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58" r:id="rId6"/>
    <p:sldId id="259" r:id="rId7"/>
    <p:sldId id="262"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F8E8A"/>
    <a:srgbClr val="D3DBD9"/>
    <a:srgbClr val="B4C4C1"/>
    <a:srgbClr val="F0F1D2"/>
    <a:srgbClr val="F9D38F"/>
    <a:srgbClr val="FCE5BE"/>
    <a:srgbClr val="F6C05E"/>
    <a:srgbClr val="4C5C20"/>
    <a:srgbClr val="E1E2CE"/>
    <a:srgbClr val="C2C5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10CB722-AE36-4A3B-8BD6-D4F7DF547FC9}"/>
              </a:ext>
            </a:extLst>
          </p:cNvPr>
          <p:cNvSpPr>
            <a:spLocks noGrp="1"/>
          </p:cNvSpPr>
          <p:nvPr>
            <p:ph type="ctrTitle"/>
          </p:nvPr>
        </p:nvSpPr>
        <p:spPr>
          <a:xfrm>
            <a:off x="1524000" y="1122363"/>
            <a:ext cx="9144000" cy="2387600"/>
          </a:xfrm>
        </p:spPr>
        <p:txBody>
          <a:bodyPr anchor="b">
            <a:normAutofit/>
          </a:bodyPr>
          <a:lstStyle>
            <a:lvl1pPr algn="ctr">
              <a:defRPr sz="5400"/>
            </a:lvl1pPr>
          </a:lstStyle>
          <a:p>
            <a:r>
              <a:rPr lang="nb-NO"/>
              <a:t>Klikk for å redigere tittelstil</a:t>
            </a:r>
          </a:p>
        </p:txBody>
      </p:sp>
      <p:sp>
        <p:nvSpPr>
          <p:cNvPr id="3" name="Undertittel 2">
            <a:extLst>
              <a:ext uri="{FF2B5EF4-FFF2-40B4-BE49-F238E27FC236}">
                <a16:creationId xmlns:a16="http://schemas.microsoft.com/office/drawing/2014/main" id="{B0780B58-DBA5-4C14-9D0F-E43981B45E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pic>
        <p:nvPicPr>
          <p:cNvPr id="7" name="Bilde 6">
            <a:extLst>
              <a:ext uri="{FF2B5EF4-FFF2-40B4-BE49-F238E27FC236}">
                <a16:creationId xmlns:a16="http://schemas.microsoft.com/office/drawing/2014/main" id="{0B92152E-56E8-442A-BE3B-0901C4C45024}"/>
              </a:ext>
            </a:extLst>
          </p:cNvPr>
          <p:cNvPicPr>
            <a:picLocks noChangeAspect="1"/>
          </p:cNvPicPr>
          <p:nvPr userDrawn="1"/>
        </p:nvPicPr>
        <p:blipFill rotWithShape="1">
          <a:blip r:embed="rId2"/>
          <a:srcRect t="37899" r="36264"/>
          <a:stretch/>
        </p:blipFill>
        <p:spPr>
          <a:xfrm>
            <a:off x="9662438" y="0"/>
            <a:ext cx="2529562" cy="2468482"/>
          </a:xfrm>
          <a:prstGeom prst="rect">
            <a:avLst/>
          </a:prstGeom>
        </p:spPr>
      </p:pic>
    </p:spTree>
    <p:extLst>
      <p:ext uri="{BB962C8B-B14F-4D97-AF65-F5344CB8AC3E}">
        <p14:creationId xmlns:p14="http://schemas.microsoft.com/office/powerpoint/2010/main" val="2549351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3E6B8C6-64C9-4FF1-A3FF-73EF59EA9C48}"/>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876DDB4A-A08A-4B1F-9738-3FF9046F8B29}"/>
              </a:ext>
            </a:extLst>
          </p:cNvPr>
          <p:cNvSpPr>
            <a:spLocks noGrp="1"/>
          </p:cNvSpPr>
          <p:nvPr>
            <p:ph idx="1"/>
          </p:nvPr>
        </p:nvSpPr>
        <p:spPr/>
        <p:txBody>
          <a:bodyPr/>
          <a:lstStyle>
            <a:lvl2pPr marL="685800" indent="-228600">
              <a:buFont typeface="Courier New" panose="02070309020205020404" pitchFamily="49" charset="0"/>
              <a:buChar char="o"/>
              <a:defRPr/>
            </a:lvl2pPr>
            <a:lvl3pPr marL="114300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3462708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BA2F9A0-581D-418A-8B93-A3BB4B701B33}"/>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pic>
        <p:nvPicPr>
          <p:cNvPr id="8" name="Bilde 7" descr="Et bilde som inneholder utklipp, vektorgrafikk&#10;&#10;Automatisk generert beskrivelse">
            <a:extLst>
              <a:ext uri="{FF2B5EF4-FFF2-40B4-BE49-F238E27FC236}">
                <a16:creationId xmlns:a16="http://schemas.microsoft.com/office/drawing/2014/main" id="{C7D4F97D-5D5C-4E2E-B8C2-7E1214D05E1F}"/>
              </a:ext>
            </a:extLst>
          </p:cNvPr>
          <p:cNvPicPr>
            <a:picLocks noChangeAspect="1"/>
          </p:cNvPicPr>
          <p:nvPr userDrawn="1"/>
        </p:nvPicPr>
        <p:blipFill rotWithShape="1">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r="11782" b="47305"/>
          <a:stretch/>
        </p:blipFill>
        <p:spPr>
          <a:xfrm>
            <a:off x="9141813" y="4348413"/>
            <a:ext cx="3050187" cy="2509587"/>
          </a:xfrm>
          <a:prstGeom prst="rect">
            <a:avLst/>
          </a:prstGeom>
        </p:spPr>
      </p:pic>
      <p:sp>
        <p:nvSpPr>
          <p:cNvPr id="9" name="Plassholder for tekst 7">
            <a:extLst>
              <a:ext uri="{FF2B5EF4-FFF2-40B4-BE49-F238E27FC236}">
                <a16:creationId xmlns:a16="http://schemas.microsoft.com/office/drawing/2014/main" id="{B2D39E2B-DEA6-497F-A188-38586813C158}"/>
              </a:ext>
            </a:extLst>
          </p:cNvPr>
          <p:cNvSpPr>
            <a:spLocks noGrp="1"/>
          </p:cNvSpPr>
          <p:nvPr>
            <p:ph type="body" idx="10"/>
          </p:nvPr>
        </p:nvSpPr>
        <p:spPr>
          <a:xfrm>
            <a:off x="831850" y="4589463"/>
            <a:ext cx="10515600" cy="1500187"/>
          </a:xfrm>
        </p:spPr>
        <p:txBody>
          <a:bodyPr/>
          <a:lstStyle/>
          <a:p>
            <a:pPr lvl="0"/>
            <a:r>
              <a:rPr lang="nb-NO">
                <a:solidFill>
                  <a:srgbClr val="4C5C20"/>
                </a:solidFill>
                <a:latin typeface="Tahoma" panose="020B0604030504040204" pitchFamily="34" charset="0"/>
                <a:ea typeface="Tahoma" panose="020B0604030504040204" pitchFamily="34" charset="0"/>
                <a:cs typeface="Tahoma" panose="020B0604030504040204" pitchFamily="34" charset="0"/>
              </a:rPr>
              <a:t>Klikk for å redigere tekststiler i malen</a:t>
            </a:r>
          </a:p>
        </p:txBody>
      </p:sp>
    </p:spTree>
    <p:extLst>
      <p:ext uri="{BB962C8B-B14F-4D97-AF65-F5344CB8AC3E}">
        <p14:creationId xmlns:p14="http://schemas.microsoft.com/office/powerpoint/2010/main" val="544947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6989BC9-C6BE-4DD4-98B8-B3A50CC742A9}"/>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0B790E38-38DF-4A4D-99DA-545D08740D4E}"/>
              </a:ext>
            </a:extLst>
          </p:cNvPr>
          <p:cNvSpPr>
            <a:spLocks noGrp="1"/>
          </p:cNvSpPr>
          <p:nvPr>
            <p:ph sz="half" idx="1"/>
          </p:nvPr>
        </p:nvSpPr>
        <p:spPr>
          <a:xfrm>
            <a:off x="838199" y="1825625"/>
            <a:ext cx="7491811" cy="4351338"/>
          </a:xfrm>
        </p:spPr>
        <p:txBody>
          <a:bodyPr/>
          <a:lstStyle>
            <a:lvl2pPr marL="685800" indent="-228600">
              <a:buFont typeface="Courier New" panose="02070309020205020404" pitchFamily="49" charset="0"/>
              <a:buChar char="o"/>
              <a:defRPr/>
            </a:lvl2pPr>
            <a:lvl3pPr marL="114300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pic>
        <p:nvPicPr>
          <p:cNvPr id="11" name="Plassholder for innhold 14">
            <a:extLst>
              <a:ext uri="{FF2B5EF4-FFF2-40B4-BE49-F238E27FC236}">
                <a16:creationId xmlns:a16="http://schemas.microsoft.com/office/drawing/2014/main" id="{099729A2-4A0A-4480-98D6-63737659EBC3}"/>
              </a:ext>
            </a:extLst>
          </p:cNvPr>
          <p:cNvPicPr>
            <a:picLocks noChangeAspect="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8330011" y="1825625"/>
            <a:ext cx="3023789" cy="4351338"/>
          </a:xfrm>
          <a:prstGeom prst="rect">
            <a:avLst/>
          </a:prstGeom>
        </p:spPr>
      </p:pic>
    </p:spTree>
    <p:extLst>
      <p:ext uri="{BB962C8B-B14F-4D97-AF65-F5344CB8AC3E}">
        <p14:creationId xmlns:p14="http://schemas.microsoft.com/office/powerpoint/2010/main" val="2709036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12A5C26-21D0-44B3-8369-401673F131BC}"/>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B5021E1A-1002-46C7-94FF-A4C47E521F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F4B0B5EA-FD85-4B8B-BF67-905457EDEB90}"/>
              </a:ext>
            </a:extLst>
          </p:cNvPr>
          <p:cNvSpPr>
            <a:spLocks noGrp="1"/>
          </p:cNvSpPr>
          <p:nvPr>
            <p:ph sz="half" idx="2"/>
          </p:nvPr>
        </p:nvSpPr>
        <p:spPr>
          <a:xfrm>
            <a:off x="839788" y="2505075"/>
            <a:ext cx="5157787" cy="3684588"/>
          </a:xfrm>
        </p:spPr>
        <p:txBody>
          <a:bodyPr/>
          <a:lstStyle>
            <a:lvl2pPr marL="685800" indent="-228600">
              <a:buFont typeface="Courier New" panose="02070309020205020404" pitchFamily="49" charset="0"/>
              <a:buChar char="o"/>
              <a:defRPr/>
            </a:lvl2pPr>
            <a:lvl3pPr marL="114300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5" name="Plassholder for tekst 4">
            <a:extLst>
              <a:ext uri="{FF2B5EF4-FFF2-40B4-BE49-F238E27FC236}">
                <a16:creationId xmlns:a16="http://schemas.microsoft.com/office/drawing/2014/main" id="{A2DA9D82-B004-4EB6-934C-22B19A7954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345D3DFC-AB7D-4719-BAF0-1E478987B64E}"/>
              </a:ext>
            </a:extLst>
          </p:cNvPr>
          <p:cNvSpPr>
            <a:spLocks noGrp="1"/>
          </p:cNvSpPr>
          <p:nvPr>
            <p:ph sz="quarter" idx="4"/>
          </p:nvPr>
        </p:nvSpPr>
        <p:spPr>
          <a:xfrm>
            <a:off x="6172200" y="2505075"/>
            <a:ext cx="5183188" cy="3684588"/>
          </a:xfrm>
        </p:spPr>
        <p:txBody>
          <a:bodyPr/>
          <a:lstStyle>
            <a:lvl2pPr marL="685800" indent="-228600">
              <a:buFont typeface="Courier New" panose="02070309020205020404" pitchFamily="49" charset="0"/>
              <a:buChar char="o"/>
              <a:defRPr/>
            </a:lvl2pPr>
            <a:lvl3pPr marL="1143000" indent="-228600">
              <a:buFont typeface="Wingdings" panose="05000000000000000000" pitchFamily="2" charset="2"/>
              <a:buChar char="§"/>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ü"/>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Tree>
    <p:extLst>
      <p:ext uri="{BB962C8B-B14F-4D97-AF65-F5344CB8AC3E}">
        <p14:creationId xmlns:p14="http://schemas.microsoft.com/office/powerpoint/2010/main" val="450385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0A53880-9D82-4652-A2B0-2E4054645EBE}"/>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075858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9731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3DBD9"/>
        </a:soli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55CE3649-F3FB-4B37-A6A8-B975BE020E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AC710EFF-F58B-4FFB-A608-7B062BB26E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8" name="Rektangel 7">
            <a:extLst>
              <a:ext uri="{FF2B5EF4-FFF2-40B4-BE49-F238E27FC236}">
                <a16:creationId xmlns:a16="http://schemas.microsoft.com/office/drawing/2014/main" id="{076B1FD1-BD59-469A-A911-FA6336949494}"/>
              </a:ext>
            </a:extLst>
          </p:cNvPr>
          <p:cNvSpPr/>
          <p:nvPr userDrawn="1"/>
        </p:nvSpPr>
        <p:spPr>
          <a:xfrm>
            <a:off x="167287" y="128337"/>
            <a:ext cx="11857426" cy="6612930"/>
          </a:xfrm>
          <a:custGeom>
            <a:avLst/>
            <a:gdLst>
              <a:gd name="connsiteX0" fmla="*/ 0 w 11857426"/>
              <a:gd name="connsiteY0" fmla="*/ 0 h 6612930"/>
              <a:gd name="connsiteX1" fmla="*/ 11857426 w 11857426"/>
              <a:gd name="connsiteY1" fmla="*/ 0 h 6612930"/>
              <a:gd name="connsiteX2" fmla="*/ 11857426 w 11857426"/>
              <a:gd name="connsiteY2" fmla="*/ 6612930 h 6612930"/>
              <a:gd name="connsiteX3" fmla="*/ 0 w 11857426"/>
              <a:gd name="connsiteY3" fmla="*/ 6612930 h 6612930"/>
              <a:gd name="connsiteX4" fmla="*/ 0 w 11857426"/>
              <a:gd name="connsiteY4" fmla="*/ 0 h 66129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57426" h="6612930" extrusionOk="0">
                <a:moveTo>
                  <a:pt x="0" y="0"/>
                </a:moveTo>
                <a:cubicBezTo>
                  <a:pt x="2990619" y="118645"/>
                  <a:pt x="9733795" y="116012"/>
                  <a:pt x="11857426" y="0"/>
                </a:cubicBezTo>
                <a:cubicBezTo>
                  <a:pt x="11724544" y="1200416"/>
                  <a:pt x="11942377" y="3510678"/>
                  <a:pt x="11857426" y="6612930"/>
                </a:cubicBezTo>
                <a:cubicBezTo>
                  <a:pt x="9404179" y="6747530"/>
                  <a:pt x="2192843" y="6455734"/>
                  <a:pt x="0" y="6612930"/>
                </a:cubicBezTo>
                <a:cubicBezTo>
                  <a:pt x="-20187" y="3952402"/>
                  <a:pt x="-152480" y="2061079"/>
                  <a:pt x="0" y="0"/>
                </a:cubicBezTo>
                <a:close/>
              </a:path>
            </a:pathLst>
          </a:custGeom>
          <a:noFill/>
          <a:ln w="15875">
            <a:solidFill>
              <a:srgbClr val="5F8E8A"/>
            </a:solidFill>
            <a:extLst>
              <a:ext uri="{C807C97D-BFC1-408E-A445-0C87EB9F89A2}">
                <ask:lineSketchStyleProps xmlns:ask="http://schemas.microsoft.com/office/drawing/2018/sketchyshapes" sd="1219033472">
                  <a:prstGeom prst="rect">
                    <a:avLst/>
                  </a:prstGeom>
                  <ask:type>
                    <ask:lineSketchCurve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9" name="Bilde 8" descr="Et bilde som inneholder tekst&#10;&#10;Automatisk generert beskrivelse">
            <a:extLst>
              <a:ext uri="{FF2B5EF4-FFF2-40B4-BE49-F238E27FC236}">
                <a16:creationId xmlns:a16="http://schemas.microsoft.com/office/drawing/2014/main" id="{17006D5C-795D-41CD-A238-C9F87286CA2D}"/>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257175" y="6028731"/>
            <a:ext cx="1060923" cy="613953"/>
          </a:xfrm>
          <a:prstGeom prst="rect">
            <a:avLst/>
          </a:prstGeom>
        </p:spPr>
      </p:pic>
    </p:spTree>
    <p:extLst>
      <p:ext uri="{BB962C8B-B14F-4D97-AF65-F5344CB8AC3E}">
        <p14:creationId xmlns:p14="http://schemas.microsoft.com/office/powerpoint/2010/main" val="2937742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xStyles>
    <p:titleStyle>
      <a:lvl1pPr algn="l" defTabSz="914400" rtl="0" eaLnBrk="1" latinLnBrk="0" hangingPunct="1">
        <a:lnSpc>
          <a:spcPct val="90000"/>
        </a:lnSpc>
        <a:spcBef>
          <a:spcPct val="0"/>
        </a:spcBef>
        <a:buNone/>
        <a:defRPr sz="4400" kern="1200">
          <a:solidFill>
            <a:srgbClr val="5F8E8A"/>
          </a:solidFill>
          <a:latin typeface="Quicksand" panose="00000500000000000000" pitchFamily="2"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5F8E8A"/>
          </a:solidFill>
          <a:latin typeface="Quicksand" panose="00000500000000000000"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5F8E8A"/>
          </a:solidFill>
          <a:latin typeface="Quicksand" panose="00000500000000000000"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5F8E8A"/>
          </a:solidFill>
          <a:latin typeface="Quicksand" panose="00000500000000000000"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5F8E8A"/>
          </a:solidFill>
          <a:latin typeface="Quicksand" panose="00000500000000000000"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5F8E8A"/>
          </a:solidFill>
          <a:latin typeface="Quicksand" panose="00000500000000000000"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D6E2C5C-E8A7-42C4-8A8E-74E8353883D9}"/>
              </a:ext>
            </a:extLst>
          </p:cNvPr>
          <p:cNvSpPr>
            <a:spLocks noGrp="1"/>
          </p:cNvSpPr>
          <p:nvPr>
            <p:ph type="ctrTitle"/>
          </p:nvPr>
        </p:nvSpPr>
        <p:spPr/>
        <p:txBody>
          <a:bodyPr>
            <a:normAutofit fontScale="90000"/>
          </a:bodyPr>
          <a:lstStyle/>
          <a:p>
            <a:br>
              <a:rPr lang="nb-NO" dirty="0"/>
            </a:br>
            <a:r>
              <a:rPr lang="nb-NO" dirty="0"/>
              <a:t>Utvalg for helse, oppvekst og kultur</a:t>
            </a:r>
            <a:br>
              <a:rPr lang="nb-NO" dirty="0"/>
            </a:br>
            <a:endParaRPr lang="nb-NO" dirty="0"/>
          </a:p>
        </p:txBody>
      </p:sp>
      <p:sp>
        <p:nvSpPr>
          <p:cNvPr id="3" name="Undertittel 2">
            <a:extLst>
              <a:ext uri="{FF2B5EF4-FFF2-40B4-BE49-F238E27FC236}">
                <a16:creationId xmlns:a16="http://schemas.microsoft.com/office/drawing/2014/main" id="{02C765D2-CF7F-4E54-9ABF-9208E5851D21}"/>
              </a:ext>
            </a:extLst>
          </p:cNvPr>
          <p:cNvSpPr>
            <a:spLocks noGrp="1"/>
          </p:cNvSpPr>
          <p:nvPr>
            <p:ph type="subTitle" idx="1"/>
          </p:nvPr>
        </p:nvSpPr>
        <p:spPr/>
        <p:txBody>
          <a:bodyPr/>
          <a:lstStyle/>
          <a:p>
            <a:endParaRPr lang="nb-NO" dirty="0"/>
          </a:p>
          <a:p>
            <a:r>
              <a:rPr lang="nb-NO" sz="3200" dirty="0"/>
              <a:t>18.01.2024</a:t>
            </a:r>
          </a:p>
        </p:txBody>
      </p:sp>
    </p:spTree>
    <p:extLst>
      <p:ext uri="{BB962C8B-B14F-4D97-AF65-F5344CB8AC3E}">
        <p14:creationId xmlns:p14="http://schemas.microsoft.com/office/powerpoint/2010/main" val="1559757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34CC006-9463-89CA-1FA3-A2BA16130A75}"/>
              </a:ext>
            </a:extLst>
          </p:cNvPr>
          <p:cNvSpPr>
            <a:spLocks noGrp="1"/>
          </p:cNvSpPr>
          <p:nvPr>
            <p:ph type="title"/>
          </p:nvPr>
        </p:nvSpPr>
        <p:spPr>
          <a:xfrm>
            <a:off x="838200" y="263471"/>
            <a:ext cx="10515600" cy="1427217"/>
          </a:xfrm>
        </p:spPr>
        <p:txBody>
          <a:bodyPr>
            <a:normAutofit fontScale="90000"/>
          </a:bodyPr>
          <a:lstStyle/>
          <a:p>
            <a:r>
              <a:rPr lang="nb-NO" sz="4000" dirty="0">
                <a:effectLst/>
                <a:latin typeface="Quicksand" panose="00000500000000000000"/>
                <a:ea typeface="Times New Roman" panose="02020603050405020304" pitchFamily="18" charset="0"/>
                <a:cs typeface="Aptos" panose="020B0004020202020204" pitchFamily="34" charset="0"/>
              </a:rPr>
              <a:t>Spørsmål fra Bygdelista: Hva gjør kommunen for å få leietakere ved Singsås bo- og dagsenter?</a:t>
            </a:r>
            <a:br>
              <a:rPr lang="nb-NO" sz="3200" dirty="0">
                <a:effectLst/>
                <a:latin typeface="Aptos" panose="020B0004020202020204" pitchFamily="34" charset="0"/>
                <a:ea typeface="Aptos" panose="020B0004020202020204" pitchFamily="34" charset="0"/>
                <a:cs typeface="Aptos" panose="020B0004020202020204" pitchFamily="34" charset="0"/>
              </a:rPr>
            </a:br>
            <a:endParaRPr lang="nb-NO" sz="3200" dirty="0"/>
          </a:p>
        </p:txBody>
      </p:sp>
      <p:sp>
        <p:nvSpPr>
          <p:cNvPr id="3" name="Plassholder for innhold 2">
            <a:extLst>
              <a:ext uri="{FF2B5EF4-FFF2-40B4-BE49-F238E27FC236}">
                <a16:creationId xmlns:a16="http://schemas.microsoft.com/office/drawing/2014/main" id="{68EF020B-3C22-78DD-20BA-69E5878F882D}"/>
              </a:ext>
            </a:extLst>
          </p:cNvPr>
          <p:cNvSpPr>
            <a:spLocks noGrp="1"/>
          </p:cNvSpPr>
          <p:nvPr>
            <p:ph idx="1"/>
          </p:nvPr>
        </p:nvSpPr>
        <p:spPr/>
        <p:txBody>
          <a:bodyPr>
            <a:normAutofit/>
          </a:bodyPr>
          <a:lstStyle/>
          <a:p>
            <a:pPr marL="0" indent="0">
              <a:buNone/>
            </a:pPr>
            <a:r>
              <a:rPr lang="nb-NO" sz="2400" dirty="0">
                <a:effectLst/>
                <a:latin typeface="Quicksand" panose="00000500000000000000"/>
                <a:ea typeface="Aptos" panose="020B0004020202020204" pitchFamily="34" charset="0"/>
                <a:cs typeface="Aptos" panose="020B0004020202020204" pitchFamily="34" charset="0"/>
              </a:rPr>
              <a:t>Når Helse- og velferdskontoret får henvendelser om omsorgsbolig uten bemanning så orienterer vi om de omsorgsboligene som er ledige på det tidspunktet. Midtre Gauldal kommune har per nå ledige omsorgsboliger uten bemanning både på Singsås, i Soknedal og i Budalen. </a:t>
            </a:r>
          </a:p>
          <a:p>
            <a:pPr marL="0" indent="0">
              <a:buNone/>
            </a:pPr>
            <a:endParaRPr lang="nb-NO" sz="2400" dirty="0">
              <a:latin typeface="Quicksand" panose="00000500000000000000"/>
              <a:ea typeface="Aptos" panose="020B0004020202020204" pitchFamily="34" charset="0"/>
              <a:cs typeface="Aptos" panose="020B00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400" b="0" i="0" u="none" strike="noStrike" kern="1200" cap="none" spc="0" normalizeH="0" baseline="0" noProof="0" dirty="0">
                <a:ln>
                  <a:noFill/>
                </a:ln>
                <a:solidFill>
                  <a:srgbClr val="5F8E8A"/>
                </a:solidFill>
                <a:effectLst/>
                <a:uLnTx/>
                <a:uFillTx/>
                <a:latin typeface="Quicksand" panose="00000500000000000000"/>
                <a:ea typeface="Aptos" panose="020B0004020202020204" pitchFamily="34" charset="0"/>
                <a:cs typeface="Aptos" panose="020B0004020202020204" pitchFamily="34" charset="0"/>
              </a:rPr>
              <a:t>Kommunen har ingen rutine for å markedsføre omsorgsboliger men framsnakker boligtilbudet i alle fora der det er naturlig.</a:t>
            </a:r>
          </a:p>
          <a:p>
            <a:pPr marL="0" indent="0">
              <a:buNone/>
            </a:pPr>
            <a:endParaRPr lang="nb-NO" sz="2400" dirty="0">
              <a:effectLst/>
              <a:latin typeface="Quicksand" panose="00000500000000000000"/>
              <a:ea typeface="Aptos" panose="020B0004020202020204" pitchFamily="34" charset="0"/>
              <a:cs typeface="Aptos" panose="020B00040202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nb-NO" sz="2400" b="0" i="0" u="none" strike="noStrike" kern="1200" cap="none" spc="0" normalizeH="0" baseline="0" noProof="0" dirty="0">
                <a:ln>
                  <a:noFill/>
                </a:ln>
                <a:solidFill>
                  <a:srgbClr val="5F8E8A"/>
                </a:solidFill>
                <a:effectLst/>
                <a:uLnTx/>
                <a:uFillTx/>
                <a:latin typeface="Quicksand" panose="00000500000000000000"/>
                <a:ea typeface="Aptos" panose="020B0004020202020204" pitchFamily="34" charset="0"/>
                <a:cs typeface="Aptos" panose="020B0004020202020204" pitchFamily="34" charset="0"/>
              </a:rPr>
              <a:t>Kommunen har orientert om boligene på Singsås på kommunens nettsider.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nb-NO" sz="2400" dirty="0">
                <a:latin typeface="Quicksand" panose="00000500000000000000"/>
                <a:ea typeface="Aptos" panose="020B0004020202020204" pitchFamily="34" charset="0"/>
                <a:cs typeface="Aptos" panose="020B0004020202020204" pitchFamily="34" charset="0"/>
              </a:rPr>
              <a:t>Det har vært artikler i Trønderbladet og Gauldalsposten</a:t>
            </a:r>
            <a:endParaRPr kumimoji="0" lang="nb-NO" sz="2400" b="0" i="0" u="none" strike="noStrike" kern="1200" cap="none" spc="0" normalizeH="0" baseline="0" noProof="0" dirty="0">
              <a:ln>
                <a:noFill/>
              </a:ln>
              <a:solidFill>
                <a:srgbClr val="5F8E8A"/>
              </a:solidFill>
              <a:effectLst/>
              <a:uLnTx/>
              <a:uFillTx/>
              <a:latin typeface="Quicksand" panose="00000500000000000000"/>
              <a:ea typeface="Aptos" panose="020B0004020202020204" pitchFamily="34" charset="0"/>
              <a:cs typeface="Aptos" panose="020B0004020202020204" pitchFamily="34" charset="0"/>
            </a:endParaRPr>
          </a:p>
          <a:p>
            <a:pPr marL="0" indent="0">
              <a:buNone/>
            </a:pPr>
            <a:endParaRPr lang="nb-NO" sz="32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nb-NO" sz="32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nb-NO" dirty="0"/>
          </a:p>
        </p:txBody>
      </p:sp>
    </p:spTree>
    <p:extLst>
      <p:ext uri="{BB962C8B-B14F-4D97-AF65-F5344CB8AC3E}">
        <p14:creationId xmlns:p14="http://schemas.microsoft.com/office/powerpoint/2010/main" val="3568112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9A199DE-D096-33C1-8F4A-3B1D1A3B4BA8}"/>
              </a:ext>
            </a:extLst>
          </p:cNvPr>
          <p:cNvSpPr>
            <a:spLocks noGrp="1"/>
          </p:cNvSpPr>
          <p:nvPr>
            <p:ph type="title"/>
          </p:nvPr>
        </p:nvSpPr>
        <p:spPr/>
        <p:txBody>
          <a:bodyPr>
            <a:normAutofit/>
          </a:bodyPr>
          <a:lstStyle/>
          <a:p>
            <a:r>
              <a:rPr lang="nb-NO" sz="3600" dirty="0"/>
              <a:t>Tildelingskriterier</a:t>
            </a:r>
          </a:p>
        </p:txBody>
      </p:sp>
      <p:sp>
        <p:nvSpPr>
          <p:cNvPr id="3" name="Plassholder for innhold 2">
            <a:extLst>
              <a:ext uri="{FF2B5EF4-FFF2-40B4-BE49-F238E27FC236}">
                <a16:creationId xmlns:a16="http://schemas.microsoft.com/office/drawing/2014/main" id="{5386F7A8-0266-4CA0-EA19-6D372C952B3B}"/>
              </a:ext>
            </a:extLst>
          </p:cNvPr>
          <p:cNvSpPr>
            <a:spLocks noGrp="1"/>
          </p:cNvSpPr>
          <p:nvPr>
            <p:ph idx="1"/>
          </p:nvPr>
        </p:nvSpPr>
        <p:spPr/>
        <p:txBody>
          <a:bodyPr/>
          <a:lstStyle/>
          <a:p>
            <a:pPr marL="0" marR="0" lvl="0" indent="0" algn="l" defTabSz="914400" rtl="0" eaLnBrk="1" fontAlgn="auto" latinLnBrk="0" hangingPunct="1">
              <a:lnSpc>
                <a:spcPct val="90000"/>
              </a:lnSpc>
              <a:spcBef>
                <a:spcPts val="1000"/>
              </a:spcBef>
              <a:spcAft>
                <a:spcPts val="0"/>
              </a:spcAft>
              <a:buClrTx/>
              <a:buSzTx/>
              <a:buNone/>
              <a:tabLst/>
              <a:defRPr/>
            </a:pPr>
            <a:endParaRPr kumimoji="0" lang="nb-NO" sz="3200" b="0" i="0" u="none" strike="noStrike" kern="1200" cap="none" spc="0" normalizeH="0" baseline="0" noProof="0" dirty="0">
              <a:ln>
                <a:noFill/>
              </a:ln>
              <a:solidFill>
                <a:srgbClr val="5F8E8A"/>
              </a:solidFill>
              <a:effectLst/>
              <a:uLnTx/>
              <a:uFillTx/>
              <a:latin typeface="Aptos" panose="020B0004020202020204" pitchFamily="34" charset="0"/>
              <a:ea typeface="Aptos" panose="020B0004020202020204" pitchFamily="34" charset="0"/>
              <a:cs typeface="Aptos" panose="020B0004020202020204" pitchFamily="34" charset="0"/>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nb-NO" sz="2400" b="0" i="0" u="none" strike="noStrike" kern="1200" cap="none" spc="0" normalizeH="0" baseline="0" noProof="0" dirty="0">
                <a:ln>
                  <a:noFill/>
                </a:ln>
                <a:effectLst/>
                <a:uLnTx/>
                <a:uFillTx/>
                <a:latin typeface="Quicksand" panose="00000500000000000000"/>
                <a:ea typeface="Aptos" panose="020B0004020202020204" pitchFamily="34" charset="0"/>
                <a:cs typeface="Aptos" panose="020B0004020202020204" pitchFamily="34" charset="0"/>
              </a:rPr>
              <a:t>Tildelingskriteriene er lik for alle omsorgsboliger i kommunen. For å komme i betraktning som søker på en omsorgsbolig så må vedkommende motta kommunale helse- og omsorgstjenester. </a:t>
            </a:r>
            <a:endParaRPr lang="nb-NO" sz="2400" dirty="0">
              <a:latin typeface="Quicksand" panose="00000500000000000000"/>
            </a:endParaRPr>
          </a:p>
        </p:txBody>
      </p:sp>
    </p:spTree>
    <p:extLst>
      <p:ext uri="{BB962C8B-B14F-4D97-AF65-F5344CB8AC3E}">
        <p14:creationId xmlns:p14="http://schemas.microsoft.com/office/powerpoint/2010/main" val="2852092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5396F2-8816-5944-8813-F8FE13E8B8D6}"/>
              </a:ext>
            </a:extLst>
          </p:cNvPr>
          <p:cNvSpPr>
            <a:spLocks noGrp="1"/>
          </p:cNvSpPr>
          <p:nvPr>
            <p:ph type="title"/>
          </p:nvPr>
        </p:nvSpPr>
        <p:spPr/>
        <p:txBody>
          <a:bodyPr>
            <a:normAutofit fontScale="90000"/>
          </a:bodyPr>
          <a:lstStyle/>
          <a:p>
            <a:pPr marL="228600" marR="0" lvl="0" indent="-228600" defTabSz="914400" rtl="0" eaLnBrk="1" fontAlgn="auto" latinLnBrk="0" hangingPunct="1">
              <a:lnSpc>
                <a:spcPct val="90000"/>
              </a:lnSpc>
              <a:spcBef>
                <a:spcPts val="1000"/>
              </a:spcBef>
              <a:spcAft>
                <a:spcPts val="0"/>
              </a:spcAft>
              <a:tabLst/>
              <a:defRPr/>
            </a:pPr>
            <a:br>
              <a:rPr kumimoji="0" lang="nb-NO" sz="3600" b="0" i="1" u="none" strike="noStrike" kern="1200" cap="none" spc="0" normalizeH="0" baseline="0" noProof="0" dirty="0">
                <a:ln>
                  <a:noFill/>
                </a:ln>
                <a:solidFill>
                  <a:srgbClr val="000000"/>
                </a:solidFill>
                <a:effectLst/>
                <a:uLnTx/>
                <a:uFillTx/>
                <a:latin typeface="Aptos" panose="020B0004020202020204" pitchFamily="34" charset="0"/>
                <a:ea typeface="Aptos" panose="020B0004020202020204" pitchFamily="34" charset="0"/>
                <a:cs typeface="Aptos" panose="020B0004020202020204" pitchFamily="34" charset="0"/>
              </a:rPr>
            </a:br>
            <a:r>
              <a:rPr kumimoji="0" lang="nb-NO" sz="4000" b="0" u="none" strike="noStrike" kern="1200" cap="none" spc="0" normalizeH="0" baseline="0" noProof="0" dirty="0">
                <a:ln>
                  <a:noFill/>
                </a:ln>
                <a:effectLst/>
                <a:uLnTx/>
                <a:uFillTx/>
                <a:latin typeface="Quicksand" panose="00000500000000000000"/>
                <a:ea typeface="Aptos" panose="020B0004020202020204" pitchFamily="34" charset="0"/>
                <a:cs typeface="Aptos" panose="020B0004020202020204" pitchFamily="34" charset="0"/>
              </a:rPr>
              <a:t>Tildelingskriterier</a:t>
            </a:r>
            <a:br>
              <a:rPr kumimoji="0" lang="nb-NO" sz="2200" b="0" i="0" u="none" strike="noStrike" kern="1200" cap="none" spc="0" normalizeH="0" baseline="0" noProof="0" dirty="0">
                <a:ln>
                  <a:noFill/>
                </a:ln>
                <a:solidFill>
                  <a:srgbClr val="5F8E8A"/>
                </a:solidFill>
                <a:effectLst/>
                <a:uLnTx/>
                <a:uFillTx/>
                <a:latin typeface="Aptos" panose="020B0004020202020204" pitchFamily="34" charset="0"/>
                <a:ea typeface="Aptos" panose="020B0004020202020204" pitchFamily="34" charset="0"/>
                <a:cs typeface="Aptos" panose="020B0004020202020204" pitchFamily="34" charset="0"/>
              </a:rPr>
            </a:br>
            <a:endParaRPr lang="nb-NO" dirty="0"/>
          </a:p>
        </p:txBody>
      </p:sp>
      <p:sp>
        <p:nvSpPr>
          <p:cNvPr id="3" name="Plassholder for innhold 2">
            <a:extLst>
              <a:ext uri="{FF2B5EF4-FFF2-40B4-BE49-F238E27FC236}">
                <a16:creationId xmlns:a16="http://schemas.microsoft.com/office/drawing/2014/main" id="{422CC9E3-D308-A8B2-E846-CBC060A9435E}"/>
              </a:ext>
            </a:extLst>
          </p:cNvPr>
          <p:cNvSpPr>
            <a:spLocks noGrp="1"/>
          </p:cNvSpPr>
          <p:nvPr>
            <p:ph idx="1"/>
          </p:nvPr>
        </p:nvSpPr>
        <p:spPr/>
        <p:txBody>
          <a:bodyPr>
            <a:normAutofit fontScale="25000" lnSpcReduction="20000"/>
          </a:bodyPr>
          <a:lstStyle/>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Søker må ha lovlig opphold i Norge.</a:t>
            </a:r>
            <a:endParaRPr lang="nb-NO" sz="9600" dirty="0">
              <a:effectLst/>
              <a:latin typeface="Quicksand" panose="0000050000000000000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Søker må være fylt 18 år. Det kan gjøres unntak fra kravet om alder i særskilte tilfeller.</a:t>
            </a:r>
            <a:endParaRPr lang="nb-NO" sz="9600" dirty="0">
              <a:effectLst/>
              <a:latin typeface="Quicksand" panose="0000050000000000000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Dersom søker er under 18 år, skal saksbehandling, vurdering og innvilgning skje i samarbeid med verge og tjenesteapparat.</a:t>
            </a:r>
            <a:endParaRPr lang="nb-NO" sz="9600" dirty="0">
              <a:effectLst/>
              <a:latin typeface="Quicksand" panose="0000050000000000000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Mulighet for fortsatt å bo i opprinnelig hjem med bistand fra hjemmebaserte tjenester bør være prøvd ut, samt vurdert som utilstrekkelige for å ivareta søkers behov.</a:t>
            </a:r>
            <a:endParaRPr lang="nb-NO" sz="9600" dirty="0">
              <a:effectLst/>
              <a:latin typeface="Quicksand" panose="0000050000000000000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Søker er ikke i stand til å ivareta seg selv i sitt eget hjem med tilpasning av tjenester.</a:t>
            </a:r>
            <a:endParaRPr lang="nb-NO" sz="9600" dirty="0">
              <a:effectLst/>
              <a:latin typeface="Quicksand" panose="0000050000000000000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Nåværende bolig er utformet på en måte som gjør det vanskelig for søker å bo der, og utbedring eller endring i boligen anses å være en urimelig løsning.</a:t>
            </a:r>
            <a:endParaRPr lang="nb-NO" sz="9600" dirty="0">
              <a:effectLst/>
              <a:latin typeface="Quicksand" panose="00000500000000000000"/>
              <a:ea typeface="Aptos" panose="020B0004020202020204" pitchFamily="34" charset="0"/>
              <a:cs typeface="Aptos" panose="020B0004020202020204" pitchFamily="34" charset="0"/>
            </a:endParaRPr>
          </a:p>
          <a:p>
            <a:pPr marL="342900" lvl="0" indent="-342900">
              <a:buSzPts val="1000"/>
              <a:buFont typeface="Symbol" panose="05050102010706020507" pitchFamily="18" charset="2"/>
              <a:buChar char=""/>
              <a:tabLst>
                <a:tab pos="457200" algn="l"/>
              </a:tabLst>
            </a:pPr>
            <a:r>
              <a:rPr lang="nb-NO" sz="9600" dirty="0">
                <a:effectLst/>
                <a:latin typeface="Quicksand" panose="00000500000000000000"/>
                <a:ea typeface="Times New Roman" panose="02020603050405020304" pitchFamily="18" charset="0"/>
                <a:cs typeface="Aptos" panose="020B0004020202020204" pitchFamily="34" charset="0"/>
              </a:rPr>
              <a:t>Søker anses å ha urimelig store vansker med å skaffe seg egnet bolig i ordinært boligmarked.</a:t>
            </a:r>
            <a:endParaRPr lang="nb-NO" sz="9600" dirty="0">
              <a:effectLst/>
              <a:latin typeface="Quicksand" panose="00000500000000000000"/>
              <a:ea typeface="Aptos" panose="020B0004020202020204" pitchFamily="34" charset="0"/>
              <a:cs typeface="Aptos" panose="020B0004020202020204" pitchFamily="34" charset="0"/>
            </a:endParaRPr>
          </a:p>
          <a:p>
            <a:endParaRPr lang="nb-NO" dirty="0"/>
          </a:p>
        </p:txBody>
      </p:sp>
    </p:spTree>
    <p:extLst>
      <p:ext uri="{BB962C8B-B14F-4D97-AF65-F5344CB8AC3E}">
        <p14:creationId xmlns:p14="http://schemas.microsoft.com/office/powerpoint/2010/main" val="3704205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BC1387A-58C7-829B-563E-2A515FF96F6B}"/>
              </a:ext>
            </a:extLst>
          </p:cNvPr>
          <p:cNvSpPr>
            <a:spLocks noGrp="1"/>
          </p:cNvSpPr>
          <p:nvPr>
            <p:ph type="title"/>
          </p:nvPr>
        </p:nvSpPr>
        <p:spPr/>
        <p:txBody>
          <a:bodyPr>
            <a:normAutofit/>
          </a:bodyPr>
          <a:lstStyle/>
          <a:p>
            <a:r>
              <a:rPr lang="nb-NO" sz="3600" dirty="0">
                <a:effectLst/>
                <a:latin typeface="Quicksand" panose="00000500000000000000"/>
                <a:ea typeface="Times New Roman" panose="02020603050405020304" pitchFamily="18" charset="0"/>
                <a:cs typeface="Aptos" panose="020B0004020202020204" pitchFamily="34" charset="0"/>
              </a:rPr>
              <a:t>Er kriteriene for å få tildelt leilighet for strenge?</a:t>
            </a:r>
            <a:endParaRPr lang="nb-NO" sz="3600" dirty="0">
              <a:latin typeface="Quicksand" panose="00000500000000000000"/>
            </a:endParaRPr>
          </a:p>
        </p:txBody>
      </p:sp>
      <p:sp>
        <p:nvSpPr>
          <p:cNvPr id="3" name="Plassholder for innhold 2">
            <a:extLst>
              <a:ext uri="{FF2B5EF4-FFF2-40B4-BE49-F238E27FC236}">
                <a16:creationId xmlns:a16="http://schemas.microsoft.com/office/drawing/2014/main" id="{8F704FB7-D942-CB77-EC5D-F2AE87305DD9}"/>
              </a:ext>
            </a:extLst>
          </p:cNvPr>
          <p:cNvSpPr>
            <a:spLocks noGrp="1"/>
          </p:cNvSpPr>
          <p:nvPr>
            <p:ph idx="1"/>
          </p:nvPr>
        </p:nvSpPr>
        <p:spPr/>
        <p:txBody>
          <a:bodyPr/>
          <a:lstStyle/>
          <a:p>
            <a:pPr marL="0" indent="0">
              <a:buNone/>
            </a:pPr>
            <a:endParaRPr lang="nb-NO" dirty="0"/>
          </a:p>
          <a:p>
            <a:pPr marL="0" indent="0">
              <a:buNone/>
            </a:pPr>
            <a:r>
              <a:rPr lang="nb-NO" sz="2400" dirty="0"/>
              <a:t>Retningslinjer for tildeling av omsorgsboliger er politisk besluttet.</a:t>
            </a:r>
          </a:p>
          <a:p>
            <a:pPr marL="0" indent="0">
              <a:buNone/>
            </a:pPr>
            <a:r>
              <a:rPr lang="nb-NO" sz="2400" dirty="0"/>
              <a:t>HOK har mulighet til å be om at retningslinjene revideres.</a:t>
            </a:r>
          </a:p>
        </p:txBody>
      </p:sp>
    </p:spTree>
    <p:extLst>
      <p:ext uri="{BB962C8B-B14F-4D97-AF65-F5344CB8AC3E}">
        <p14:creationId xmlns:p14="http://schemas.microsoft.com/office/powerpoint/2010/main" val="2253984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432C7FD-349A-C227-814E-96FF2A700FBD}"/>
              </a:ext>
            </a:extLst>
          </p:cNvPr>
          <p:cNvSpPr>
            <a:spLocks noGrp="1"/>
          </p:cNvSpPr>
          <p:nvPr>
            <p:ph type="title"/>
          </p:nvPr>
        </p:nvSpPr>
        <p:spPr>
          <a:xfrm>
            <a:off x="838200" y="294640"/>
            <a:ext cx="10439400" cy="1396048"/>
          </a:xfrm>
        </p:spPr>
        <p:txBody>
          <a:bodyPr>
            <a:noAutofit/>
          </a:bodyPr>
          <a:lstStyle/>
          <a:p>
            <a:br>
              <a:rPr lang="nb-NO" sz="3600" dirty="0">
                <a:effectLst/>
                <a:latin typeface="Aptos" panose="020B0004020202020204" pitchFamily="34" charset="0"/>
                <a:ea typeface="Times New Roman" panose="02020603050405020304" pitchFamily="18" charset="0"/>
                <a:cs typeface="Aptos" panose="020B0004020202020204" pitchFamily="34" charset="0"/>
              </a:rPr>
            </a:br>
            <a:r>
              <a:rPr lang="nb-NO" sz="3600" dirty="0">
                <a:effectLst/>
                <a:latin typeface="Quicksand" panose="00000500000000000000"/>
                <a:ea typeface="Times New Roman" panose="02020603050405020304" pitchFamily="18" charset="0"/>
                <a:cs typeface="Aptos" panose="020B0004020202020204" pitchFamily="34" charset="0"/>
              </a:rPr>
              <a:t>Hva gjenstår før oppussingen ved senteret er ferdigstilt?</a:t>
            </a:r>
            <a:br>
              <a:rPr lang="nb-NO" sz="3600" dirty="0">
                <a:effectLst/>
                <a:latin typeface="Aptos" panose="020B0004020202020204" pitchFamily="34" charset="0"/>
                <a:ea typeface="Aptos" panose="020B0004020202020204" pitchFamily="34" charset="0"/>
                <a:cs typeface="Aptos" panose="020B0004020202020204" pitchFamily="34" charset="0"/>
              </a:rPr>
            </a:br>
            <a:endParaRPr lang="nb-NO" sz="3600" dirty="0"/>
          </a:p>
        </p:txBody>
      </p:sp>
      <p:sp>
        <p:nvSpPr>
          <p:cNvPr id="3" name="Plassholder for innhold 2">
            <a:extLst>
              <a:ext uri="{FF2B5EF4-FFF2-40B4-BE49-F238E27FC236}">
                <a16:creationId xmlns:a16="http://schemas.microsoft.com/office/drawing/2014/main" id="{2EF18489-B90A-9CC0-9A66-2F0A23211C39}"/>
              </a:ext>
            </a:extLst>
          </p:cNvPr>
          <p:cNvSpPr>
            <a:spLocks noGrp="1"/>
          </p:cNvSpPr>
          <p:nvPr>
            <p:ph idx="1"/>
          </p:nvPr>
        </p:nvSpPr>
        <p:spPr/>
        <p:txBody>
          <a:bodyPr/>
          <a:lstStyle/>
          <a:p>
            <a:pPr marL="0" indent="0">
              <a:buNone/>
            </a:pPr>
            <a:endParaRPr lang="nb-NO" dirty="0"/>
          </a:p>
          <a:p>
            <a:pPr marL="0" indent="0">
              <a:buNone/>
            </a:pPr>
            <a:r>
              <a:rPr lang="nb-NO" sz="2400" dirty="0"/>
              <a:t>Her er det politiske vedtak som styrer. </a:t>
            </a:r>
          </a:p>
          <a:p>
            <a:pPr marL="0" indent="0">
              <a:buNone/>
            </a:pPr>
            <a:r>
              <a:rPr lang="nb-NO" sz="2400" dirty="0"/>
              <a:t>Det er vedtatt bygningsmessige tilpasninger for å få en effektiv og sikker drift av huset. Tiltakene er ferdigstilt. </a:t>
            </a:r>
          </a:p>
          <a:p>
            <a:pPr marL="0" indent="0">
              <a:buNone/>
            </a:pPr>
            <a:endParaRPr lang="nb-NO" sz="2400" dirty="0"/>
          </a:p>
          <a:p>
            <a:pPr marL="0" indent="0">
              <a:buNone/>
            </a:pPr>
            <a:r>
              <a:rPr lang="nb-NO" sz="2400" dirty="0"/>
              <a:t>Langsiktig drifts- og investeringsanalyse (LDI) beskriver behov for helseområdet.</a:t>
            </a:r>
          </a:p>
          <a:p>
            <a:pPr marL="0" indent="0">
              <a:buNone/>
            </a:pPr>
            <a:endParaRPr lang="nb-NO" dirty="0"/>
          </a:p>
          <a:p>
            <a:pPr marL="0" indent="0">
              <a:buNone/>
            </a:pPr>
            <a:endParaRPr lang="nb-NO" dirty="0"/>
          </a:p>
        </p:txBody>
      </p:sp>
    </p:spTree>
    <p:extLst>
      <p:ext uri="{BB962C8B-B14F-4D97-AF65-F5344CB8AC3E}">
        <p14:creationId xmlns:p14="http://schemas.microsoft.com/office/powerpoint/2010/main" val="3546210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2B53353E-768C-7528-384C-87CFC6C296EB}"/>
              </a:ext>
            </a:extLst>
          </p:cNvPr>
          <p:cNvSpPr>
            <a:spLocks noGrp="1"/>
          </p:cNvSpPr>
          <p:nvPr>
            <p:ph idx="1"/>
          </p:nvPr>
        </p:nvSpPr>
        <p:spPr>
          <a:xfrm>
            <a:off x="907942" y="495946"/>
            <a:ext cx="10515600" cy="5735261"/>
          </a:xfrm>
        </p:spPr>
        <p:txBody>
          <a:bodyPr>
            <a:normAutofit lnSpcReduction="10000"/>
          </a:bodyPr>
          <a:lstStyle/>
          <a:p>
            <a:pPr marL="0" indent="0">
              <a:buNone/>
            </a:pPr>
            <a:r>
              <a:rPr lang="nb-NO" sz="3600" dirty="0"/>
              <a:t>Orientering – Kommunalt døgntilbud for øyeblikkelig hjelp</a:t>
            </a:r>
          </a:p>
          <a:p>
            <a:pPr marL="0" indent="0">
              <a:buNone/>
            </a:pPr>
            <a:endParaRPr lang="nb-NO" sz="2400" dirty="0"/>
          </a:p>
          <a:p>
            <a:pPr marL="0" indent="0">
              <a:buNone/>
            </a:pPr>
            <a:r>
              <a:rPr lang="nb-NO" sz="2400" dirty="0"/>
              <a:t>Kommunedirektøren har fått i oppdrag å utrede muligheten for alternativ organisering av kommunale akutte døgnplasser (KAD)</a:t>
            </a:r>
          </a:p>
          <a:p>
            <a:pPr marL="0" indent="0">
              <a:buNone/>
            </a:pPr>
            <a:r>
              <a:rPr lang="nb-NO" sz="2400" dirty="0"/>
              <a:t>Kommunedirektøren er i gang med utredningen og ønsker å si opp Vertskommuneavtale om kommunalt døgntilbud for øyeblikkelig hjelp (somatikk) mellom Trondheim, Melhus og Midtre Gauldal. Avtalen har 1 års oppsigelsestid.</a:t>
            </a:r>
          </a:p>
          <a:p>
            <a:pPr marL="0" indent="0">
              <a:buNone/>
            </a:pPr>
            <a:r>
              <a:rPr lang="nb-NO" sz="2400" dirty="0"/>
              <a:t>Avtalen omfatter bemannet døgnenhet (25 senger Øya helsehus) for øyeblikkelig hjelp til personer med somatiske symptomer.</a:t>
            </a:r>
          </a:p>
          <a:p>
            <a:pPr marL="0" indent="0">
              <a:buNone/>
            </a:pPr>
            <a:endParaRPr lang="nb-NO" sz="2400" dirty="0"/>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nb-NO" sz="2400" dirty="0" err="1"/>
              <a:t>Vertskommunea</a:t>
            </a:r>
            <a:r>
              <a:rPr kumimoji="0" lang="nb-NO" sz="2400" b="0" u="none" strike="noStrike" kern="1200" cap="none" spc="0" normalizeH="0" baseline="0" noProof="0" dirty="0" err="1">
                <a:ln>
                  <a:noFill/>
                </a:ln>
                <a:solidFill>
                  <a:srgbClr val="5F8E8A"/>
                </a:solidFill>
                <a:effectLst/>
                <a:uLnTx/>
                <a:uFillTx/>
                <a:latin typeface="Quicksand" panose="00000500000000000000" pitchFamily="2" charset="0"/>
                <a:ea typeface="+mn-ea"/>
                <a:cs typeface="+mn-cs"/>
              </a:rPr>
              <a:t>vtalen</a:t>
            </a:r>
            <a:r>
              <a:rPr kumimoji="0" lang="nb-NO" sz="2400" b="0" u="none" strike="noStrike" kern="1200" cap="none" spc="0" normalizeH="0" baseline="0" noProof="0" dirty="0">
                <a:ln>
                  <a:noFill/>
                </a:ln>
                <a:solidFill>
                  <a:srgbClr val="5F8E8A"/>
                </a:solidFill>
                <a:effectLst/>
                <a:uLnTx/>
                <a:uFillTx/>
                <a:latin typeface="Quicksand" panose="00000500000000000000" pitchFamily="2" charset="0"/>
                <a:ea typeface="+mn-ea"/>
                <a:cs typeface="+mn-cs"/>
              </a:rPr>
              <a:t> koster  Midtre Gauldal kommune 2,2 </a:t>
            </a:r>
            <a:r>
              <a:rPr kumimoji="0" lang="nb-NO" sz="2400" b="0" u="none" strike="noStrike" kern="1200" cap="none" spc="0" normalizeH="0" baseline="0" noProof="0" dirty="0" err="1">
                <a:ln>
                  <a:noFill/>
                </a:ln>
                <a:solidFill>
                  <a:srgbClr val="5F8E8A"/>
                </a:solidFill>
                <a:effectLst/>
                <a:uLnTx/>
                <a:uFillTx/>
                <a:latin typeface="Quicksand" panose="00000500000000000000" pitchFamily="2" charset="0"/>
                <a:ea typeface="+mn-ea"/>
                <a:cs typeface="+mn-cs"/>
              </a:rPr>
              <a:t>mill</a:t>
            </a:r>
            <a:r>
              <a:rPr kumimoji="0" lang="nb-NO" sz="2400" b="0" u="none" strike="noStrike" kern="1200" cap="none" spc="0" normalizeH="0" baseline="0" noProof="0" dirty="0">
                <a:ln>
                  <a:noFill/>
                </a:ln>
                <a:solidFill>
                  <a:srgbClr val="5F8E8A"/>
                </a:solidFill>
                <a:effectLst/>
                <a:uLnTx/>
                <a:uFillTx/>
                <a:latin typeface="Quicksand" panose="00000500000000000000" pitchFamily="2" charset="0"/>
                <a:ea typeface="+mn-ea"/>
                <a:cs typeface="+mn-cs"/>
              </a:rPr>
              <a:t> pr år.</a:t>
            </a:r>
          </a:p>
          <a:p>
            <a:pPr marL="0" indent="0">
              <a:buNone/>
              <a:defRPr/>
            </a:pPr>
            <a:r>
              <a:rPr lang="nb-NO" sz="2400" dirty="0"/>
              <a:t>Kommunedirektøren er av den formening at Midtre Gauldal kan drifte tilbudet bedre og mere kostnadseffektivt selv.</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nb-NO" sz="2400" b="0" i="0" u="none" strike="noStrike" kern="1200" cap="none" spc="0" normalizeH="0" baseline="0" noProof="0" dirty="0">
              <a:ln>
                <a:noFill/>
              </a:ln>
              <a:solidFill>
                <a:srgbClr val="5F8E8A"/>
              </a:solidFill>
              <a:effectLst/>
              <a:uLnTx/>
              <a:uFillTx/>
              <a:latin typeface="Quicksand" panose="00000500000000000000" pitchFamily="2" charset="0"/>
              <a:ea typeface="+mn-ea"/>
              <a:cs typeface="+mn-cs"/>
            </a:endParaRPr>
          </a:p>
          <a:p>
            <a:pPr marL="0" indent="0">
              <a:buNone/>
            </a:pPr>
            <a:endParaRPr lang="nb-NO" sz="2600" dirty="0"/>
          </a:p>
          <a:p>
            <a:pPr marL="0" indent="0">
              <a:buNone/>
            </a:pPr>
            <a:endParaRPr lang="nb-NO" dirty="0"/>
          </a:p>
        </p:txBody>
      </p:sp>
    </p:spTree>
    <p:extLst>
      <p:ext uri="{BB962C8B-B14F-4D97-AF65-F5344CB8AC3E}">
        <p14:creationId xmlns:p14="http://schemas.microsoft.com/office/powerpoint/2010/main" val="161697619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ys turkis  -  Skrivebeskyttet" id="{1535051B-B763-4463-A843-87CA20ECE257}" vid="{8EEE18BB-7C3A-4E93-9066-05FE06287849}"/>
    </a:ext>
  </a:extLst>
</a:theme>
</file>

<file path=docProps/app.xml><?xml version="1.0" encoding="utf-8"?>
<Properties xmlns="http://schemas.openxmlformats.org/officeDocument/2006/extended-properties" xmlns:vt="http://schemas.openxmlformats.org/officeDocument/2006/docPropsVTypes">
  <Template>HOK 18012024</Template>
  <TotalTime>5159</TotalTime>
  <Words>470</Words>
  <Application>Microsoft Office PowerPoint</Application>
  <PresentationFormat>Widescreen</PresentationFormat>
  <Paragraphs>41</Paragraphs>
  <Slides>7</Slides>
  <Notes>0</Notes>
  <HiddenSlides>0</HiddenSlides>
  <MMClips>0</MMClips>
  <ScaleCrop>false</ScaleCrop>
  <HeadingPairs>
    <vt:vector size="6" baseType="variant">
      <vt:variant>
        <vt:lpstr>Brukte skrifter</vt:lpstr>
      </vt:variant>
      <vt:variant>
        <vt:i4>8</vt:i4>
      </vt:variant>
      <vt:variant>
        <vt:lpstr>Tema</vt:lpstr>
      </vt:variant>
      <vt:variant>
        <vt:i4>1</vt:i4>
      </vt:variant>
      <vt:variant>
        <vt:lpstr>Lysbildetitler</vt:lpstr>
      </vt:variant>
      <vt:variant>
        <vt:i4>7</vt:i4>
      </vt:variant>
    </vt:vector>
  </HeadingPairs>
  <TitlesOfParts>
    <vt:vector size="16" baseType="lpstr">
      <vt:lpstr>Aptos</vt:lpstr>
      <vt:lpstr>Arial</vt:lpstr>
      <vt:lpstr>Calibri</vt:lpstr>
      <vt:lpstr>Courier New</vt:lpstr>
      <vt:lpstr>Quicksand</vt:lpstr>
      <vt:lpstr>Symbol</vt:lpstr>
      <vt:lpstr>Tahoma</vt:lpstr>
      <vt:lpstr>Wingdings</vt:lpstr>
      <vt:lpstr>Office-tema</vt:lpstr>
      <vt:lpstr> Utvalg for helse, oppvekst og kultur </vt:lpstr>
      <vt:lpstr>Spørsmål fra Bygdelista: Hva gjør kommunen for å få leietakere ved Singsås bo- og dagsenter? </vt:lpstr>
      <vt:lpstr>Tildelingskriterier</vt:lpstr>
      <vt:lpstr> Tildelingskriterier </vt:lpstr>
      <vt:lpstr>Er kriteriene for å få tildelt leilighet for strenge?</vt:lpstr>
      <vt:lpstr> Hva gjenstår før oppussingen ved senteret er ferdigstilt? </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Grethe Ellerås</dc:creator>
  <cp:lastModifiedBy>Grethe Ellerås</cp:lastModifiedBy>
  <cp:revision>2</cp:revision>
  <dcterms:created xsi:type="dcterms:W3CDTF">2024-11-14T20:30:03Z</dcterms:created>
  <dcterms:modified xsi:type="dcterms:W3CDTF">2024-11-18T10:30:02Z</dcterms:modified>
</cp:coreProperties>
</file>