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Lst>
  <p:notesMasterIdLst>
    <p:notesMasterId r:id="rId17"/>
  </p:notesMasterIdLst>
  <p:sldIdLst>
    <p:sldId id="258" r:id="rId6"/>
    <p:sldId id="2146847422" r:id="rId7"/>
    <p:sldId id="2147199080" r:id="rId8"/>
    <p:sldId id="2147199084" r:id="rId9"/>
    <p:sldId id="2147199094" r:id="rId10"/>
    <p:sldId id="2147199086" r:id="rId11"/>
    <p:sldId id="2147199081" r:id="rId12"/>
    <p:sldId id="2147198342" r:id="rId13"/>
    <p:sldId id="2147198341" r:id="rId14"/>
    <p:sldId id="2147199095" r:id="rId15"/>
    <p:sldId id="2147199093" r:id="rId16"/>
  </p:sldIdLst>
  <p:sldSz cx="12192000" cy="6858000"/>
  <p:notesSz cx="6873875" cy="10061575"/>
  <p:custDataLst>
    <p:tags r:id="rId18"/>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956DB-5EC8-4B72-B2AD-1E5839CB2B0B}" v="9" dt="2024-11-28T06:34:28.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745" autoAdjust="0"/>
  </p:normalViewPr>
  <p:slideViewPr>
    <p:cSldViewPr snapToGrid="0">
      <p:cViewPr varScale="1">
        <p:scale>
          <a:sx n="37" d="100"/>
          <a:sy n="37" d="100"/>
        </p:scale>
        <p:origin x="9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i Klevstrand" userId="0632b4ad-dc7d-4857-aa3b-f0a39d712647" providerId="ADAL" clId="{642956DB-5EC8-4B72-B2AD-1E5839CB2B0B}"/>
    <pc:docChg chg="custSel addSld delSld modSld sldOrd modNotesMaster">
      <pc:chgData name="Siri Klevstrand" userId="0632b4ad-dc7d-4857-aa3b-f0a39d712647" providerId="ADAL" clId="{642956DB-5EC8-4B72-B2AD-1E5839CB2B0B}" dt="2024-11-28T06:35:04.750" v="3188" actId="313"/>
      <pc:docMkLst>
        <pc:docMk/>
      </pc:docMkLst>
      <pc:sldChg chg="modSp mod modTransition modNotesTx">
        <pc:chgData name="Siri Klevstrand" userId="0632b4ad-dc7d-4857-aa3b-f0a39d712647" providerId="ADAL" clId="{642956DB-5EC8-4B72-B2AD-1E5839CB2B0B}" dt="2024-11-28T06:35:04.750" v="3188" actId="313"/>
        <pc:sldMkLst>
          <pc:docMk/>
          <pc:sldMk cId="2953483122" sldId="258"/>
        </pc:sldMkLst>
        <pc:spChg chg="mod">
          <ac:chgData name="Siri Klevstrand" userId="0632b4ad-dc7d-4857-aa3b-f0a39d712647" providerId="ADAL" clId="{642956DB-5EC8-4B72-B2AD-1E5839CB2B0B}" dt="2024-11-27T08:20:24.550" v="346" actId="20577"/>
          <ac:spMkLst>
            <pc:docMk/>
            <pc:sldMk cId="2953483122" sldId="258"/>
            <ac:spMk id="6" creationId="{00000000-0000-0000-0000-000000000000}"/>
          </ac:spMkLst>
        </pc:spChg>
      </pc:sldChg>
      <pc:sldChg chg="modSp mod modTransition">
        <pc:chgData name="Siri Klevstrand" userId="0632b4ad-dc7d-4857-aa3b-f0a39d712647" providerId="ADAL" clId="{642956DB-5EC8-4B72-B2AD-1E5839CB2B0B}" dt="2024-11-28T05:47:56.319" v="2866"/>
        <pc:sldMkLst>
          <pc:docMk/>
          <pc:sldMk cId="2901566868" sldId="2146847422"/>
        </pc:sldMkLst>
        <pc:spChg chg="mod">
          <ac:chgData name="Siri Klevstrand" userId="0632b4ad-dc7d-4857-aa3b-f0a39d712647" providerId="ADAL" clId="{642956DB-5EC8-4B72-B2AD-1E5839CB2B0B}" dt="2024-11-27T13:23:42.644" v="2788" actId="20577"/>
          <ac:spMkLst>
            <pc:docMk/>
            <pc:sldMk cId="2901566868" sldId="2146847422"/>
            <ac:spMk id="4" creationId="{8BB5224C-847A-6DC3-601B-93F600125E16}"/>
          </ac:spMkLst>
        </pc:spChg>
      </pc:sldChg>
      <pc:sldChg chg="add del modTransition">
        <pc:chgData name="Siri Klevstrand" userId="0632b4ad-dc7d-4857-aa3b-f0a39d712647" providerId="ADAL" clId="{642956DB-5EC8-4B72-B2AD-1E5839CB2B0B}" dt="2024-11-28T05:47:56.319" v="2866"/>
        <pc:sldMkLst>
          <pc:docMk/>
          <pc:sldMk cId="3753211101" sldId="2147198341"/>
        </pc:sldMkLst>
      </pc:sldChg>
      <pc:sldChg chg="add ord modTransition modNotesTx">
        <pc:chgData name="Siri Klevstrand" userId="0632b4ad-dc7d-4857-aa3b-f0a39d712647" providerId="ADAL" clId="{642956DB-5EC8-4B72-B2AD-1E5839CB2B0B}" dt="2024-11-28T05:58:38.303" v="3048" actId="20577"/>
        <pc:sldMkLst>
          <pc:docMk/>
          <pc:sldMk cId="2261614793" sldId="2147198342"/>
        </pc:sldMkLst>
      </pc:sldChg>
      <pc:sldChg chg="ord modTransition">
        <pc:chgData name="Siri Klevstrand" userId="0632b4ad-dc7d-4857-aa3b-f0a39d712647" providerId="ADAL" clId="{642956DB-5EC8-4B72-B2AD-1E5839CB2B0B}" dt="2024-11-28T05:47:56.319" v="2866"/>
        <pc:sldMkLst>
          <pc:docMk/>
          <pc:sldMk cId="3614817444" sldId="2147199080"/>
        </pc:sldMkLst>
      </pc:sldChg>
      <pc:sldChg chg="ord modTransition">
        <pc:chgData name="Siri Klevstrand" userId="0632b4ad-dc7d-4857-aa3b-f0a39d712647" providerId="ADAL" clId="{642956DB-5EC8-4B72-B2AD-1E5839CB2B0B}" dt="2024-11-28T05:47:56.319" v="2866"/>
        <pc:sldMkLst>
          <pc:docMk/>
          <pc:sldMk cId="3917384137" sldId="2147199081"/>
        </pc:sldMkLst>
      </pc:sldChg>
      <pc:sldChg chg="modSp mod modTransition">
        <pc:chgData name="Siri Klevstrand" userId="0632b4ad-dc7d-4857-aa3b-f0a39d712647" providerId="ADAL" clId="{642956DB-5EC8-4B72-B2AD-1E5839CB2B0B}" dt="2024-11-28T05:52:00.610" v="2874" actId="14100"/>
        <pc:sldMkLst>
          <pc:docMk/>
          <pc:sldMk cId="574117842" sldId="2147199084"/>
        </pc:sldMkLst>
        <pc:spChg chg="mod">
          <ac:chgData name="Siri Klevstrand" userId="0632b4ad-dc7d-4857-aa3b-f0a39d712647" providerId="ADAL" clId="{642956DB-5EC8-4B72-B2AD-1E5839CB2B0B}" dt="2024-11-28T05:52:00.610" v="2874" actId="14100"/>
          <ac:spMkLst>
            <pc:docMk/>
            <pc:sldMk cId="574117842" sldId="2147199084"/>
            <ac:spMk id="3" creationId="{8F36586F-6D19-E33B-F137-6D4155B2E7E9}"/>
          </ac:spMkLst>
        </pc:spChg>
      </pc:sldChg>
      <pc:sldChg chg="modSp mod modTransition">
        <pc:chgData name="Siri Klevstrand" userId="0632b4ad-dc7d-4857-aa3b-f0a39d712647" providerId="ADAL" clId="{642956DB-5EC8-4B72-B2AD-1E5839CB2B0B}" dt="2024-11-28T05:55:19.728" v="2951" actId="20577"/>
        <pc:sldMkLst>
          <pc:docMk/>
          <pc:sldMk cId="777388962" sldId="2147199086"/>
        </pc:sldMkLst>
        <pc:spChg chg="mod">
          <ac:chgData name="Siri Klevstrand" userId="0632b4ad-dc7d-4857-aa3b-f0a39d712647" providerId="ADAL" clId="{642956DB-5EC8-4B72-B2AD-1E5839CB2B0B}" dt="2024-11-28T05:52:51.220" v="2918" actId="20577"/>
          <ac:spMkLst>
            <pc:docMk/>
            <pc:sldMk cId="777388962" sldId="2147199086"/>
            <ac:spMk id="3" creationId="{0C10327C-8190-65E3-5431-867DDA715090}"/>
          </ac:spMkLst>
        </pc:spChg>
        <pc:spChg chg="mod">
          <ac:chgData name="Siri Klevstrand" userId="0632b4ad-dc7d-4857-aa3b-f0a39d712647" providerId="ADAL" clId="{642956DB-5EC8-4B72-B2AD-1E5839CB2B0B}" dt="2024-11-28T05:55:19.728" v="2951" actId="20577"/>
          <ac:spMkLst>
            <pc:docMk/>
            <pc:sldMk cId="777388962" sldId="2147199086"/>
            <ac:spMk id="4" creationId="{88B82817-6CA9-67E4-4B80-60B220F6E02E}"/>
          </ac:spMkLst>
        </pc:spChg>
      </pc:sldChg>
      <pc:sldChg chg="modSp mod modTransition">
        <pc:chgData name="Siri Klevstrand" userId="0632b4ad-dc7d-4857-aa3b-f0a39d712647" providerId="ADAL" clId="{642956DB-5EC8-4B72-B2AD-1E5839CB2B0B}" dt="2024-11-28T06:03:04.846" v="3174" actId="20577"/>
        <pc:sldMkLst>
          <pc:docMk/>
          <pc:sldMk cId="1444505229" sldId="2147199093"/>
        </pc:sldMkLst>
        <pc:spChg chg="mod">
          <ac:chgData name="Siri Klevstrand" userId="0632b4ad-dc7d-4857-aa3b-f0a39d712647" providerId="ADAL" clId="{642956DB-5EC8-4B72-B2AD-1E5839CB2B0B}" dt="2024-11-28T06:03:04.846" v="3174" actId="20577"/>
          <ac:spMkLst>
            <pc:docMk/>
            <pc:sldMk cId="1444505229" sldId="2147199093"/>
            <ac:spMk id="5" creationId="{7994056F-0862-9791-B1BE-5ACFADD2C6CB}"/>
          </ac:spMkLst>
        </pc:spChg>
      </pc:sldChg>
      <pc:sldChg chg="mod modTransition modShow">
        <pc:chgData name="Siri Klevstrand" userId="0632b4ad-dc7d-4857-aa3b-f0a39d712647" providerId="ADAL" clId="{642956DB-5EC8-4B72-B2AD-1E5839CB2B0B}" dt="2024-11-28T05:47:56.319" v="2866"/>
        <pc:sldMkLst>
          <pc:docMk/>
          <pc:sldMk cId="2027742168" sldId="2147199094"/>
        </pc:sldMkLst>
      </pc:sldChg>
      <pc:sldChg chg="addSp modSp new mod modTransition modNotesTx">
        <pc:chgData name="Siri Klevstrand" userId="0632b4ad-dc7d-4857-aa3b-f0a39d712647" providerId="ADAL" clId="{642956DB-5EC8-4B72-B2AD-1E5839CB2B0B}" dt="2024-11-28T06:02:23.506" v="3172" actId="20577"/>
        <pc:sldMkLst>
          <pc:docMk/>
          <pc:sldMk cId="1557861153" sldId="2147199095"/>
        </pc:sldMkLst>
        <pc:spChg chg="mod">
          <ac:chgData name="Siri Klevstrand" userId="0632b4ad-dc7d-4857-aa3b-f0a39d712647" providerId="ADAL" clId="{642956DB-5EC8-4B72-B2AD-1E5839CB2B0B}" dt="2024-11-27T08:23:01.907" v="393" actId="20577"/>
          <ac:spMkLst>
            <pc:docMk/>
            <pc:sldMk cId="1557861153" sldId="2147199095"/>
            <ac:spMk id="2" creationId="{9B457AB4-29F4-8FD6-1830-C918A5B2957A}"/>
          </ac:spMkLst>
        </pc:spChg>
        <pc:spChg chg="mod">
          <ac:chgData name="Siri Klevstrand" userId="0632b4ad-dc7d-4857-aa3b-f0a39d712647" providerId="ADAL" clId="{642956DB-5EC8-4B72-B2AD-1E5839CB2B0B}" dt="2024-11-28T06:02:23.506" v="3172" actId="20577"/>
          <ac:spMkLst>
            <pc:docMk/>
            <pc:sldMk cId="1557861153" sldId="2147199095"/>
            <ac:spMk id="3" creationId="{853AAA9D-0AF0-4E62-7565-FE4147093849}"/>
          </ac:spMkLst>
        </pc:spChg>
        <pc:picChg chg="add mod">
          <ac:chgData name="Siri Klevstrand" userId="0632b4ad-dc7d-4857-aa3b-f0a39d712647" providerId="ADAL" clId="{642956DB-5EC8-4B72-B2AD-1E5839CB2B0B}" dt="2024-11-28T06:00:33.684" v="3091" actId="1076"/>
          <ac:picMkLst>
            <pc:docMk/>
            <pc:sldMk cId="1557861153" sldId="2147199095"/>
            <ac:picMk id="4" creationId="{B94631CD-B4BA-BA99-BDBA-9D64CA03F44E}"/>
          </ac:picMkLst>
        </pc:picChg>
      </pc:sldChg>
      <pc:sldChg chg="addSp delSp modSp new del mod modClrScheme chgLayout">
        <pc:chgData name="Siri Klevstrand" userId="0632b4ad-dc7d-4857-aa3b-f0a39d712647" providerId="ADAL" clId="{642956DB-5EC8-4B72-B2AD-1E5839CB2B0B}" dt="2024-11-27T13:19:58.584" v="2628" actId="47"/>
        <pc:sldMkLst>
          <pc:docMk/>
          <pc:sldMk cId="2766782284" sldId="2147199096"/>
        </pc:sldMkLst>
        <pc:spChg chg="mod">
          <ac:chgData name="Siri Klevstrand" userId="0632b4ad-dc7d-4857-aa3b-f0a39d712647" providerId="ADAL" clId="{642956DB-5EC8-4B72-B2AD-1E5839CB2B0B}" dt="2024-11-27T08:54:32.986" v="2079" actId="26606"/>
          <ac:spMkLst>
            <pc:docMk/>
            <pc:sldMk cId="2766782284" sldId="2147199096"/>
            <ac:spMk id="2" creationId="{59B146B4-C233-0435-6DAF-C4C61AE15CE1}"/>
          </ac:spMkLst>
        </pc:spChg>
        <pc:spChg chg="del">
          <ac:chgData name="Siri Klevstrand" userId="0632b4ad-dc7d-4857-aa3b-f0a39d712647" providerId="ADAL" clId="{642956DB-5EC8-4B72-B2AD-1E5839CB2B0B}" dt="2024-11-27T08:54:25.965" v="2078"/>
          <ac:spMkLst>
            <pc:docMk/>
            <pc:sldMk cId="2766782284" sldId="2147199096"/>
            <ac:spMk id="3" creationId="{4DB9564A-C9E3-87E8-ABEC-EE80F98E4E34}"/>
          </ac:spMkLst>
        </pc:spChg>
        <pc:picChg chg="add mod">
          <ac:chgData name="Siri Klevstrand" userId="0632b4ad-dc7d-4857-aa3b-f0a39d712647" providerId="ADAL" clId="{642956DB-5EC8-4B72-B2AD-1E5839CB2B0B}" dt="2024-11-27T08:54:32.986" v="2079" actId="26606"/>
          <ac:picMkLst>
            <pc:docMk/>
            <pc:sldMk cId="2766782284" sldId="2147199096"/>
            <ac:picMk id="1026" creationId="{DCB76D6D-7F67-42B4-9812-DFE7DAC818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8679" cy="504826"/>
          </a:xfrm>
          <a:prstGeom prst="rect">
            <a:avLst/>
          </a:prstGeom>
        </p:spPr>
        <p:txBody>
          <a:bodyPr vert="horz" lIns="94293" tIns="47146" rIns="94293" bIns="47146" rtlCol="0"/>
          <a:lstStyle>
            <a:lvl1pPr algn="l">
              <a:defRPr sz="1200"/>
            </a:lvl1pPr>
          </a:lstStyle>
          <a:p>
            <a:endParaRPr lang="nb-NO"/>
          </a:p>
        </p:txBody>
      </p:sp>
      <p:sp>
        <p:nvSpPr>
          <p:cNvPr id="3" name="Plassholder for dato 2"/>
          <p:cNvSpPr>
            <a:spLocks noGrp="1"/>
          </p:cNvSpPr>
          <p:nvPr>
            <p:ph type="dt" idx="1"/>
          </p:nvPr>
        </p:nvSpPr>
        <p:spPr>
          <a:xfrm>
            <a:off x="3893606" y="0"/>
            <a:ext cx="2978679" cy="504826"/>
          </a:xfrm>
          <a:prstGeom prst="rect">
            <a:avLst/>
          </a:prstGeom>
        </p:spPr>
        <p:txBody>
          <a:bodyPr vert="horz" lIns="94293" tIns="47146" rIns="94293" bIns="47146" rtlCol="0"/>
          <a:lstStyle>
            <a:lvl1pPr algn="r">
              <a:defRPr sz="1200"/>
            </a:lvl1pPr>
          </a:lstStyle>
          <a:p>
            <a:fld id="{2CDCE847-11B7-421D-AFA4-77EA6E875F5C}" type="datetimeFigureOut">
              <a:rPr lang="nb-NO" smtClean="0"/>
              <a:t>27.11.2024</a:t>
            </a:fld>
            <a:endParaRPr lang="nb-NO"/>
          </a:p>
        </p:txBody>
      </p:sp>
      <p:sp>
        <p:nvSpPr>
          <p:cNvPr id="4" name="Plassholder for lysbilde 3"/>
          <p:cNvSpPr>
            <a:spLocks noGrp="1" noRot="1" noChangeAspect="1"/>
          </p:cNvSpPr>
          <p:nvPr>
            <p:ph type="sldImg" idx="2"/>
          </p:nvPr>
        </p:nvSpPr>
        <p:spPr>
          <a:xfrm>
            <a:off x="417513" y="1257300"/>
            <a:ext cx="6038850" cy="3397250"/>
          </a:xfrm>
          <a:prstGeom prst="rect">
            <a:avLst/>
          </a:prstGeom>
          <a:noFill/>
          <a:ln w="12700">
            <a:solidFill>
              <a:prstClr val="black"/>
            </a:solidFill>
          </a:ln>
        </p:spPr>
        <p:txBody>
          <a:bodyPr vert="horz" lIns="94293" tIns="47146" rIns="94293" bIns="47146" rtlCol="0" anchor="ctr"/>
          <a:lstStyle/>
          <a:p>
            <a:endParaRPr lang="nb-NO"/>
          </a:p>
        </p:txBody>
      </p:sp>
      <p:sp>
        <p:nvSpPr>
          <p:cNvPr id="5" name="Plassholder for notater 4"/>
          <p:cNvSpPr>
            <a:spLocks noGrp="1"/>
          </p:cNvSpPr>
          <p:nvPr>
            <p:ph type="body" sz="quarter" idx="3"/>
          </p:nvPr>
        </p:nvSpPr>
        <p:spPr>
          <a:xfrm>
            <a:off x="687388" y="4842133"/>
            <a:ext cx="5499100" cy="3961745"/>
          </a:xfrm>
          <a:prstGeom prst="rect">
            <a:avLst/>
          </a:prstGeom>
        </p:spPr>
        <p:txBody>
          <a:bodyPr vert="horz" lIns="94293" tIns="47146" rIns="94293" bIns="47146"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556751"/>
            <a:ext cx="2978679" cy="504825"/>
          </a:xfrm>
          <a:prstGeom prst="rect">
            <a:avLst/>
          </a:prstGeom>
        </p:spPr>
        <p:txBody>
          <a:bodyPr vert="horz" lIns="94293" tIns="47146" rIns="94293" bIns="47146" rtlCol="0" anchor="b"/>
          <a:lstStyle>
            <a:lvl1pPr algn="l">
              <a:defRPr sz="1200"/>
            </a:lvl1pPr>
          </a:lstStyle>
          <a:p>
            <a:endParaRPr lang="nb-NO"/>
          </a:p>
        </p:txBody>
      </p:sp>
      <p:sp>
        <p:nvSpPr>
          <p:cNvPr id="7" name="Plassholder for lysbildenummer 6"/>
          <p:cNvSpPr>
            <a:spLocks noGrp="1"/>
          </p:cNvSpPr>
          <p:nvPr>
            <p:ph type="sldNum" sz="quarter" idx="5"/>
          </p:nvPr>
        </p:nvSpPr>
        <p:spPr>
          <a:xfrm>
            <a:off x="3893606" y="9556751"/>
            <a:ext cx="2978679" cy="504825"/>
          </a:xfrm>
          <a:prstGeom prst="rect">
            <a:avLst/>
          </a:prstGeom>
        </p:spPr>
        <p:txBody>
          <a:bodyPr vert="horz" lIns="94293" tIns="47146" rIns="94293" bIns="47146" rtlCol="0" anchor="b"/>
          <a:lstStyle>
            <a:lvl1pPr algn="r">
              <a:defRPr sz="1200"/>
            </a:lvl1pPr>
          </a:lstStyle>
          <a:p>
            <a:fld id="{8B7ED98C-A805-4CDF-905E-5E79C2F91CA1}" type="slidenum">
              <a:rPr lang="nb-NO" smtClean="0"/>
              <a:t>‹#›</a:t>
            </a:fld>
            <a:endParaRPr lang="nb-NO"/>
          </a:p>
        </p:txBody>
      </p:sp>
    </p:spTree>
    <p:extLst>
      <p:ext uri="{BB962C8B-B14F-4D97-AF65-F5344CB8AC3E}">
        <p14:creationId xmlns:p14="http://schemas.microsoft.com/office/powerpoint/2010/main" val="50330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900" dirty="0">
                <a:solidFill>
                  <a:srgbClr val="000000"/>
                </a:solidFill>
                <a:latin typeface="Aptos" panose="020B0004020202020204" pitchFamily="34" charset="0"/>
                <a:ea typeface="Aptos" panose="020B0004020202020204" pitchFamily="34" charset="0"/>
                <a:cs typeface="Aptos" panose="020B0004020202020204" pitchFamily="34" charset="0"/>
              </a:rPr>
              <a:t>Gauldal: «Hva er man opptatt av nasjonalt og regionalt</a:t>
            </a:r>
          </a:p>
          <a:p>
            <a:endParaRPr lang="nb-NO" sz="1900" dirty="0">
              <a:solidFill>
                <a:srgbClr val="000000"/>
              </a:solidFill>
              <a:latin typeface="Aptos" panose="020B0004020202020204" pitchFamily="34" charset="0"/>
              <a:ea typeface="Aptos" panose="020B0004020202020204" pitchFamily="34" charset="0"/>
              <a:cs typeface="Aptos" panose="020B0004020202020204" pitchFamily="34" charset="0"/>
            </a:endParaRPr>
          </a:p>
          <a:p>
            <a:r>
              <a:rPr lang="nb-NO" sz="1900" dirty="0">
                <a:solidFill>
                  <a:srgbClr val="000000"/>
                </a:solidFill>
                <a:latin typeface="Aptos" panose="020B0004020202020204" pitchFamily="34" charset="0"/>
                <a:ea typeface="Aptos" panose="020B0004020202020204" pitchFamily="34" charset="0"/>
                <a:cs typeface="Aptos" panose="020B0004020202020204" pitchFamily="34" charset="0"/>
              </a:rPr>
              <a:t>Et inkluderende arbeidsliv gir gode arbeidsplasser». Det hadde vært fint om noen kunne bidratt og sagt noe om de utfordringene som alle står i når det gjelder sykefravær. Høyt sykefravær er ikke et Midtre Gauldal problem, men noe som de fleste kommuner må jobbe aktivt med.  </a:t>
            </a:r>
            <a:endParaRPr lang="nb-NO" sz="1900" dirty="0">
              <a:latin typeface="Aptos" panose="020B0004020202020204" pitchFamily="34" charset="0"/>
              <a:ea typeface="Aptos" panose="020B0004020202020204" pitchFamily="34" charset="0"/>
              <a:cs typeface="Aptos" panose="020B0004020202020204" pitchFamily="34" charset="0"/>
            </a:endParaRPr>
          </a:p>
          <a:p>
            <a:r>
              <a:rPr lang="nb-NO" sz="1900" dirty="0">
                <a:solidFill>
                  <a:srgbClr val="000000"/>
                </a:solidFill>
                <a:latin typeface="Aptos" panose="020B0004020202020204" pitchFamily="34" charset="0"/>
                <a:ea typeface="Aptos" panose="020B0004020202020204" pitchFamily="34" charset="0"/>
                <a:cs typeface="Aptos" panose="020B0004020202020204" pitchFamily="34" charset="0"/>
              </a:rPr>
              <a:t>Hva skjer sentralt i forhold til arbeid med inkluderende arbeidsliv? </a:t>
            </a:r>
            <a:endParaRPr lang="nb-NO" sz="1900" dirty="0">
              <a:latin typeface="Aptos" panose="020B0004020202020204" pitchFamily="34" charset="0"/>
              <a:ea typeface="Aptos" panose="020B0004020202020204" pitchFamily="34" charset="0"/>
              <a:cs typeface="Aptos" panose="020B0004020202020204" pitchFamily="34" charset="0"/>
            </a:endParaRPr>
          </a:p>
          <a:p>
            <a:r>
              <a:rPr lang="nb-NO" sz="1900" dirty="0">
                <a:solidFill>
                  <a:srgbClr val="000000"/>
                </a:solidFill>
                <a:latin typeface="Aptos" panose="020B0004020202020204" pitchFamily="34" charset="0"/>
                <a:ea typeface="Aptos" panose="020B0004020202020204" pitchFamily="34" charset="0"/>
                <a:cs typeface="Aptos" panose="020B0004020202020204" pitchFamily="34" charset="0"/>
              </a:rPr>
              <a:t>Hvilke erfaringer har man i forhold til å jobbe med å redusere sykefraværet, hva virker og hva virker ikke?»</a:t>
            </a:r>
            <a:endParaRPr lang="nb-NO" sz="1900" dirty="0">
              <a:latin typeface="Aptos" panose="020B0004020202020204" pitchFamily="34" charset="0"/>
              <a:ea typeface="Aptos" panose="020B0004020202020204" pitchFamily="34" charset="0"/>
              <a:cs typeface="Aptos" panose="020B00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8B7ED98C-A805-4CDF-905E-5E79C2F91CA1}" type="slidenum">
              <a:rPr lang="nb-NO" smtClean="0"/>
              <a:t>1</a:t>
            </a:fld>
            <a:endParaRPr lang="nb-NO"/>
          </a:p>
        </p:txBody>
      </p:sp>
    </p:spTree>
    <p:extLst>
      <p:ext uri="{BB962C8B-B14F-4D97-AF65-F5344CB8AC3E}">
        <p14:creationId xmlns:p14="http://schemas.microsoft.com/office/powerpoint/2010/main" val="263251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HMS-gruppe: vi har gått fra å være festkomite til å jobbe med det som virkelig betyr noe for arbeidsmiljøet</a:t>
            </a:r>
          </a:p>
          <a:p>
            <a:endParaRPr lang="nb-NO" dirty="0"/>
          </a:p>
          <a:p>
            <a:r>
              <a:rPr lang="nb-NO" dirty="0"/>
              <a:t>. </a:t>
            </a:r>
          </a:p>
          <a:p>
            <a:endParaRPr lang="nb-NO" dirty="0"/>
          </a:p>
          <a:p>
            <a:r>
              <a:rPr lang="nb-NO" dirty="0"/>
              <a:t>Lederspenn – </a:t>
            </a:r>
            <a:r>
              <a:rPr lang="nb-NO" dirty="0" err="1"/>
              <a:t>underledet</a:t>
            </a:r>
            <a:r>
              <a:rPr lang="nb-NO" dirty="0"/>
              <a:t> sektor? Særlig i helse </a:t>
            </a:r>
          </a:p>
        </p:txBody>
      </p:sp>
      <p:sp>
        <p:nvSpPr>
          <p:cNvPr id="4" name="Plassholder for lysbildenummer 3"/>
          <p:cNvSpPr>
            <a:spLocks noGrp="1"/>
          </p:cNvSpPr>
          <p:nvPr>
            <p:ph type="sldNum" sz="quarter" idx="5"/>
          </p:nvPr>
        </p:nvSpPr>
        <p:spPr/>
        <p:txBody>
          <a:bodyPr/>
          <a:lstStyle/>
          <a:p>
            <a:fld id="{8B7ED98C-A805-4CDF-905E-5E79C2F91CA1}" type="slidenum">
              <a:rPr lang="nb-NO" smtClean="0"/>
              <a:t>10</a:t>
            </a:fld>
            <a:endParaRPr lang="nb-NO"/>
          </a:p>
        </p:txBody>
      </p:sp>
    </p:spTree>
    <p:extLst>
      <p:ext uri="{BB962C8B-B14F-4D97-AF65-F5344CB8AC3E}">
        <p14:creationId xmlns:p14="http://schemas.microsoft.com/office/powerpoint/2010/main" val="308554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B7ED98C-A805-4CDF-905E-5E79C2F91CA1}" type="slidenum">
              <a:rPr lang="nb-NO" smtClean="0"/>
              <a:t>11</a:t>
            </a:fld>
            <a:endParaRPr lang="nb-NO"/>
          </a:p>
        </p:txBody>
      </p:sp>
    </p:spTree>
    <p:extLst>
      <p:ext uri="{BB962C8B-B14F-4D97-AF65-F5344CB8AC3E}">
        <p14:creationId xmlns:p14="http://schemas.microsoft.com/office/powerpoint/2010/main" val="106716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99514" indent="-390389">
              <a:buFont typeface="Arial,Sans-Serif"/>
              <a:buChar char="•"/>
            </a:pPr>
            <a:r>
              <a:rPr lang="nb-NO" dirty="0">
                <a:solidFill>
                  <a:srgbClr val="000000"/>
                </a:solidFill>
                <a:latin typeface="Arial"/>
                <a:cs typeface="Arial"/>
              </a:rPr>
              <a:t>Overordnet mål er </a:t>
            </a:r>
          </a:p>
          <a:p>
            <a:pPr marL="870978" lvl="1" indent="-390389" defTabSz="942929">
              <a:buFont typeface="Arial,Sans-Serif"/>
              <a:buChar char="•"/>
              <a:defRPr/>
            </a:pPr>
            <a:r>
              <a:rPr lang="nb-NO" dirty="0">
                <a:solidFill>
                  <a:srgbClr val="000000"/>
                </a:solidFill>
                <a:latin typeface="Arial"/>
                <a:cs typeface="Arial"/>
              </a:rPr>
              <a:t>Sykefravær</a:t>
            </a:r>
          </a:p>
          <a:p>
            <a:pPr marL="870978" lvl="1" indent="-390389" defTabSz="942929">
              <a:buFont typeface="Arial,Sans-Serif"/>
              <a:buChar char="•"/>
              <a:defRPr/>
            </a:pPr>
            <a:r>
              <a:rPr lang="nb-NO" dirty="0">
                <a:solidFill>
                  <a:srgbClr val="000000"/>
                </a:solidFill>
                <a:latin typeface="Arial"/>
                <a:cs typeface="Arial"/>
              </a:rPr>
              <a:t>Lange og hyppige</a:t>
            </a:r>
          </a:p>
          <a:p>
            <a:pPr marL="870978" lvl="1" indent="-390389" defTabSz="942929">
              <a:buFont typeface="Arial,Sans-Serif"/>
              <a:buChar char="•"/>
              <a:defRPr/>
            </a:pPr>
            <a:r>
              <a:rPr lang="nb-NO" dirty="0">
                <a:solidFill>
                  <a:srgbClr val="000000"/>
                </a:solidFill>
                <a:latin typeface="Arial"/>
                <a:cs typeface="Arial"/>
              </a:rPr>
              <a:t>Arbeidsmiljø</a:t>
            </a:r>
          </a:p>
          <a:p>
            <a:pPr marL="870978" lvl="1" indent="-390389">
              <a:buFont typeface="Arial,Sans-Serif"/>
              <a:buChar char="•"/>
            </a:pPr>
            <a:r>
              <a:rPr lang="nb-NO" dirty="0">
                <a:solidFill>
                  <a:srgbClr val="000000"/>
                </a:solidFill>
                <a:latin typeface="Arial"/>
                <a:cs typeface="Arial"/>
              </a:rPr>
              <a:t>Bransje</a:t>
            </a:r>
          </a:p>
          <a:p>
            <a:pPr marL="399514" indent="-390389">
              <a:buFont typeface="Arial,Sans-Serif"/>
              <a:buChar char="•"/>
            </a:pPr>
            <a:endParaRPr lang="nb-NO" dirty="0">
              <a:solidFill>
                <a:srgbClr val="000000"/>
              </a:solidFill>
              <a:latin typeface="Arial"/>
              <a:cs typeface="Arial"/>
            </a:endParaRPr>
          </a:p>
          <a:p>
            <a:pPr marL="399514" indent="-390389">
              <a:buFont typeface="Arial,Sans-Serif"/>
              <a:buChar char="•"/>
            </a:pPr>
            <a:r>
              <a:rPr lang="nb-NO" dirty="0">
                <a:solidFill>
                  <a:srgbClr val="000000"/>
                </a:solidFill>
                <a:latin typeface="Arial"/>
                <a:cs typeface="Arial"/>
              </a:rPr>
              <a:t>Arbeidsmiljø er knyttet til hvordan man </a:t>
            </a:r>
            <a:r>
              <a:rPr lang="nb-NO" b="1" dirty="0">
                <a:solidFill>
                  <a:srgbClr val="000000"/>
                </a:solidFill>
                <a:latin typeface="Arial"/>
                <a:cs typeface="Arial"/>
              </a:rPr>
              <a:t>organiserer, planlegger</a:t>
            </a:r>
            <a:r>
              <a:rPr lang="nb-NO" dirty="0">
                <a:solidFill>
                  <a:srgbClr val="000000"/>
                </a:solidFill>
                <a:latin typeface="Arial"/>
                <a:cs typeface="Arial"/>
              </a:rPr>
              <a:t> og </a:t>
            </a:r>
            <a:r>
              <a:rPr lang="nb-NO" b="1" dirty="0">
                <a:solidFill>
                  <a:srgbClr val="000000"/>
                </a:solidFill>
                <a:latin typeface="Arial"/>
                <a:cs typeface="Arial"/>
              </a:rPr>
              <a:t>gjennomfører arbeidet</a:t>
            </a:r>
          </a:p>
          <a:p>
            <a:pPr marL="399514" indent="-390389">
              <a:buFont typeface="Arial,Sans-Serif"/>
              <a:buChar char="•"/>
            </a:pPr>
            <a:endParaRPr lang="nb-NO" b="1" dirty="0">
              <a:solidFill>
                <a:srgbClr val="000000"/>
              </a:solidFill>
              <a:latin typeface="Arial"/>
              <a:cs typeface="Arial"/>
            </a:endParaRPr>
          </a:p>
          <a:p>
            <a:pPr marL="399514" indent="-390389">
              <a:buFont typeface="Arial,Sans-Serif"/>
              <a:buChar char="•"/>
            </a:pPr>
            <a:r>
              <a:rPr lang="nb-NO" dirty="0">
                <a:solidFill>
                  <a:srgbClr val="000000"/>
                </a:solidFill>
                <a:latin typeface="Arial"/>
                <a:cs typeface="Arial"/>
              </a:rPr>
              <a:t>Arbeidsmiljø er forskjellig fra arbeidsplass til arbeidsplass, og krever ulike tilnærminger</a:t>
            </a:r>
          </a:p>
          <a:p>
            <a:pPr marL="9124"/>
            <a:endParaRPr lang="nb-NO" dirty="0">
              <a:solidFill>
                <a:srgbClr val="000000"/>
              </a:solidFill>
              <a:latin typeface="Arial"/>
              <a:cs typeface="Arial"/>
            </a:endParaRPr>
          </a:p>
          <a:p>
            <a:pPr marL="399514" indent="-390389">
              <a:buFont typeface="Arial,Sans-Serif"/>
              <a:buChar char="•"/>
            </a:pPr>
            <a:r>
              <a:rPr lang="nb-NO" dirty="0">
                <a:solidFill>
                  <a:srgbClr val="000000"/>
                </a:solidFill>
                <a:latin typeface="Arial"/>
                <a:cs typeface="Arial"/>
              </a:rPr>
              <a:t>Arbeidsmiljø påvirker arbeidstakernes helse, jobbengasjement og virksomhetenes resultater og produktivitet.</a:t>
            </a:r>
            <a:endParaRPr lang="en-US" dirty="0">
              <a:solidFill>
                <a:srgbClr val="000000"/>
              </a:solidFill>
              <a:latin typeface="Arial"/>
              <a:cs typeface="Arial"/>
            </a:endParaRPr>
          </a:p>
          <a:p>
            <a:endParaRPr lang="nb-NO" dirty="0"/>
          </a:p>
          <a:p>
            <a:endParaRPr lang="nb-NO" dirty="0"/>
          </a:p>
          <a:p>
            <a:endParaRPr lang="nb-NO" dirty="0"/>
          </a:p>
          <a:p>
            <a:r>
              <a:rPr lang="nb-NO" dirty="0"/>
              <a:t> </a:t>
            </a:r>
          </a:p>
        </p:txBody>
      </p:sp>
      <p:sp>
        <p:nvSpPr>
          <p:cNvPr id="4" name="Plassholder for lysbildenummer 3"/>
          <p:cNvSpPr>
            <a:spLocks noGrp="1"/>
          </p:cNvSpPr>
          <p:nvPr>
            <p:ph type="sldNum" sz="quarter" idx="5"/>
          </p:nvPr>
        </p:nvSpPr>
        <p:spPr/>
        <p:txBody>
          <a:bodyPr/>
          <a:lstStyle/>
          <a:p>
            <a:fld id="{418D9A9D-3254-48BA-9086-BC47B509C316}" type="slidenum">
              <a:rPr lang="nb-NO" smtClean="0"/>
              <a:t>2</a:t>
            </a:fld>
            <a:endParaRPr lang="nb-NO"/>
          </a:p>
        </p:txBody>
      </p:sp>
    </p:spTree>
    <p:extLst>
      <p:ext uri="{BB962C8B-B14F-4D97-AF65-F5344CB8AC3E}">
        <p14:creationId xmlns:p14="http://schemas.microsoft.com/office/powerpoint/2010/main" val="348021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Sysselsettingsutvalget:</a:t>
            </a:r>
            <a:endParaRPr lang="nb-NO">
              <a:solidFill>
                <a:srgbClr val="111111"/>
              </a:solidFill>
              <a:highlight>
                <a:srgbClr val="FFFFFF"/>
              </a:highlight>
              <a:latin typeface="Roboto" panose="02000000000000000000" pitchFamily="2" charset="0"/>
            </a:endParaRPr>
          </a:p>
          <a:p>
            <a:pPr algn="l">
              <a:buFont typeface="Arial" panose="020B0604020202020204" pitchFamily="34" charset="0"/>
              <a:buChar char="•"/>
            </a:pPr>
            <a:r>
              <a:rPr lang="nb-NO" b="0" i="0">
                <a:solidFill>
                  <a:srgbClr val="111111"/>
                </a:solidFill>
                <a:effectLst/>
                <a:highlight>
                  <a:srgbClr val="FFFFFF"/>
                </a:highlight>
                <a:latin typeface="Roboto" panose="02000000000000000000" pitchFamily="2" charset="0"/>
              </a:rPr>
              <a:t>Det skal ikke innføres karensdager. Sykelønn skal gjelde fra dag én.</a:t>
            </a:r>
          </a:p>
          <a:p>
            <a:pPr algn="l">
              <a:buFont typeface="Arial" panose="020B0604020202020204" pitchFamily="34" charset="0"/>
              <a:buChar char="•"/>
            </a:pPr>
            <a:r>
              <a:rPr lang="nb-NO" b="0" i="0">
                <a:solidFill>
                  <a:srgbClr val="111111"/>
                </a:solidFill>
                <a:effectLst/>
                <a:highlight>
                  <a:srgbClr val="FFFFFF"/>
                </a:highlight>
                <a:latin typeface="Roboto" panose="02000000000000000000" pitchFamily="2" charset="0"/>
              </a:rPr>
              <a:t>Arbeidsgiver skal betale for de første tolv dagene. I dagens system er arbeidsgiverperioden på 16 dager. Deretter betaler staten fram til det er gått tre måneder.</a:t>
            </a:r>
          </a:p>
          <a:p>
            <a:pPr algn="l">
              <a:buFont typeface="Arial" panose="020B0604020202020204" pitchFamily="34" charset="0"/>
              <a:buChar char="•"/>
            </a:pPr>
            <a:r>
              <a:rPr lang="nb-NO" b="0" i="0">
                <a:solidFill>
                  <a:srgbClr val="111111"/>
                </a:solidFill>
                <a:effectLst/>
                <a:highlight>
                  <a:srgbClr val="FFFFFF"/>
                </a:highlight>
                <a:latin typeface="Roboto" panose="02000000000000000000" pitchFamily="2" charset="0"/>
              </a:rPr>
              <a:t>Etter tre måneder skal arbeidsgiver ta 10 prosent av kostnaden.</a:t>
            </a:r>
          </a:p>
          <a:p>
            <a:endParaRPr lang="nb-NO"/>
          </a:p>
        </p:txBody>
      </p:sp>
      <p:sp>
        <p:nvSpPr>
          <p:cNvPr id="4" name="Plassholder for lysbildenummer 3"/>
          <p:cNvSpPr>
            <a:spLocks noGrp="1"/>
          </p:cNvSpPr>
          <p:nvPr>
            <p:ph type="sldNum" sz="quarter" idx="5"/>
          </p:nvPr>
        </p:nvSpPr>
        <p:spPr/>
        <p:txBody>
          <a:bodyPr/>
          <a:lstStyle/>
          <a:p>
            <a:fld id="{8B7ED98C-A805-4CDF-905E-5E79C2F91CA1}" type="slidenum">
              <a:rPr lang="nb-NO" smtClean="0"/>
              <a:t>3</a:t>
            </a:fld>
            <a:endParaRPr lang="nb-NO"/>
          </a:p>
        </p:txBody>
      </p:sp>
    </p:spTree>
    <p:extLst>
      <p:ext uri="{BB962C8B-B14F-4D97-AF65-F5344CB8AC3E}">
        <p14:creationId xmlns:p14="http://schemas.microsoft.com/office/powerpoint/2010/main" val="176685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Evaluert av flere aktører. </a:t>
            </a:r>
          </a:p>
          <a:p>
            <a:endParaRPr lang="nb-NO"/>
          </a:p>
          <a:p>
            <a:r>
              <a:rPr lang="nb-NO"/>
              <a:t>Alt skulle være kunnskapsbasert…. Mange undersøkelser og man har fulgt godt med.  </a:t>
            </a:r>
          </a:p>
        </p:txBody>
      </p:sp>
      <p:sp>
        <p:nvSpPr>
          <p:cNvPr id="4" name="Plassholder for lysbildenummer 3"/>
          <p:cNvSpPr>
            <a:spLocks noGrp="1"/>
          </p:cNvSpPr>
          <p:nvPr>
            <p:ph type="sldNum" sz="quarter" idx="5"/>
          </p:nvPr>
        </p:nvSpPr>
        <p:spPr/>
        <p:txBody>
          <a:bodyPr/>
          <a:lstStyle/>
          <a:p>
            <a:fld id="{8B7ED98C-A805-4CDF-905E-5E79C2F91CA1}" type="slidenum">
              <a:rPr lang="nb-NO" smtClean="0"/>
              <a:t>4</a:t>
            </a:fld>
            <a:endParaRPr lang="nb-NO"/>
          </a:p>
        </p:txBody>
      </p:sp>
    </p:spTree>
    <p:extLst>
      <p:ext uri="{BB962C8B-B14F-4D97-AF65-F5344CB8AC3E}">
        <p14:creationId xmlns:p14="http://schemas.microsoft.com/office/powerpoint/2010/main" val="74473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B7ED98C-A805-4CDF-905E-5E79C2F91CA1}" type="slidenum">
              <a:rPr lang="nb-NO" smtClean="0"/>
              <a:t>5</a:t>
            </a:fld>
            <a:endParaRPr lang="nb-NO"/>
          </a:p>
        </p:txBody>
      </p:sp>
    </p:spTree>
    <p:extLst>
      <p:ext uri="{BB962C8B-B14F-4D97-AF65-F5344CB8AC3E}">
        <p14:creationId xmlns:p14="http://schemas.microsoft.com/office/powerpoint/2010/main" val="102226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B7ED98C-A805-4CDF-905E-5E79C2F91CA1}" type="slidenum">
              <a:rPr lang="nb-NO" smtClean="0"/>
              <a:t>6</a:t>
            </a:fld>
            <a:endParaRPr lang="nb-NO"/>
          </a:p>
        </p:txBody>
      </p:sp>
    </p:spTree>
    <p:extLst>
      <p:ext uri="{BB962C8B-B14F-4D97-AF65-F5344CB8AC3E}">
        <p14:creationId xmlns:p14="http://schemas.microsoft.com/office/powerpoint/2010/main" val="1011507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Hva kan dere forvente?</a:t>
            </a:r>
          </a:p>
          <a:p>
            <a:endParaRPr lang="nb-NO"/>
          </a:p>
          <a:p>
            <a:r>
              <a:rPr lang="nb-NO"/>
              <a:t>Utgangspunkt: ønsker ikke IA-avtale uten nye kraftfulle tiltak</a:t>
            </a:r>
          </a:p>
        </p:txBody>
      </p:sp>
      <p:sp>
        <p:nvSpPr>
          <p:cNvPr id="4" name="Plassholder for lysbildenummer 3"/>
          <p:cNvSpPr>
            <a:spLocks noGrp="1"/>
          </p:cNvSpPr>
          <p:nvPr>
            <p:ph type="sldNum" sz="quarter" idx="5"/>
          </p:nvPr>
        </p:nvSpPr>
        <p:spPr/>
        <p:txBody>
          <a:bodyPr/>
          <a:lstStyle/>
          <a:p>
            <a:fld id="{8B7ED98C-A805-4CDF-905E-5E79C2F91CA1}" type="slidenum">
              <a:rPr lang="nb-NO" smtClean="0"/>
              <a:t>7</a:t>
            </a:fld>
            <a:endParaRPr lang="nb-NO"/>
          </a:p>
        </p:txBody>
      </p:sp>
    </p:spTree>
    <p:extLst>
      <p:ext uri="{BB962C8B-B14F-4D97-AF65-F5344CB8AC3E}">
        <p14:creationId xmlns:p14="http://schemas.microsoft.com/office/powerpoint/2010/main" val="65013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Oppgavedeling: Før skulle alle gjøre alt – gikk hjem uten å få gjort alt. Nå går belastningen ned fordi vi organiserer på andre måter, dette fører til lavere sykefravær, tror vi, dette skal vi forske på</a:t>
            </a:r>
          </a:p>
          <a:p>
            <a:endParaRPr lang="nb-NO" dirty="0"/>
          </a:p>
          <a:p>
            <a:r>
              <a:rPr lang="nb-NO" dirty="0"/>
              <a:t>Flere ansatte blir i tjenesten</a:t>
            </a:r>
          </a:p>
          <a:p>
            <a:r>
              <a:rPr lang="nb-NO" dirty="0"/>
              <a:t>Flere ansatte tar videreutdanning</a:t>
            </a:r>
          </a:p>
          <a:p>
            <a:r>
              <a:rPr lang="nb-NO" dirty="0"/>
              <a:t>Flere søker seg til Miljøarbeidertjenesten i kommunen</a:t>
            </a:r>
          </a:p>
          <a:p>
            <a:endParaRPr lang="nb-NO" dirty="0"/>
          </a:p>
        </p:txBody>
      </p:sp>
      <p:sp>
        <p:nvSpPr>
          <p:cNvPr id="4" name="Plassholder for lysbildenummer 3"/>
          <p:cNvSpPr>
            <a:spLocks noGrp="1"/>
          </p:cNvSpPr>
          <p:nvPr>
            <p:ph type="sldNum" sz="quarter" idx="5"/>
          </p:nvPr>
        </p:nvSpPr>
        <p:spPr/>
        <p:txBody>
          <a:bodyPr/>
          <a:lstStyle/>
          <a:p>
            <a:pPr defTabSz="707197"/>
            <a:fld id="{4EA6C26C-FFD0-4041-8A6C-800DB6F8DBE3}" type="slidenum">
              <a:rPr lang="nb-NO">
                <a:solidFill>
                  <a:prstClr val="black"/>
                </a:solidFill>
                <a:latin typeface="Calibri" panose="020F0502020204030204"/>
              </a:rPr>
              <a:pPr defTabSz="707197"/>
              <a:t>8</a:t>
            </a:fld>
            <a:endParaRPr lang="nb-NO">
              <a:solidFill>
                <a:prstClr val="black"/>
              </a:solidFill>
              <a:latin typeface="Calibri" panose="020F0502020204030204"/>
            </a:endParaRPr>
          </a:p>
        </p:txBody>
      </p:sp>
    </p:spTree>
    <p:extLst>
      <p:ext uri="{BB962C8B-B14F-4D97-AF65-F5344CB8AC3E}">
        <p14:creationId xmlns:p14="http://schemas.microsoft.com/office/powerpoint/2010/main" val="187732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42929">
              <a:defRPr/>
            </a:pPr>
            <a:r>
              <a:rPr lang="nb-NO" dirty="0"/>
              <a:t>Fra prosjektleder i Høylandet kommune:</a:t>
            </a:r>
          </a:p>
          <a:p>
            <a:pPr defTabSz="942929">
              <a:defRPr/>
            </a:pPr>
            <a:endParaRPr lang="nb-NO" dirty="0"/>
          </a:p>
          <a:p>
            <a:pPr defTabSz="942929">
              <a:defRPr/>
            </a:pPr>
            <a:r>
              <a:rPr lang="nb-NO"/>
              <a:t>Allerede </a:t>
            </a:r>
            <a:r>
              <a:rPr lang="nb-NO" dirty="0"/>
              <a:t>i første personalmøte gjorde vi den første strukturelle endringen, vi gjorde 14 kommunikasjonskanaler om til 2. Enkelt grep – møtt med stor glede blant ansatte – da var vi allerede i gang. </a:t>
            </a:r>
          </a:p>
          <a:p>
            <a:endParaRPr lang="nb-NO" dirty="0"/>
          </a:p>
        </p:txBody>
      </p:sp>
      <p:sp>
        <p:nvSpPr>
          <p:cNvPr id="4" name="Plassholder for lysbildenummer 3"/>
          <p:cNvSpPr>
            <a:spLocks noGrp="1"/>
          </p:cNvSpPr>
          <p:nvPr>
            <p:ph type="sldNum" sz="quarter" idx="5"/>
          </p:nvPr>
        </p:nvSpPr>
        <p:spPr/>
        <p:txBody>
          <a:bodyPr/>
          <a:lstStyle/>
          <a:p>
            <a:pPr defTabSz="707197"/>
            <a:fld id="{4EA6C26C-FFD0-4041-8A6C-800DB6F8DBE3}" type="slidenum">
              <a:rPr lang="nb-NO">
                <a:solidFill>
                  <a:prstClr val="black"/>
                </a:solidFill>
                <a:latin typeface="Calibri" panose="020F0502020204030204"/>
              </a:rPr>
              <a:pPr defTabSz="707197"/>
              <a:t>9</a:t>
            </a:fld>
            <a:endParaRPr lang="nb-NO">
              <a:solidFill>
                <a:prstClr val="black"/>
              </a:solidFill>
              <a:latin typeface="Calibri" panose="020F0502020204030204"/>
            </a:endParaRPr>
          </a:p>
        </p:txBody>
      </p:sp>
    </p:spTree>
    <p:extLst>
      <p:ext uri="{BB962C8B-B14F-4D97-AF65-F5344CB8AC3E}">
        <p14:creationId xmlns:p14="http://schemas.microsoft.com/office/powerpoint/2010/main" val="3788851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8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2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49789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27.11.2024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33466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27.11.2024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512221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27.11.2024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550446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60507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6361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6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86803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66276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bilde - venstr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040699C2-3127-B849-9404-9BCBC3ED2315}"/>
              </a:ext>
            </a:extLst>
          </p:cNvPr>
          <p:cNvSpPr>
            <a:spLocks noGrp="1"/>
          </p:cNvSpPr>
          <p:nvPr>
            <p:ph type="sldNum" idx="10"/>
          </p:nvPr>
        </p:nvSpPr>
        <p:spPr/>
        <p:txBody>
          <a:bodyPr/>
          <a:lstStyle/>
          <a:p>
            <a:fld id="{00000000-1234-1234-1234-123412341234}" type="slidenum">
              <a:rPr lang="no" smtClean="0"/>
              <a:pPr/>
              <a:t>‹#›</a:t>
            </a:fld>
            <a:endParaRPr lang="no"/>
          </a:p>
        </p:txBody>
      </p:sp>
      <p:sp>
        <p:nvSpPr>
          <p:cNvPr id="4" name="Google Shape;21;p5">
            <a:extLst>
              <a:ext uri="{FF2B5EF4-FFF2-40B4-BE49-F238E27FC236}">
                <a16:creationId xmlns:a16="http://schemas.microsoft.com/office/drawing/2014/main" id="{F5FF8195-BD77-DE46-B9E2-CE343FF8A09C}"/>
              </a:ext>
            </a:extLst>
          </p:cNvPr>
          <p:cNvSpPr txBox="1">
            <a:spLocks noGrp="1"/>
          </p:cNvSpPr>
          <p:nvPr>
            <p:ph type="title"/>
          </p:nvPr>
        </p:nvSpPr>
        <p:spPr>
          <a:xfrm>
            <a:off x="451800" y="796567"/>
            <a:ext cx="5240400" cy="16868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2;p5">
            <a:extLst>
              <a:ext uri="{FF2B5EF4-FFF2-40B4-BE49-F238E27FC236}">
                <a16:creationId xmlns:a16="http://schemas.microsoft.com/office/drawing/2014/main" id="{0B100459-D3AF-8048-9AD8-AF0D7356C2B3}"/>
              </a:ext>
            </a:extLst>
          </p:cNvPr>
          <p:cNvSpPr txBox="1">
            <a:spLocks noGrp="1"/>
          </p:cNvSpPr>
          <p:nvPr>
            <p:ph type="body" idx="1"/>
          </p:nvPr>
        </p:nvSpPr>
        <p:spPr>
          <a:xfrm>
            <a:off x="452845" y="2835733"/>
            <a:ext cx="5291555" cy="3614800"/>
          </a:xfrm>
          <a:prstGeom prst="rect">
            <a:avLst/>
          </a:prstGeom>
        </p:spPr>
        <p:txBody>
          <a:bodyPr spcFirstLastPara="1" wrap="square" lIns="91425" tIns="91425" rIns="91425" bIns="91425" anchor="t" anchorCtr="0">
            <a:normAutofit/>
          </a:bodyPr>
          <a:lstStyle>
            <a:lvl1pPr marL="8466" lvl="0" indent="0" rtl="0">
              <a:spcBef>
                <a:spcPts val="0"/>
              </a:spcBef>
              <a:spcAft>
                <a:spcPts val="0"/>
              </a:spcAft>
              <a:buSzPts val="1000"/>
              <a:buFontTx/>
              <a:buNone/>
              <a:tabLst/>
              <a:defRPr sz="1333"/>
            </a:lvl1pPr>
            <a:lvl2pPr marL="1219170" lvl="1" indent="-389457" rtl="0">
              <a:spcBef>
                <a:spcPts val="0"/>
              </a:spcBef>
              <a:spcAft>
                <a:spcPts val="0"/>
              </a:spcAft>
              <a:buSzPts val="1000"/>
              <a:buChar char="○"/>
              <a:defRPr sz="1333"/>
            </a:lvl2pPr>
            <a:lvl3pPr marL="1828754" lvl="2" indent="-389457" rtl="0">
              <a:spcBef>
                <a:spcPts val="0"/>
              </a:spcBef>
              <a:spcAft>
                <a:spcPts val="0"/>
              </a:spcAft>
              <a:buSzPts val="1000"/>
              <a:buChar char="■"/>
              <a:defRPr sz="1333"/>
            </a:lvl3pPr>
            <a:lvl4pPr marL="2438339" lvl="3" indent="-389457" rtl="0">
              <a:spcBef>
                <a:spcPts val="0"/>
              </a:spcBef>
              <a:spcAft>
                <a:spcPts val="0"/>
              </a:spcAft>
              <a:buSzPts val="1000"/>
              <a:buChar char="●"/>
              <a:defRPr sz="1333"/>
            </a:lvl4pPr>
            <a:lvl5pPr marL="3047924" lvl="4" indent="-389457" rtl="0">
              <a:spcBef>
                <a:spcPts val="0"/>
              </a:spcBef>
              <a:spcAft>
                <a:spcPts val="0"/>
              </a:spcAft>
              <a:buSzPts val="1000"/>
              <a:buChar char="○"/>
              <a:defRPr sz="1333"/>
            </a:lvl5pPr>
            <a:lvl6pPr marL="3657509" lvl="5" indent="-389457" rtl="0">
              <a:spcBef>
                <a:spcPts val="0"/>
              </a:spcBef>
              <a:spcAft>
                <a:spcPts val="0"/>
              </a:spcAft>
              <a:buSzPts val="1000"/>
              <a:buChar char="■"/>
              <a:defRPr sz="1333"/>
            </a:lvl6pPr>
            <a:lvl7pPr marL="4267093" lvl="6" indent="-389457" rtl="0">
              <a:spcBef>
                <a:spcPts val="0"/>
              </a:spcBef>
              <a:spcAft>
                <a:spcPts val="0"/>
              </a:spcAft>
              <a:buSzPts val="1000"/>
              <a:buChar char="●"/>
              <a:defRPr sz="1333"/>
            </a:lvl7pPr>
            <a:lvl8pPr marL="4876678" lvl="7" indent="-389457" rtl="0">
              <a:spcBef>
                <a:spcPts val="0"/>
              </a:spcBef>
              <a:spcAft>
                <a:spcPts val="0"/>
              </a:spcAft>
              <a:buSzPts val="1000"/>
              <a:buChar char="○"/>
              <a:defRPr sz="1333"/>
            </a:lvl8pPr>
            <a:lvl9pPr marL="5486263" lvl="8" indent="-389457" rtl="0">
              <a:spcBef>
                <a:spcPts val="0"/>
              </a:spcBef>
              <a:spcAft>
                <a:spcPts val="0"/>
              </a:spcAft>
              <a:buSzPts val="1000"/>
              <a:buChar char="■"/>
              <a:defRPr sz="1333"/>
            </a:lvl9pPr>
          </a:lstStyle>
          <a:p>
            <a:pPr lvl="0"/>
            <a:r>
              <a:rPr lang="nb-NO"/>
              <a:t>Klikk for å redigere tekststiler i malen</a:t>
            </a:r>
          </a:p>
        </p:txBody>
      </p:sp>
      <p:sp>
        <p:nvSpPr>
          <p:cNvPr id="6" name="Google Shape;23;p5">
            <a:extLst>
              <a:ext uri="{FF2B5EF4-FFF2-40B4-BE49-F238E27FC236}">
                <a16:creationId xmlns:a16="http://schemas.microsoft.com/office/drawing/2014/main" id="{850A79C0-FC54-7041-9A3F-030FDC392FC0}"/>
              </a:ext>
            </a:extLst>
          </p:cNvPr>
          <p:cNvSpPr/>
          <p:nvPr userDrawn="1"/>
        </p:nvSpPr>
        <p:spPr>
          <a:xfrm>
            <a:off x="620027" y="2654660"/>
            <a:ext cx="508508" cy="25425"/>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1067"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2063E7A8-C85D-E64A-8745-2218867A5151}"/>
              </a:ext>
            </a:extLst>
          </p:cNvPr>
          <p:cNvSpPr>
            <a:spLocks noGrp="1"/>
          </p:cNvSpPr>
          <p:nvPr>
            <p:ph type="pic" sz="quarter" idx="11"/>
          </p:nvPr>
        </p:nvSpPr>
        <p:spPr>
          <a:xfrm>
            <a:off x="6106245" y="0"/>
            <a:ext cx="6085755" cy="6858000"/>
          </a:xfrm>
        </p:spPr>
        <p:txBody>
          <a:bodyPr/>
          <a:lstStyle/>
          <a:p>
            <a:r>
              <a:rPr lang="nb-NO"/>
              <a:t>Klikk på ikonet for å legge til et bilde</a:t>
            </a:r>
          </a:p>
        </p:txBody>
      </p:sp>
    </p:spTree>
    <p:extLst>
      <p:ext uri="{BB962C8B-B14F-4D97-AF65-F5344CB8AC3E}">
        <p14:creationId xmlns:p14="http://schemas.microsoft.com/office/powerpoint/2010/main" val="10603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kst ful bredde">
  <p:cSld name="tekst ful bredde">
    <p:spTree>
      <p:nvGrpSpPr>
        <p:cNvPr id="1" name="Shape 25"/>
        <p:cNvGrpSpPr/>
        <p:nvPr/>
      </p:nvGrpSpPr>
      <p:grpSpPr>
        <a:xfrm>
          <a:off x="0" y="0"/>
          <a:ext cx="0" cy="0"/>
          <a:chOff x="0" y="0"/>
          <a:chExt cx="0" cy="0"/>
        </a:xfrm>
      </p:grpSpPr>
      <p:sp>
        <p:nvSpPr>
          <p:cNvPr id="26" name="Google Shape;26;p27"/>
          <p:cNvSpPr txBox="1">
            <a:spLocks noGrp="1"/>
          </p:cNvSpPr>
          <p:nvPr>
            <p:ph type="title"/>
          </p:nvPr>
        </p:nvSpPr>
        <p:spPr>
          <a:xfrm>
            <a:off x="451799" y="796568"/>
            <a:ext cx="11235375" cy="803633"/>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rgbClr val="042827"/>
              </a:buClr>
              <a:buSzPts val="2800"/>
              <a:buFont typeface="Verdana"/>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7"/>
          <p:cNvSpPr/>
          <p:nvPr/>
        </p:nvSpPr>
        <p:spPr>
          <a:xfrm>
            <a:off x="620027" y="1778353"/>
            <a:ext cx="508508" cy="25425"/>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1067" b="0" i="0" u="none" strike="noStrike" cap="none">
              <a:solidFill>
                <a:srgbClr val="000000"/>
              </a:solidFill>
              <a:latin typeface="Arial"/>
              <a:ea typeface="Arial"/>
              <a:cs typeface="Arial"/>
              <a:sym typeface="Arial"/>
            </a:endParaRPr>
          </a:p>
        </p:txBody>
      </p:sp>
      <p:sp>
        <p:nvSpPr>
          <p:cNvPr id="28" name="Google Shape;28;p27"/>
          <p:cNvSpPr txBox="1">
            <a:spLocks noGrp="1"/>
          </p:cNvSpPr>
          <p:nvPr>
            <p:ph type="body" idx="1"/>
          </p:nvPr>
        </p:nvSpPr>
        <p:spPr>
          <a:xfrm>
            <a:off x="429685" y="1990726"/>
            <a:ext cx="11256433" cy="4153959"/>
          </a:xfrm>
          <a:prstGeom prst="rect">
            <a:avLst/>
          </a:prstGeom>
          <a:noFill/>
          <a:ln>
            <a:noFill/>
          </a:ln>
        </p:spPr>
        <p:txBody>
          <a:bodyPr spcFirstLastPara="1" wrap="square" lIns="91425" tIns="45700" rIns="91425" bIns="45700" anchor="t" anchorCtr="0">
            <a:normAutofit/>
          </a:bodyPr>
          <a:lstStyle>
            <a:lvl1pPr marL="609585" lvl="0" indent="-457189" algn="l">
              <a:lnSpc>
                <a:spcPct val="130000"/>
              </a:lnSpc>
              <a:spcBef>
                <a:spcPts val="1000"/>
              </a:spcBef>
              <a:spcAft>
                <a:spcPts val="0"/>
              </a:spcAft>
              <a:buClr>
                <a:srgbClr val="5B6670"/>
              </a:buClr>
              <a:buSzPts val="1800"/>
              <a:buChar char="•"/>
              <a:defRPr/>
            </a:lvl1pPr>
            <a:lvl2pPr marL="1219170" lvl="1" indent="-457189" algn="l">
              <a:lnSpc>
                <a:spcPct val="130000"/>
              </a:lnSpc>
              <a:spcBef>
                <a:spcPts val="500"/>
              </a:spcBef>
              <a:spcAft>
                <a:spcPts val="0"/>
              </a:spcAft>
              <a:buClr>
                <a:srgbClr val="5B6670"/>
              </a:buClr>
              <a:buSzPts val="1800"/>
              <a:buChar char="•"/>
              <a:defRPr/>
            </a:lvl2pPr>
            <a:lvl3pPr marL="1828754" lvl="2" indent="-457189" algn="l">
              <a:lnSpc>
                <a:spcPct val="130000"/>
              </a:lnSpc>
              <a:spcBef>
                <a:spcPts val="500"/>
              </a:spcBef>
              <a:spcAft>
                <a:spcPts val="0"/>
              </a:spcAft>
              <a:buClr>
                <a:srgbClr val="5B6670"/>
              </a:buClr>
              <a:buSzPts val="1800"/>
              <a:buChar char="•"/>
              <a:defRPr/>
            </a:lvl3pPr>
            <a:lvl4pPr marL="2438339" lvl="3" indent="-457189" algn="l">
              <a:lnSpc>
                <a:spcPct val="130000"/>
              </a:lnSpc>
              <a:spcBef>
                <a:spcPts val="500"/>
              </a:spcBef>
              <a:spcAft>
                <a:spcPts val="0"/>
              </a:spcAft>
              <a:buClr>
                <a:srgbClr val="5B6670"/>
              </a:buClr>
              <a:buSzPts val="1800"/>
              <a:buChar char="•"/>
              <a:defRPr/>
            </a:lvl4pPr>
            <a:lvl5pPr marL="3047924" lvl="4" indent="-457189" algn="l">
              <a:lnSpc>
                <a:spcPct val="130000"/>
              </a:lnSpc>
              <a:spcBef>
                <a:spcPts val="500"/>
              </a:spcBef>
              <a:spcAft>
                <a:spcPts val="0"/>
              </a:spcAft>
              <a:buClr>
                <a:srgbClr val="5B6670"/>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3991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a:t>CLICK TO ADD TAG LINE OR BEGINNING OF TITLE</a:t>
            </a:r>
            <a:endParaRPr lang="en-GB"/>
          </a:p>
        </p:txBody>
      </p:sp>
      <p:sp>
        <p:nvSpPr>
          <p:cNvPr id="11" name="Text Placeholder 10"/>
          <p:cNvSpPr>
            <a:spLocks noGrp="1"/>
          </p:cNvSpPr>
          <p:nvPr>
            <p:ph type="body" sz="quarter" idx="14"/>
          </p:nvPr>
        </p:nvSpPr>
        <p:spPr>
          <a:xfrm>
            <a:off x="330201" y="1851257"/>
            <a:ext cx="10493855" cy="35240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Bilde 4">
            <a:extLst>
              <a:ext uri="{FF2B5EF4-FFF2-40B4-BE49-F238E27FC236}">
                <a16:creationId xmlns:a16="http://schemas.microsoft.com/office/drawing/2014/main" id="{4D432333-D528-4B11-89C9-C65978FE06CB}"/>
              </a:ext>
            </a:extLst>
          </p:cNvPr>
          <p:cNvPicPr/>
          <p:nvPr userDrawn="1"/>
        </p:nvPicPr>
        <p:blipFill rotWithShape="1">
          <a:blip r:embed="rId2">
            <a:extLst>
              <a:ext uri="{28A0092B-C50C-407E-A947-70E740481C1C}">
                <a14:useLocalDpi xmlns:a14="http://schemas.microsoft.com/office/drawing/2010/main" val="0"/>
              </a:ext>
            </a:extLst>
          </a:blip>
          <a:srcRect r="51421"/>
          <a:stretch/>
        </p:blipFill>
        <p:spPr bwMode="auto">
          <a:xfrm>
            <a:off x="11385717" y="6340895"/>
            <a:ext cx="648547" cy="300567"/>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FA7D299F-3AA9-1083-8748-06B59CA8F99F}"/>
              </a:ext>
            </a:extLst>
          </p:cNvPr>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tx1"/>
                </a:solidFill>
                <a:latin typeface="+mn-lt"/>
                <a:ea typeface="+mn-ea"/>
                <a:cs typeface="+mn-cs"/>
              </a:rPr>
              <a:pPr marL="0" algn="l" defTabSz="1232345" rtl="0" eaLnBrk="1" latinLnBrk="0" hangingPunct="1">
                <a:lnSpc>
                  <a:spcPct val="85000"/>
                </a:lnSpc>
                <a:spcBef>
                  <a:spcPts val="272"/>
                </a:spcBef>
              </a:pPr>
              <a:t>‹#›</a:t>
            </a:fld>
            <a:endParaRPr lang="en-GB" sz="1067" kern="1200">
              <a:solidFill>
                <a:schemeClr val="tx1"/>
              </a:solidFill>
              <a:latin typeface="+mn-lt"/>
              <a:ea typeface="+mn-ea"/>
              <a:cs typeface="+mn-cs"/>
            </a:endParaRPr>
          </a:p>
        </p:txBody>
      </p:sp>
    </p:spTree>
    <p:extLst>
      <p:ext uri="{BB962C8B-B14F-4D97-AF65-F5344CB8AC3E}">
        <p14:creationId xmlns:p14="http://schemas.microsoft.com/office/powerpoint/2010/main" val="269598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27.11.2024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14400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om med overskrift">
  <p:cSld name="Tom med overskrift">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712500" y="549333"/>
            <a:ext cx="10766800" cy="7664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rgbClr val="042827"/>
              </a:buClr>
              <a:buSzPts val="2800"/>
              <a:buFont typeface="Verdana"/>
              <a:buNone/>
              <a:defRPr sz="4000"/>
            </a:lvl1pPr>
            <a:lvl2pPr lvl="1" algn="ctr">
              <a:spcBef>
                <a:spcPts val="0"/>
              </a:spcBef>
              <a:spcAft>
                <a:spcPts val="0"/>
              </a:spcAft>
              <a:buSzPts val="2800"/>
              <a:buFont typeface="Open Sans"/>
              <a:buNone/>
              <a:defRPr>
                <a:latin typeface="Open Sans"/>
                <a:ea typeface="Open Sans"/>
                <a:cs typeface="Open Sans"/>
                <a:sym typeface="Open Sans"/>
              </a:defRPr>
            </a:lvl2pPr>
            <a:lvl3pPr lvl="2" algn="ctr">
              <a:spcBef>
                <a:spcPts val="0"/>
              </a:spcBef>
              <a:spcAft>
                <a:spcPts val="0"/>
              </a:spcAft>
              <a:buSzPts val="2800"/>
              <a:buFont typeface="Open Sans"/>
              <a:buNone/>
              <a:defRPr>
                <a:latin typeface="Open Sans"/>
                <a:ea typeface="Open Sans"/>
                <a:cs typeface="Open Sans"/>
                <a:sym typeface="Open Sans"/>
              </a:defRPr>
            </a:lvl3pPr>
            <a:lvl4pPr lvl="3" algn="ctr">
              <a:spcBef>
                <a:spcPts val="0"/>
              </a:spcBef>
              <a:spcAft>
                <a:spcPts val="0"/>
              </a:spcAft>
              <a:buSzPts val="2800"/>
              <a:buFont typeface="Open Sans"/>
              <a:buNone/>
              <a:defRPr>
                <a:latin typeface="Open Sans"/>
                <a:ea typeface="Open Sans"/>
                <a:cs typeface="Open Sans"/>
                <a:sym typeface="Open Sans"/>
              </a:defRPr>
            </a:lvl4pPr>
            <a:lvl5pPr lvl="4" algn="ctr">
              <a:spcBef>
                <a:spcPts val="0"/>
              </a:spcBef>
              <a:spcAft>
                <a:spcPts val="0"/>
              </a:spcAft>
              <a:buSzPts val="2800"/>
              <a:buFont typeface="Open Sans"/>
              <a:buNone/>
              <a:defRPr>
                <a:latin typeface="Open Sans"/>
                <a:ea typeface="Open Sans"/>
                <a:cs typeface="Open Sans"/>
                <a:sym typeface="Open Sans"/>
              </a:defRPr>
            </a:lvl5pPr>
            <a:lvl6pPr lvl="5" algn="ctr">
              <a:spcBef>
                <a:spcPts val="0"/>
              </a:spcBef>
              <a:spcAft>
                <a:spcPts val="0"/>
              </a:spcAft>
              <a:buSzPts val="2800"/>
              <a:buFont typeface="Open Sans"/>
              <a:buNone/>
              <a:defRPr>
                <a:latin typeface="Open Sans"/>
                <a:ea typeface="Open Sans"/>
                <a:cs typeface="Open Sans"/>
                <a:sym typeface="Open Sans"/>
              </a:defRPr>
            </a:lvl6pPr>
            <a:lvl7pPr lvl="6" algn="ctr">
              <a:spcBef>
                <a:spcPts val="0"/>
              </a:spcBef>
              <a:spcAft>
                <a:spcPts val="0"/>
              </a:spcAft>
              <a:buSzPts val="2800"/>
              <a:buFont typeface="Open Sans"/>
              <a:buNone/>
              <a:defRPr>
                <a:latin typeface="Open Sans"/>
                <a:ea typeface="Open Sans"/>
                <a:cs typeface="Open Sans"/>
                <a:sym typeface="Open Sans"/>
              </a:defRPr>
            </a:lvl7pPr>
            <a:lvl8pPr lvl="7" algn="ctr">
              <a:spcBef>
                <a:spcPts val="0"/>
              </a:spcBef>
              <a:spcAft>
                <a:spcPts val="0"/>
              </a:spcAft>
              <a:buSzPts val="2800"/>
              <a:buFont typeface="Open Sans"/>
              <a:buNone/>
              <a:defRPr>
                <a:latin typeface="Open Sans"/>
                <a:ea typeface="Open Sans"/>
                <a:cs typeface="Open Sans"/>
                <a:sym typeface="Open Sans"/>
              </a:defRPr>
            </a:lvl8pPr>
            <a:lvl9pPr lvl="8" algn="ctr">
              <a:spcBef>
                <a:spcPts val="0"/>
              </a:spcBef>
              <a:spcAft>
                <a:spcPts val="0"/>
              </a:spcAft>
              <a:buSzPts val="2800"/>
              <a:buFont typeface="Open Sans"/>
              <a:buNone/>
              <a:defRPr>
                <a:latin typeface="Open Sans"/>
                <a:ea typeface="Open Sans"/>
                <a:cs typeface="Open Sans"/>
                <a:sym typeface="Open Sans"/>
              </a:defRPr>
            </a:lvl9pPr>
          </a:lstStyle>
          <a:p>
            <a:r>
              <a:rPr lang="nb-NO"/>
              <a:t>Klikk for å redigere tittelstil</a:t>
            </a:r>
            <a:endParaRPr/>
          </a:p>
        </p:txBody>
      </p:sp>
      <p:sp>
        <p:nvSpPr>
          <p:cNvPr id="95" name="Google Shape;95;p17"/>
          <p:cNvSpPr/>
          <p:nvPr/>
        </p:nvSpPr>
        <p:spPr>
          <a:xfrm>
            <a:off x="5842001" y="1382236"/>
            <a:ext cx="508508" cy="25425"/>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1067" b="0" i="0" u="none" strike="noStrike" cap="none">
              <a:solidFill>
                <a:srgbClr val="000000"/>
              </a:solidFill>
              <a:latin typeface="Arial"/>
              <a:ea typeface="Arial"/>
              <a:cs typeface="Arial"/>
              <a:sym typeface="Arial"/>
            </a:endParaRPr>
          </a:p>
        </p:txBody>
      </p:sp>
      <p:sp>
        <p:nvSpPr>
          <p:cNvPr id="96" name="Google Shape;96;p17"/>
          <p:cNvSpPr txBox="1">
            <a:spLocks noGrp="1"/>
          </p:cNvSpPr>
          <p:nvPr>
            <p:ph type="subTitle" idx="1"/>
          </p:nvPr>
        </p:nvSpPr>
        <p:spPr>
          <a:xfrm>
            <a:off x="2595400" y="1488000"/>
            <a:ext cx="7001200" cy="693600"/>
          </a:xfrm>
          <a:prstGeom prst="rect">
            <a:avLst/>
          </a:prstGeom>
          <a:noFill/>
          <a:ln>
            <a:noFill/>
          </a:ln>
        </p:spPr>
        <p:txBody>
          <a:bodyPr spcFirstLastPara="1" wrap="square" lIns="91425" tIns="91425" rIns="91425" bIns="91425" anchor="t" anchorCtr="0">
            <a:normAutofit/>
          </a:bodyPr>
          <a:lstStyle>
            <a:lvl1pPr marL="10584" lvl="0" indent="-10584" algn="ctr">
              <a:lnSpc>
                <a:spcPct val="150000"/>
              </a:lnSpc>
              <a:spcBef>
                <a:spcPts val="0"/>
              </a:spcBef>
              <a:spcAft>
                <a:spcPts val="0"/>
              </a:spcAft>
              <a:buClr>
                <a:srgbClr val="5B666F"/>
              </a:buClr>
              <a:buSzPts val="1000"/>
              <a:buNone/>
              <a:tabLst/>
              <a:defRPr sz="1733">
                <a:solidFill>
                  <a:srgbClr val="5B666F"/>
                </a:solidFill>
              </a:defRPr>
            </a:lvl1pPr>
            <a:lvl2pPr lvl="1" algn="ctr">
              <a:lnSpc>
                <a:spcPct val="150000"/>
              </a:lnSpc>
              <a:spcBef>
                <a:spcPts val="0"/>
              </a:spcBef>
              <a:spcAft>
                <a:spcPts val="0"/>
              </a:spcAft>
              <a:buClr>
                <a:srgbClr val="5B6670"/>
              </a:buClr>
              <a:buSzPts val="1400"/>
              <a:buNone/>
              <a:defRPr/>
            </a:lvl2pPr>
            <a:lvl3pPr lvl="2" algn="ctr">
              <a:lnSpc>
                <a:spcPct val="150000"/>
              </a:lnSpc>
              <a:spcBef>
                <a:spcPts val="0"/>
              </a:spcBef>
              <a:spcAft>
                <a:spcPts val="0"/>
              </a:spcAft>
              <a:buClr>
                <a:srgbClr val="5B6670"/>
              </a:buClr>
              <a:buSzPts val="1400"/>
              <a:buNone/>
              <a:defRPr/>
            </a:lvl3pPr>
            <a:lvl4pPr lvl="3" algn="ctr">
              <a:lnSpc>
                <a:spcPct val="150000"/>
              </a:lnSpc>
              <a:spcBef>
                <a:spcPts val="0"/>
              </a:spcBef>
              <a:spcAft>
                <a:spcPts val="0"/>
              </a:spcAft>
              <a:buClr>
                <a:srgbClr val="5B6670"/>
              </a:buClr>
              <a:buSzPts val="1400"/>
              <a:buNone/>
              <a:defRPr/>
            </a:lvl4pPr>
            <a:lvl5pPr lvl="4" algn="ctr">
              <a:lnSpc>
                <a:spcPct val="150000"/>
              </a:lnSpc>
              <a:spcBef>
                <a:spcPts val="0"/>
              </a:spcBef>
              <a:spcAft>
                <a:spcPts val="0"/>
              </a:spcAft>
              <a:buClr>
                <a:srgbClr val="5B6670"/>
              </a:buClr>
              <a:buSzPts val="1400"/>
              <a:buNone/>
              <a:defRPr/>
            </a:lvl5pPr>
            <a:lvl6pPr lvl="5" algn="ctr">
              <a:lnSpc>
                <a:spcPct val="90000"/>
              </a:lnSpc>
              <a:spcBef>
                <a:spcPts val="0"/>
              </a:spcBef>
              <a:spcAft>
                <a:spcPts val="0"/>
              </a:spcAft>
              <a:buClr>
                <a:schemeClr val="dk1"/>
              </a:buClr>
              <a:buSzPts val="1400"/>
              <a:buNone/>
              <a:defRPr/>
            </a:lvl6pPr>
            <a:lvl7pPr lvl="6" algn="ctr">
              <a:lnSpc>
                <a:spcPct val="90000"/>
              </a:lnSpc>
              <a:spcBef>
                <a:spcPts val="0"/>
              </a:spcBef>
              <a:spcAft>
                <a:spcPts val="0"/>
              </a:spcAft>
              <a:buClr>
                <a:schemeClr val="dk1"/>
              </a:buClr>
              <a:buSzPts val="1400"/>
              <a:buNone/>
              <a:defRPr/>
            </a:lvl7pPr>
            <a:lvl8pPr lvl="7" algn="ctr">
              <a:lnSpc>
                <a:spcPct val="90000"/>
              </a:lnSpc>
              <a:spcBef>
                <a:spcPts val="0"/>
              </a:spcBef>
              <a:spcAft>
                <a:spcPts val="0"/>
              </a:spcAft>
              <a:buClr>
                <a:schemeClr val="dk1"/>
              </a:buClr>
              <a:buSzPts val="1400"/>
              <a:buNone/>
              <a:defRPr/>
            </a:lvl8pPr>
            <a:lvl9pPr lvl="8" algn="ctr">
              <a:lnSpc>
                <a:spcPct val="90000"/>
              </a:lnSpc>
              <a:spcBef>
                <a:spcPts val="0"/>
              </a:spcBef>
              <a:spcAft>
                <a:spcPts val="0"/>
              </a:spcAft>
              <a:buClr>
                <a:schemeClr val="dk1"/>
              </a:buClr>
              <a:buSzPts val="1400"/>
              <a:buNone/>
              <a:defRPr/>
            </a:lvl9pPr>
          </a:lstStyle>
          <a:p>
            <a:r>
              <a:rPr lang="nb-NO"/>
              <a:t>Klikk for å redigere undertittelstil i malen</a:t>
            </a:r>
            <a:endParaRPr/>
          </a:p>
        </p:txBody>
      </p:sp>
    </p:spTree>
    <p:extLst>
      <p:ext uri="{BB962C8B-B14F-4D97-AF65-F5344CB8AC3E}">
        <p14:creationId xmlns:p14="http://schemas.microsoft.com/office/powerpoint/2010/main" val="612390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side">
  <p:cSld name="Blank side">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943935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A1A977-E387-C584-9460-A7C8B459C5F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55EA6F8-A27C-E9DA-AFF5-E575F1D7F3E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5258810-9FBD-D109-1E81-12B25BBD50A3}"/>
              </a:ext>
            </a:extLst>
          </p:cNvPr>
          <p:cNvSpPr>
            <a:spLocks noGrp="1"/>
          </p:cNvSpPr>
          <p:nvPr>
            <p:ph type="dt" sz="half" idx="10"/>
          </p:nvPr>
        </p:nvSpPr>
        <p:spPr/>
        <p:txBody>
          <a:bodyPr/>
          <a:lstStyle/>
          <a:p>
            <a:fld id="{5AB17E58-64AF-4BEA-863F-48EC9D93BC16}" type="datetimeFigureOut">
              <a:rPr lang="nb-NO" smtClean="0"/>
              <a:t>27.11.2024</a:t>
            </a:fld>
            <a:endParaRPr lang="nb-NO"/>
          </a:p>
        </p:txBody>
      </p:sp>
      <p:sp>
        <p:nvSpPr>
          <p:cNvPr id="5" name="Plassholder for bunntekst 4">
            <a:extLst>
              <a:ext uri="{FF2B5EF4-FFF2-40B4-BE49-F238E27FC236}">
                <a16:creationId xmlns:a16="http://schemas.microsoft.com/office/drawing/2014/main" id="{D4194A43-6550-2318-88C1-35894231842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F3DD09-E4E6-EE90-60C3-910F2E20D356}"/>
              </a:ext>
            </a:extLst>
          </p:cNvPr>
          <p:cNvSpPr>
            <a:spLocks noGrp="1"/>
          </p:cNvSpPr>
          <p:nvPr>
            <p:ph type="sldNum" sz="quarter" idx="12"/>
          </p:nvPr>
        </p:nvSpPr>
        <p:spPr/>
        <p:txBody>
          <a:bodyPr/>
          <a:lstStyle/>
          <a:p>
            <a:fld id="{4E7EA127-681A-4FC4-AB4F-351A18CD7CDF}" type="slidenum">
              <a:rPr lang="nb-NO" smtClean="0"/>
              <a:t>‹#›</a:t>
            </a:fld>
            <a:endParaRPr lang="nb-NO"/>
          </a:p>
        </p:txBody>
      </p:sp>
    </p:spTree>
    <p:extLst>
      <p:ext uri="{BB962C8B-B14F-4D97-AF65-F5344CB8AC3E}">
        <p14:creationId xmlns:p14="http://schemas.microsoft.com/office/powerpoint/2010/main" val="1049388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27.11.2024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4063990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76137"/>
            <a:ext cx="10515600" cy="2387600"/>
          </a:xfrm>
        </p:spPr>
        <p:txBody>
          <a:bodyPr anchor="b">
            <a:normAutofit/>
          </a:bodyPr>
          <a:lstStyle>
            <a:lvl1pPr algn="ctr">
              <a:defRPr sz="5333"/>
            </a:lvl1pPr>
          </a:lstStyle>
          <a:p>
            <a:r>
              <a:rPr lang="nb-NO"/>
              <a:t>Klikk for å redigere tittelstil</a:t>
            </a:r>
            <a:endParaRPr lang="en-US"/>
          </a:p>
        </p:txBody>
      </p:sp>
      <p:sp>
        <p:nvSpPr>
          <p:cNvPr id="3" name="Subtitle 2"/>
          <p:cNvSpPr>
            <a:spLocks noGrp="1"/>
          </p:cNvSpPr>
          <p:nvPr>
            <p:ph type="subTitle" idx="1" hasCustomPrompt="1"/>
          </p:nvPr>
        </p:nvSpPr>
        <p:spPr>
          <a:xfrm>
            <a:off x="1524000" y="3810733"/>
            <a:ext cx="9144000" cy="1655763"/>
          </a:xfrm>
        </p:spPr>
        <p:txBody>
          <a:bodyPr>
            <a:normAutofit/>
          </a:bodyPr>
          <a:lstStyle>
            <a:lvl1pPr marL="0" indent="0" algn="ctr">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DF2336C6-8348-124B-B56C-66ECB840E842}" type="datetimeFigureOut">
              <a:rPr lang="nb-NO" smtClean="0"/>
              <a:t>27.11.2024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3609621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p:txBody>
      </p:sp>
      <p:sp>
        <p:nvSpPr>
          <p:cNvPr id="4" name="Date Placeholder 3"/>
          <p:cNvSpPr>
            <a:spLocks noGrp="1"/>
          </p:cNvSpPr>
          <p:nvPr>
            <p:ph type="dt" sz="half" idx="10"/>
          </p:nvPr>
        </p:nvSpPr>
        <p:spPr/>
        <p:txBody>
          <a:bodyPr/>
          <a:lstStyle/>
          <a:p>
            <a:fld id="{DF2336C6-8348-124B-B56C-66ECB840E842}" type="datetimeFigureOut">
              <a:rPr lang="nb-NO" smtClean="0"/>
              <a:t>27.11.2024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1558097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838200" y="790167"/>
            <a:ext cx="10515600" cy="1325563"/>
          </a:xfrm>
        </p:spPr>
        <p:txBody>
          <a:bodyPr lIns="0" tIns="0" rIns="0" bIns="0"/>
          <a:lstStyle/>
          <a:p>
            <a:r>
              <a:rPr lang="nb-NO"/>
              <a:t>Klikk for å redigere tittelstil</a:t>
            </a:r>
            <a:endParaRPr lang="en-US"/>
          </a:p>
        </p:txBody>
      </p:sp>
      <p:sp>
        <p:nvSpPr>
          <p:cNvPr id="3" name="Content Placeholder 2"/>
          <p:cNvSpPr>
            <a:spLocks noGrp="1"/>
          </p:cNvSpPr>
          <p:nvPr>
            <p:ph sz="half" idx="1"/>
          </p:nvPr>
        </p:nvSpPr>
        <p:spPr>
          <a:xfrm>
            <a:off x="838200" y="2115729"/>
            <a:ext cx="5181600" cy="4061235"/>
          </a:xfrm>
        </p:spPr>
        <p:txBody>
          <a:bodyPr>
            <a:normAutofit/>
          </a:bodyPr>
          <a:lstStyle>
            <a:lvl1pPr>
              <a:defRPr sz="2400"/>
            </a:lvl1pPr>
          </a:lstStyle>
          <a:p>
            <a:pPr lvl="0"/>
            <a:r>
              <a:rPr lang="nb-NO"/>
              <a:t>Klikk for å redigere tekststiler i malen</a:t>
            </a:r>
          </a:p>
        </p:txBody>
      </p:sp>
      <p:sp>
        <p:nvSpPr>
          <p:cNvPr id="4" name="Content Placeholder 3"/>
          <p:cNvSpPr>
            <a:spLocks noGrp="1"/>
          </p:cNvSpPr>
          <p:nvPr>
            <p:ph sz="half" idx="2"/>
          </p:nvPr>
        </p:nvSpPr>
        <p:spPr>
          <a:xfrm>
            <a:off x="6172200" y="2115729"/>
            <a:ext cx="5181600" cy="4061235"/>
          </a:xfrm>
        </p:spPr>
        <p:txBody>
          <a:bodyPr>
            <a:normAutofit/>
          </a:bodyPr>
          <a:lstStyle>
            <a:lvl1pPr>
              <a:defRPr sz="2400"/>
            </a:lvl1pPr>
          </a:lstStyle>
          <a:p>
            <a:pPr lvl="0"/>
            <a:r>
              <a:rPr lang="nb-NO"/>
              <a:t>Klikk for å redigere tekststiler i malen</a:t>
            </a:r>
          </a:p>
        </p:txBody>
      </p:sp>
      <p:sp>
        <p:nvSpPr>
          <p:cNvPr id="5" name="Date Placeholder 4"/>
          <p:cNvSpPr>
            <a:spLocks noGrp="1"/>
          </p:cNvSpPr>
          <p:nvPr>
            <p:ph type="dt" sz="half" idx="10"/>
          </p:nvPr>
        </p:nvSpPr>
        <p:spPr/>
        <p:txBody>
          <a:bodyPr/>
          <a:lstStyle/>
          <a:p>
            <a:fld id="{DF2336C6-8348-124B-B56C-66ECB840E842}" type="datetimeFigureOut">
              <a:rPr lang="nb-NO" smtClean="0"/>
              <a:t>27.11.2024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2462335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Kaptittel">
    <p:spTree>
      <p:nvGrpSpPr>
        <p:cNvPr id="1" name=""/>
        <p:cNvGrpSpPr/>
        <p:nvPr/>
      </p:nvGrpSpPr>
      <p:grpSpPr>
        <a:xfrm>
          <a:off x="0" y="0"/>
          <a:ext cx="0" cy="0"/>
          <a:chOff x="0" y="0"/>
          <a:chExt cx="0" cy="0"/>
        </a:xfrm>
      </p:grpSpPr>
      <p:sp>
        <p:nvSpPr>
          <p:cNvPr id="2" name="Title 1"/>
          <p:cNvSpPr>
            <a:spLocks noGrp="1"/>
          </p:cNvSpPr>
          <p:nvPr>
            <p:ph type="title"/>
          </p:nvPr>
        </p:nvSpPr>
        <p:spPr>
          <a:xfrm>
            <a:off x="838201" y="2231364"/>
            <a:ext cx="4786223" cy="3945600"/>
          </a:xfrm>
        </p:spPr>
        <p:txBody>
          <a:bodyPr lIns="0" tIns="0" rIns="0" bIns="0" anchor="t" anchorCtr="0"/>
          <a:lstStyle/>
          <a:p>
            <a:r>
              <a:rPr lang="nb-NO"/>
              <a:t>Klikk for å redigere tittelstil</a:t>
            </a:r>
            <a:endParaRPr lang="en-US"/>
          </a:p>
        </p:txBody>
      </p:sp>
      <p:sp>
        <p:nvSpPr>
          <p:cNvPr id="4" name="Content Placeholder 3"/>
          <p:cNvSpPr>
            <a:spLocks noGrp="1"/>
          </p:cNvSpPr>
          <p:nvPr>
            <p:ph sz="half" idx="2"/>
          </p:nvPr>
        </p:nvSpPr>
        <p:spPr>
          <a:xfrm>
            <a:off x="6507193" y="2231363"/>
            <a:ext cx="5181600" cy="4014608"/>
          </a:xfrm>
        </p:spPr>
        <p:txBody>
          <a:bodyPr lIns="0" tIns="0" rIns="0" bIns="0">
            <a:normAutofit/>
          </a:bodyPr>
          <a:lstStyle>
            <a:lvl1pPr>
              <a:defRPr sz="2667"/>
            </a:lvl1pPr>
          </a:lstStyle>
          <a:p>
            <a:pPr lvl="0"/>
            <a:r>
              <a:rPr lang="nb-NO"/>
              <a:t>Klikk for å redigere tekststiler i malen</a:t>
            </a:r>
          </a:p>
        </p:txBody>
      </p:sp>
      <p:sp>
        <p:nvSpPr>
          <p:cNvPr id="5" name="Date Placeholder 4"/>
          <p:cNvSpPr>
            <a:spLocks noGrp="1"/>
          </p:cNvSpPr>
          <p:nvPr>
            <p:ph type="dt" sz="half" idx="10"/>
          </p:nvPr>
        </p:nvSpPr>
        <p:spPr/>
        <p:txBody>
          <a:bodyPr/>
          <a:lstStyle/>
          <a:p>
            <a:fld id="{DF2336C6-8348-124B-B56C-66ECB840E842}" type="datetimeFigureOut">
              <a:rPr lang="nb-NO" smtClean="0"/>
              <a:t>27.11.2024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
        <p:nvSpPr>
          <p:cNvPr id="11" name="Title 1">
            <a:extLst>
              <a:ext uri="{FF2B5EF4-FFF2-40B4-BE49-F238E27FC236}">
                <a16:creationId xmlns:a16="http://schemas.microsoft.com/office/drawing/2014/main" id="{3228235D-A3FD-5345-B5A5-9EFEFD5DEBA7}"/>
              </a:ext>
            </a:extLst>
          </p:cNvPr>
          <p:cNvSpPr txBox="1">
            <a:spLocks/>
          </p:cNvSpPr>
          <p:nvPr userDrawn="1"/>
        </p:nvSpPr>
        <p:spPr>
          <a:xfrm>
            <a:off x="838201" y="1782794"/>
            <a:ext cx="5234796" cy="701615"/>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3300" b="1" i="0" kern="1200">
                <a:solidFill>
                  <a:srgbClr val="D5FC79"/>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nb-NO" sz="2400" b="0">
                <a:solidFill>
                  <a:schemeClr val="bg1"/>
                </a:solidFill>
              </a:rPr>
              <a:t>KAPITTEL</a:t>
            </a:r>
            <a:endParaRPr lang="en-US" sz="2400" b="0">
              <a:solidFill>
                <a:schemeClr val="bg1"/>
              </a:solidFill>
            </a:endParaRPr>
          </a:p>
        </p:txBody>
      </p:sp>
      <p:cxnSp>
        <p:nvCxnSpPr>
          <p:cNvPr id="13" name="Rett linje 12">
            <a:extLst>
              <a:ext uri="{FF2B5EF4-FFF2-40B4-BE49-F238E27FC236}">
                <a16:creationId xmlns:a16="http://schemas.microsoft.com/office/drawing/2014/main" id="{C5CCBDBA-355C-8842-A3AA-CF79818B8F57}"/>
              </a:ext>
            </a:extLst>
          </p:cNvPr>
          <p:cNvCxnSpPr/>
          <p:nvPr userDrawn="1"/>
        </p:nvCxnSpPr>
        <p:spPr>
          <a:xfrm>
            <a:off x="6072996" y="2231363"/>
            <a:ext cx="0" cy="40146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623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Kaptittel">
    <p:spTree>
      <p:nvGrpSpPr>
        <p:cNvPr id="1" name=""/>
        <p:cNvGrpSpPr/>
        <p:nvPr/>
      </p:nvGrpSpPr>
      <p:grpSpPr>
        <a:xfrm>
          <a:off x="0" y="0"/>
          <a:ext cx="0" cy="0"/>
          <a:chOff x="0" y="0"/>
          <a:chExt cx="0" cy="0"/>
        </a:xfrm>
      </p:grpSpPr>
      <p:sp>
        <p:nvSpPr>
          <p:cNvPr id="2" name="Title 1"/>
          <p:cNvSpPr>
            <a:spLocks noGrp="1"/>
          </p:cNvSpPr>
          <p:nvPr>
            <p:ph type="title"/>
          </p:nvPr>
        </p:nvSpPr>
        <p:spPr>
          <a:xfrm>
            <a:off x="838201" y="1124018"/>
            <a:ext cx="5884177" cy="1303197"/>
          </a:xfrm>
        </p:spPr>
        <p:txBody>
          <a:bodyPr lIns="0" tIns="0" rIns="0" bIns="0" anchor="t" anchorCtr="0"/>
          <a:lstStyle/>
          <a:p>
            <a:r>
              <a:rPr lang="nb-NO"/>
              <a:t>Klikk for å redigere tittelstil</a:t>
            </a:r>
            <a:endParaRPr lang="en-US"/>
          </a:p>
        </p:txBody>
      </p:sp>
      <p:sp>
        <p:nvSpPr>
          <p:cNvPr id="4" name="Content Placeholder 3"/>
          <p:cNvSpPr>
            <a:spLocks noGrp="1"/>
          </p:cNvSpPr>
          <p:nvPr>
            <p:ph sz="half" idx="2"/>
          </p:nvPr>
        </p:nvSpPr>
        <p:spPr>
          <a:xfrm>
            <a:off x="838200" y="2684478"/>
            <a:ext cx="5884177" cy="3561493"/>
          </a:xfrm>
        </p:spPr>
        <p:txBody>
          <a:bodyPr lIns="0" tIns="0" rIns="0" bIns="0">
            <a:normAutofit/>
          </a:bodyPr>
          <a:lstStyle>
            <a:lvl1pPr>
              <a:defRPr sz="2400"/>
            </a:lvl1pPr>
          </a:lstStyle>
          <a:p>
            <a:pPr lvl="0"/>
            <a:r>
              <a:rPr lang="nb-NO"/>
              <a:t>Klikk for å redigere tekststiler i malen</a:t>
            </a:r>
          </a:p>
        </p:txBody>
      </p:sp>
      <p:sp>
        <p:nvSpPr>
          <p:cNvPr id="5" name="Date Placeholder 4"/>
          <p:cNvSpPr>
            <a:spLocks noGrp="1"/>
          </p:cNvSpPr>
          <p:nvPr>
            <p:ph type="dt" sz="half" idx="10"/>
          </p:nvPr>
        </p:nvSpPr>
        <p:spPr/>
        <p:txBody>
          <a:bodyPr/>
          <a:lstStyle/>
          <a:p>
            <a:fld id="{DF2336C6-8348-124B-B56C-66ECB840E842}" type="datetimeFigureOut">
              <a:rPr lang="nb-NO" smtClean="0"/>
              <a:t>27.11.2024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
        <p:nvSpPr>
          <p:cNvPr id="9" name="Rektangel 8">
            <a:extLst>
              <a:ext uri="{FF2B5EF4-FFF2-40B4-BE49-F238E27FC236}">
                <a16:creationId xmlns:a16="http://schemas.microsoft.com/office/drawing/2014/main" id="{2D992039-B16F-624D-8652-82582D053952}"/>
              </a:ext>
            </a:extLst>
          </p:cNvPr>
          <p:cNvSpPr/>
          <p:nvPr userDrawn="1"/>
        </p:nvSpPr>
        <p:spPr>
          <a:xfrm>
            <a:off x="7281645" y="1124018"/>
            <a:ext cx="4072155" cy="4558124"/>
          </a:xfrm>
          <a:prstGeom prst="rect">
            <a:avLst/>
          </a:prstGeom>
          <a:solidFill>
            <a:srgbClr val="00A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cxnSp>
        <p:nvCxnSpPr>
          <p:cNvPr id="12" name="Rett linje 11">
            <a:extLst>
              <a:ext uri="{FF2B5EF4-FFF2-40B4-BE49-F238E27FC236}">
                <a16:creationId xmlns:a16="http://schemas.microsoft.com/office/drawing/2014/main" id="{41698DD0-CEA5-474F-8C31-3AFF5A1E6BEE}"/>
              </a:ext>
            </a:extLst>
          </p:cNvPr>
          <p:cNvCxnSpPr/>
          <p:nvPr userDrawn="1"/>
        </p:nvCxnSpPr>
        <p:spPr>
          <a:xfrm>
            <a:off x="7706687" y="1610687"/>
            <a:ext cx="3210187" cy="0"/>
          </a:xfrm>
          <a:prstGeom prst="line">
            <a:avLst/>
          </a:prstGeom>
          <a:ln w="50800">
            <a:solidFill>
              <a:srgbClr val="007078"/>
            </a:solidFill>
          </a:ln>
        </p:spPr>
        <p:style>
          <a:lnRef idx="1">
            <a:schemeClr val="accent1"/>
          </a:lnRef>
          <a:fillRef idx="0">
            <a:schemeClr val="accent1"/>
          </a:fillRef>
          <a:effectRef idx="0">
            <a:schemeClr val="accent1"/>
          </a:effectRef>
          <a:fontRef idx="minor">
            <a:schemeClr val="tx1"/>
          </a:fontRef>
        </p:style>
      </p:cxnSp>
      <p:cxnSp>
        <p:nvCxnSpPr>
          <p:cNvPr id="14" name="Rett linje 13">
            <a:extLst>
              <a:ext uri="{FF2B5EF4-FFF2-40B4-BE49-F238E27FC236}">
                <a16:creationId xmlns:a16="http://schemas.microsoft.com/office/drawing/2014/main" id="{3048CC2C-4AE9-434F-A7F0-4F9F4E3462B5}"/>
              </a:ext>
            </a:extLst>
          </p:cNvPr>
          <p:cNvCxnSpPr/>
          <p:nvPr userDrawn="1"/>
        </p:nvCxnSpPr>
        <p:spPr>
          <a:xfrm>
            <a:off x="7706687" y="5201175"/>
            <a:ext cx="3210187" cy="0"/>
          </a:xfrm>
          <a:prstGeom prst="line">
            <a:avLst/>
          </a:prstGeom>
          <a:ln w="50800">
            <a:solidFill>
              <a:srgbClr val="007078"/>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6622DC00-7121-3942-8AB9-6BA097689470}"/>
              </a:ext>
            </a:extLst>
          </p:cNvPr>
          <p:cNvSpPr>
            <a:spLocks noGrp="1"/>
          </p:cNvSpPr>
          <p:nvPr>
            <p:ph sz="half" idx="13"/>
          </p:nvPr>
        </p:nvSpPr>
        <p:spPr>
          <a:xfrm>
            <a:off x="7706688" y="1978331"/>
            <a:ext cx="3210187" cy="2909655"/>
          </a:xfrm>
        </p:spPr>
        <p:txBody>
          <a:bodyPr lIns="0" tIns="0" rIns="0" bIns="0" anchor="ctr" anchorCtr="0">
            <a:normAutofit/>
          </a:bodyPr>
          <a:lstStyle>
            <a:lvl1pPr>
              <a:defRPr sz="2667">
                <a:solidFill>
                  <a:srgbClr val="000000"/>
                </a:solidFill>
              </a:defRPr>
            </a:lvl1pPr>
          </a:lstStyle>
          <a:p>
            <a:pPr lvl="0"/>
            <a:r>
              <a:rPr lang="nb-NO"/>
              <a:t>Klikk for å redigere tekststiler i malen</a:t>
            </a:r>
          </a:p>
        </p:txBody>
      </p:sp>
    </p:spTree>
    <p:extLst>
      <p:ext uri="{BB962C8B-B14F-4D97-AF65-F5344CB8AC3E}">
        <p14:creationId xmlns:p14="http://schemas.microsoft.com/office/powerpoint/2010/main" val="3145896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ita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59216" y="1644771"/>
            <a:ext cx="6994585" cy="4324708"/>
          </a:xfrm>
        </p:spPr>
        <p:txBody>
          <a:bodyPr anchor="ctr" anchorCtr="0"/>
          <a:lstStyle>
            <a:lvl1pPr marL="0" indent="0">
              <a:buNone/>
              <a:defRPr i="1"/>
            </a:lvl1pPr>
          </a:lstStyle>
          <a:p>
            <a:pPr lvl="0"/>
            <a:r>
              <a:rPr lang="nb-NO"/>
              <a:t>Klikk for å redigere tekststiler i malen</a:t>
            </a:r>
          </a:p>
        </p:txBody>
      </p:sp>
      <p:sp>
        <p:nvSpPr>
          <p:cNvPr id="5" name="Date Placeholder 4"/>
          <p:cNvSpPr>
            <a:spLocks noGrp="1"/>
          </p:cNvSpPr>
          <p:nvPr>
            <p:ph type="dt" sz="half" idx="10"/>
          </p:nvPr>
        </p:nvSpPr>
        <p:spPr/>
        <p:txBody>
          <a:bodyPr/>
          <a:lstStyle/>
          <a:p>
            <a:fld id="{DF2336C6-8348-124B-B56C-66ECB840E842}" type="datetimeFigureOut">
              <a:rPr lang="nb-NO" smtClean="0"/>
              <a:t>27.11.2024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pic>
        <p:nvPicPr>
          <p:cNvPr id="9" name="Bilde 8">
            <a:extLst>
              <a:ext uri="{FF2B5EF4-FFF2-40B4-BE49-F238E27FC236}">
                <a16:creationId xmlns:a16="http://schemas.microsoft.com/office/drawing/2014/main" id="{D745CC92-805F-AA40-92EA-653DC4AE146B}"/>
              </a:ext>
            </a:extLst>
          </p:cNvPr>
          <p:cNvPicPr>
            <a:picLocks noChangeAspect="1"/>
          </p:cNvPicPr>
          <p:nvPr userDrawn="1"/>
        </p:nvPicPr>
        <p:blipFill>
          <a:blip r:embed="rId2"/>
          <a:stretch>
            <a:fillRect/>
          </a:stretch>
        </p:blipFill>
        <p:spPr>
          <a:xfrm>
            <a:off x="881894" y="1644771"/>
            <a:ext cx="1763713" cy="1598763"/>
          </a:xfrm>
          <a:prstGeom prst="rect">
            <a:avLst/>
          </a:prstGeom>
        </p:spPr>
      </p:pic>
      <p:cxnSp>
        <p:nvCxnSpPr>
          <p:cNvPr id="13" name="Rett linje 12">
            <a:extLst>
              <a:ext uri="{FF2B5EF4-FFF2-40B4-BE49-F238E27FC236}">
                <a16:creationId xmlns:a16="http://schemas.microsoft.com/office/drawing/2014/main" id="{DAFEFD95-231B-BE4C-8C4C-FC8DDB2D7590}"/>
              </a:ext>
            </a:extLst>
          </p:cNvPr>
          <p:cNvCxnSpPr/>
          <p:nvPr userDrawn="1"/>
        </p:nvCxnSpPr>
        <p:spPr>
          <a:xfrm>
            <a:off x="3615904" y="1541254"/>
            <a:ext cx="0" cy="44282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07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 lysblå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27.11.2024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3912678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9" y="2505075"/>
            <a:ext cx="5157787" cy="3684588"/>
          </a:xfrm>
        </p:spPr>
        <p:txBody>
          <a:bodyPr/>
          <a:lstStyle/>
          <a:p>
            <a:pPr lvl="0"/>
            <a:r>
              <a:rPr lang="nb-NO"/>
              <a:t>Klikk for å redigere tekststiler i malen</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1" y="2505075"/>
            <a:ext cx="5183188" cy="3684588"/>
          </a:xfrm>
        </p:spPr>
        <p:txBody>
          <a:bodyPr/>
          <a:lstStyle/>
          <a:p>
            <a:pPr lvl="0"/>
            <a:r>
              <a:rPr lang="nb-NO"/>
              <a:t>Klikk for å redigere tekststiler i malen</a:t>
            </a:r>
          </a:p>
        </p:txBody>
      </p:sp>
      <p:sp>
        <p:nvSpPr>
          <p:cNvPr id="7" name="Date Placeholder 6"/>
          <p:cNvSpPr>
            <a:spLocks noGrp="1"/>
          </p:cNvSpPr>
          <p:nvPr>
            <p:ph type="dt" sz="half" idx="10"/>
          </p:nvPr>
        </p:nvSpPr>
        <p:spPr/>
        <p:txBody>
          <a:bodyPr/>
          <a:lstStyle/>
          <a:p>
            <a:fld id="{DF2336C6-8348-124B-B56C-66ECB840E842}" type="datetimeFigureOut">
              <a:rPr lang="nb-NO" smtClean="0"/>
              <a:t>27.11.2024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2499758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DF2336C6-8348-124B-B56C-66ECB840E842}" type="datetimeFigureOut">
              <a:rPr lang="nb-NO" smtClean="0"/>
              <a:t>27.11.2024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1260093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336C6-8348-124B-B56C-66ECB840E842}" type="datetimeFigureOut">
              <a:rPr lang="nb-NO" smtClean="0"/>
              <a:t>27.11.2024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714467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1_Forside">
    <p:spTree>
      <p:nvGrpSpPr>
        <p:cNvPr id="1" name=""/>
        <p:cNvGrpSpPr/>
        <p:nvPr/>
      </p:nvGrpSpPr>
      <p:grpSpPr>
        <a:xfrm>
          <a:off x="0" y="0"/>
          <a:ext cx="0" cy="0"/>
          <a:chOff x="0" y="0"/>
          <a:chExt cx="0" cy="0"/>
        </a:xfrm>
      </p:grpSpPr>
      <p:pic>
        <p:nvPicPr>
          <p:cNvPr id="10" name="Bilde 9" descr="Et bilde som inneholder Font, Grafikk, tekst, skjermbilde&#10;&#10;Automatisk generert beskrivelse">
            <a:extLst>
              <a:ext uri="{FF2B5EF4-FFF2-40B4-BE49-F238E27FC236}">
                <a16:creationId xmlns:a16="http://schemas.microsoft.com/office/drawing/2014/main" id="{B53411C5-043C-720D-4C2C-8CCBB3C627DC}"/>
              </a:ext>
            </a:extLst>
          </p:cNvPr>
          <p:cNvPicPr>
            <a:picLocks noChangeAspect="1"/>
          </p:cNvPicPr>
          <p:nvPr userDrawn="1"/>
        </p:nvPicPr>
        <p:blipFill>
          <a:blip r:embed="rId2"/>
          <a:stretch>
            <a:fillRect/>
          </a:stretch>
        </p:blipFill>
        <p:spPr>
          <a:xfrm>
            <a:off x="2589701" y="702635"/>
            <a:ext cx="7012599" cy="3225159"/>
          </a:xfrm>
          <a:prstGeom prst="rect">
            <a:avLst/>
          </a:prstGeom>
        </p:spPr>
      </p:pic>
      <p:sp>
        <p:nvSpPr>
          <p:cNvPr id="2" name="Date Placeholder 1"/>
          <p:cNvSpPr>
            <a:spLocks noGrp="1"/>
          </p:cNvSpPr>
          <p:nvPr>
            <p:ph type="dt" sz="half" idx="10"/>
          </p:nvPr>
        </p:nvSpPr>
        <p:spPr/>
        <p:txBody>
          <a:bodyPr/>
          <a:lstStyle/>
          <a:p>
            <a:fld id="{DF2336C6-8348-124B-B56C-66ECB840E842}" type="datetimeFigureOut">
              <a:rPr lang="nb-NO" smtClean="0"/>
              <a:t>27.11.2024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37D7A64-831F-5544-B8BA-747A0BECEE1A}" type="slidenum">
              <a:rPr lang="nb-NO" smtClean="0"/>
              <a:t>‹#›</a:t>
            </a:fld>
            <a:endParaRPr lang="nb-NO"/>
          </a:p>
        </p:txBody>
      </p:sp>
      <p:sp>
        <p:nvSpPr>
          <p:cNvPr id="5" name="Rektangel 4">
            <a:extLst>
              <a:ext uri="{FF2B5EF4-FFF2-40B4-BE49-F238E27FC236}">
                <a16:creationId xmlns:a16="http://schemas.microsoft.com/office/drawing/2014/main" id="{DB44F020-F618-0348-AC41-669BBEEC9E2D}"/>
              </a:ext>
            </a:extLst>
          </p:cNvPr>
          <p:cNvSpPr/>
          <p:nvPr userDrawn="1"/>
        </p:nvSpPr>
        <p:spPr>
          <a:xfrm>
            <a:off x="0" y="5566914"/>
            <a:ext cx="12192000" cy="129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13" name="Bilde 12">
            <a:extLst>
              <a:ext uri="{FF2B5EF4-FFF2-40B4-BE49-F238E27FC236}">
                <a16:creationId xmlns:a16="http://schemas.microsoft.com/office/drawing/2014/main" id="{939D4F30-D9F7-1F40-AD1E-75DEF4F35B4E}"/>
              </a:ext>
            </a:extLst>
          </p:cNvPr>
          <p:cNvPicPr>
            <a:picLocks noChangeAspect="1"/>
          </p:cNvPicPr>
          <p:nvPr userDrawn="1"/>
        </p:nvPicPr>
        <p:blipFill>
          <a:blip r:embed="rId3"/>
          <a:stretch>
            <a:fillRect/>
          </a:stretch>
        </p:blipFill>
        <p:spPr>
          <a:xfrm>
            <a:off x="3129221" y="6080764"/>
            <a:ext cx="5842000" cy="304800"/>
          </a:xfrm>
          <a:prstGeom prst="rect">
            <a:avLst/>
          </a:prstGeom>
        </p:spPr>
      </p:pic>
      <p:pic>
        <p:nvPicPr>
          <p:cNvPr id="14" name="Bilde 13" descr="Et bilde som inneholder Font, tekst, Grafikk, sort&#10;&#10;Automatisk generert beskrivelse">
            <a:extLst>
              <a:ext uri="{FF2B5EF4-FFF2-40B4-BE49-F238E27FC236}">
                <a16:creationId xmlns:a16="http://schemas.microsoft.com/office/drawing/2014/main" id="{CEF6AA38-2E72-7D30-6C00-9D6A35EC5C64}"/>
              </a:ext>
            </a:extLst>
          </p:cNvPr>
          <p:cNvPicPr>
            <a:picLocks noChangeAspect="1"/>
          </p:cNvPicPr>
          <p:nvPr userDrawn="1"/>
        </p:nvPicPr>
        <p:blipFill>
          <a:blip r:embed="rId4"/>
          <a:stretch>
            <a:fillRect/>
          </a:stretch>
        </p:blipFill>
        <p:spPr>
          <a:xfrm>
            <a:off x="3628583" y="3429000"/>
            <a:ext cx="4843272" cy="1024128"/>
          </a:xfrm>
          <a:prstGeom prst="rect">
            <a:avLst/>
          </a:prstGeom>
        </p:spPr>
      </p:pic>
    </p:spTree>
    <p:extLst>
      <p:ext uri="{BB962C8B-B14F-4D97-AF65-F5344CB8AC3E}">
        <p14:creationId xmlns:p14="http://schemas.microsoft.com/office/powerpoint/2010/main" val="2574222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DF2336C6-8348-124B-B56C-66ECB840E842}" type="datetimeFigureOut">
              <a:rPr lang="nb-NO" smtClean="0"/>
              <a:t>27.11.2024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344082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DF2336C6-8348-124B-B56C-66ECB840E842}" type="datetimeFigureOut">
              <a:rPr lang="nb-NO" smtClean="0"/>
              <a:t>27.11.2024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1214174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p:txBody>
      </p:sp>
      <p:sp>
        <p:nvSpPr>
          <p:cNvPr id="4" name="Date Placeholder 3"/>
          <p:cNvSpPr>
            <a:spLocks noGrp="1"/>
          </p:cNvSpPr>
          <p:nvPr>
            <p:ph type="dt" sz="half" idx="10"/>
          </p:nvPr>
        </p:nvSpPr>
        <p:spPr/>
        <p:txBody>
          <a:bodyPr/>
          <a:lstStyle/>
          <a:p>
            <a:fld id="{DF2336C6-8348-124B-B56C-66ECB840E842}" type="datetimeFigureOut">
              <a:rPr lang="nb-NO" smtClean="0"/>
              <a:t>27.11.2024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3360281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nb-NO"/>
              <a:t>Klikk for å redigere tekststiler i malen</a:t>
            </a:r>
          </a:p>
        </p:txBody>
      </p:sp>
      <p:sp>
        <p:nvSpPr>
          <p:cNvPr id="4" name="Date Placeholder 3"/>
          <p:cNvSpPr>
            <a:spLocks noGrp="1"/>
          </p:cNvSpPr>
          <p:nvPr>
            <p:ph type="dt" sz="half" idx="10"/>
          </p:nvPr>
        </p:nvSpPr>
        <p:spPr/>
        <p:txBody>
          <a:bodyPr/>
          <a:lstStyle/>
          <a:p>
            <a:fld id="{DF2336C6-8348-124B-B56C-66ECB840E842}" type="datetimeFigureOut">
              <a:rPr lang="nb-NO" smtClean="0"/>
              <a:t>27.11.2024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7D7A64-831F-5544-B8BA-747A0BECEE1A}" type="slidenum">
              <a:rPr lang="nb-NO" smtClean="0"/>
              <a:t>‹#›</a:t>
            </a:fld>
            <a:endParaRPr lang="nb-NO"/>
          </a:p>
        </p:txBody>
      </p:sp>
    </p:spTree>
    <p:extLst>
      <p:ext uri="{BB962C8B-B14F-4D97-AF65-F5344CB8AC3E}">
        <p14:creationId xmlns:p14="http://schemas.microsoft.com/office/powerpoint/2010/main" val="1534029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0766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spalter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27.11.2024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rgbClr val="E3ECED"/>
          </a:solidFill>
        </p:spPr>
        <p:txBody>
          <a:bodyPr/>
          <a:lstStyle/>
          <a:p>
            <a:r>
              <a:rPr lang="nb-NO"/>
              <a:t>Klikk for å sette inn bilde</a:t>
            </a:r>
          </a:p>
        </p:txBody>
      </p:sp>
    </p:spTree>
    <p:extLst>
      <p:ext uri="{BB962C8B-B14F-4D97-AF65-F5344CB8AC3E}">
        <p14:creationId xmlns:p14="http://schemas.microsoft.com/office/powerpoint/2010/main" val="335252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spalter - bilde venstre">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27.11.2024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rgbClr val="E3ECED"/>
          </a:solidFill>
        </p:spPr>
        <p:txBody>
          <a:bodyPr/>
          <a:lstStyle/>
          <a:p>
            <a:r>
              <a:rPr lang="nb-NO"/>
              <a:t>Klikk for å sette inn bilde</a:t>
            </a:r>
          </a:p>
        </p:txBody>
      </p:sp>
    </p:spTree>
    <p:extLst>
      <p:ext uri="{BB962C8B-B14F-4D97-AF65-F5344CB8AC3E}">
        <p14:creationId xmlns:p14="http://schemas.microsoft.com/office/powerpoint/2010/main" val="324750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spalter - bilde høyre - blå bakgrunn tekst">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27.11.2024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a:t>Klikk for å sette inn bilde</a:t>
            </a:r>
          </a:p>
        </p:txBody>
      </p:sp>
    </p:spTree>
    <p:extLst>
      <p:ext uri="{BB962C8B-B14F-4D97-AF65-F5344CB8AC3E}">
        <p14:creationId xmlns:p14="http://schemas.microsoft.com/office/powerpoint/2010/main" val="302152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spalter - bilde venstre - blå bakgrunn">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27.11.2024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a:t>Klikk for å sette inn bilde</a:t>
            </a:r>
          </a:p>
        </p:txBody>
      </p:sp>
    </p:spTree>
    <p:extLst>
      <p:ext uri="{BB962C8B-B14F-4D97-AF65-F5344CB8AC3E}">
        <p14:creationId xmlns:p14="http://schemas.microsoft.com/office/powerpoint/2010/main" val="334041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ksempel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27.11.2024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a:t>Klikk for å sette inn bilde</a:t>
            </a:r>
          </a:p>
        </p:txBody>
      </p:sp>
      <p:sp>
        <p:nvSpPr>
          <p:cNvPr id="13" name="Plassholder for tittel 1">
            <a:extLst>
              <a:ext uri="{FF2B5EF4-FFF2-40B4-BE49-F238E27FC236}">
                <a16:creationId xmlns:a16="http://schemas.microsoft.com/office/drawing/2014/main" id="{559ADE44-D286-4C48-AF6F-703878012833}"/>
              </a:ext>
            </a:extLst>
          </p:cNvPr>
          <p:cNvSpPr txBox="1">
            <a:spLocks/>
          </p:cNvSpPr>
          <p:nvPr userDrawn="1"/>
        </p:nvSpPr>
        <p:spPr>
          <a:xfrm>
            <a:off x="1124619"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a:t>EKSEMPEL</a:t>
            </a:r>
          </a:p>
        </p:txBody>
      </p:sp>
      <p:pic>
        <p:nvPicPr>
          <p:cNvPr id="5" name="Bilde 4" descr="Et bilde som inneholder lys, tegning&#10;&#10;Automatisk generert beskrivelse">
            <a:extLst>
              <a:ext uri="{FF2B5EF4-FFF2-40B4-BE49-F238E27FC236}">
                <a16:creationId xmlns:a16="http://schemas.microsoft.com/office/drawing/2014/main" id="{BDAA196A-661F-1943-8354-6DA556F118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566" y="319087"/>
            <a:ext cx="335213" cy="381133"/>
          </a:xfrm>
          <a:prstGeom prst="rect">
            <a:avLst/>
          </a:prstGeom>
        </p:spPr>
      </p:pic>
    </p:spTree>
    <p:extLst>
      <p:ext uri="{BB962C8B-B14F-4D97-AF65-F5344CB8AC3E}">
        <p14:creationId xmlns:p14="http://schemas.microsoft.com/office/powerpoint/2010/main" val="104241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ksempel - bilde venst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27.11.2024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a:t>Klikk for å sette inn bilde</a:t>
            </a:r>
          </a:p>
        </p:txBody>
      </p:sp>
      <p:sp>
        <p:nvSpPr>
          <p:cNvPr id="13" name="Plassholder for tittel 1">
            <a:extLst>
              <a:ext uri="{FF2B5EF4-FFF2-40B4-BE49-F238E27FC236}">
                <a16:creationId xmlns:a16="http://schemas.microsoft.com/office/drawing/2014/main" id="{76465E12-734C-3245-9C95-4F8EED55FA64}"/>
              </a:ext>
            </a:extLst>
          </p:cNvPr>
          <p:cNvSpPr txBox="1">
            <a:spLocks/>
          </p:cNvSpPr>
          <p:nvPr userDrawn="1"/>
        </p:nvSpPr>
        <p:spPr>
          <a:xfrm>
            <a:off x="6945848"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a:t>EKSEMPEL</a:t>
            </a:r>
          </a:p>
        </p:txBody>
      </p:sp>
      <p:pic>
        <p:nvPicPr>
          <p:cNvPr id="15" name="Bilde 14" descr="Et bilde som inneholder lys, tegning&#10;&#10;Automatisk generert beskrivelse">
            <a:extLst>
              <a:ext uri="{FF2B5EF4-FFF2-40B4-BE49-F238E27FC236}">
                <a16:creationId xmlns:a16="http://schemas.microsoft.com/office/drawing/2014/main" id="{D19E0E4C-2FD0-EE4A-8162-DFCEE973FC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4795" y="319087"/>
            <a:ext cx="335213" cy="381133"/>
          </a:xfrm>
          <a:prstGeom prst="rect">
            <a:avLst/>
          </a:prstGeom>
        </p:spPr>
      </p:pic>
    </p:spTree>
    <p:extLst>
      <p:ext uri="{BB962C8B-B14F-4D97-AF65-F5344CB8AC3E}">
        <p14:creationId xmlns:p14="http://schemas.microsoft.com/office/powerpoint/2010/main" val="419082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8.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7.png"/><Relationship Id="rId2" Type="http://schemas.openxmlformats.org/officeDocument/2006/relationships/slideLayout" Target="../slideLayouts/slideLayout25.xml"/><Relationship Id="rId16"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366591"/>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548091"/>
            <a:ext cx="10972800" cy="432332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27.11.2024</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33474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txStyles>
    <p:titleStyle>
      <a:lvl1pPr algn="l" defTabSz="457200" rtl="0" eaLnBrk="1" latinLnBrk="0" hangingPunct="1">
        <a:spcBef>
          <a:spcPct val="0"/>
        </a:spcBef>
        <a:buNone/>
        <a:defRPr sz="36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45961"/>
        </a:solidFill>
        <a:effectLst/>
      </p:bgPr>
    </p:bg>
    <p:spTree>
      <p:nvGrpSpPr>
        <p:cNvPr id="1" name=""/>
        <p:cNvGrpSpPr/>
        <p:nvPr/>
      </p:nvGrpSpPr>
      <p:grpSpPr>
        <a:xfrm>
          <a:off x="0" y="0"/>
          <a:ext cx="0" cy="0"/>
          <a:chOff x="0" y="0"/>
          <a:chExt cx="0" cy="0"/>
        </a:xfrm>
      </p:grpSpPr>
      <p:pic>
        <p:nvPicPr>
          <p:cNvPr id="14" name="Bilde 13" descr="Et bilde som inneholder Font, Grafikk, tekst, skjermbilde&#10;&#10;Automatisk generert beskrivelse">
            <a:extLst>
              <a:ext uri="{FF2B5EF4-FFF2-40B4-BE49-F238E27FC236}">
                <a16:creationId xmlns:a16="http://schemas.microsoft.com/office/drawing/2014/main" id="{CCD1D424-E3E7-E596-208E-B2EACBBD37D9}"/>
              </a:ext>
            </a:extLst>
          </p:cNvPr>
          <p:cNvPicPr>
            <a:picLocks noChangeAspect="1"/>
          </p:cNvPicPr>
          <p:nvPr userDrawn="1"/>
        </p:nvPicPr>
        <p:blipFill>
          <a:blip r:embed="rId17"/>
          <a:stretch>
            <a:fillRect/>
          </a:stretch>
        </p:blipFill>
        <p:spPr>
          <a:xfrm>
            <a:off x="10318481" y="264192"/>
            <a:ext cx="1612572" cy="741637"/>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nb-NO"/>
              <a:t>Rediger tekststiler i malen
Andre nivå
Tredje nivå
Fjerde nivå
Femte nivå</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336C6-8348-124B-B56C-66ECB840E842}" type="datetimeFigureOut">
              <a:rPr lang="nb-NO" smtClean="0"/>
              <a:t>27.11.2024</a:t>
            </a:fld>
            <a:endParaRPr lang="nb-NO"/>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D7A64-831F-5544-B8BA-747A0BECEE1A}" type="slidenum">
              <a:rPr lang="nb-NO" smtClean="0"/>
              <a:t>‹#›</a:t>
            </a:fld>
            <a:endParaRPr lang="nb-NO"/>
          </a:p>
        </p:txBody>
      </p:sp>
      <p:sp>
        <p:nvSpPr>
          <p:cNvPr id="8" name="Rektangel 7">
            <a:extLst>
              <a:ext uri="{FF2B5EF4-FFF2-40B4-BE49-F238E27FC236}">
                <a16:creationId xmlns:a16="http://schemas.microsoft.com/office/drawing/2014/main" id="{28EEFD33-FF1D-F64B-807E-6CD990572555}"/>
              </a:ext>
            </a:extLst>
          </p:cNvPr>
          <p:cNvSpPr/>
          <p:nvPr userDrawn="1"/>
        </p:nvSpPr>
        <p:spPr>
          <a:xfrm>
            <a:off x="0" y="6585019"/>
            <a:ext cx="12192000" cy="272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9" name="Bilde 8">
            <a:extLst>
              <a:ext uri="{FF2B5EF4-FFF2-40B4-BE49-F238E27FC236}">
                <a16:creationId xmlns:a16="http://schemas.microsoft.com/office/drawing/2014/main" id="{7464AAA5-0B59-2E49-BB2D-31B1C33B5934}"/>
              </a:ext>
            </a:extLst>
          </p:cNvPr>
          <p:cNvPicPr>
            <a:picLocks noChangeAspect="1"/>
          </p:cNvPicPr>
          <p:nvPr userDrawn="1"/>
        </p:nvPicPr>
        <p:blipFill>
          <a:blip r:embed="rId18"/>
          <a:stretch>
            <a:fillRect/>
          </a:stretch>
        </p:blipFill>
        <p:spPr>
          <a:xfrm>
            <a:off x="5057252" y="6673815"/>
            <a:ext cx="2083777" cy="108719"/>
          </a:xfrm>
          <a:prstGeom prst="rect">
            <a:avLst/>
          </a:prstGeom>
        </p:spPr>
      </p:pic>
    </p:spTree>
    <p:extLst>
      <p:ext uri="{BB962C8B-B14F-4D97-AF65-F5344CB8AC3E}">
        <p14:creationId xmlns:p14="http://schemas.microsoft.com/office/powerpoint/2010/main" val="16983321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l" defTabSz="914377" rtl="0" eaLnBrk="1" latinLnBrk="0" hangingPunct="1">
        <a:lnSpc>
          <a:spcPct val="90000"/>
        </a:lnSpc>
        <a:spcBef>
          <a:spcPct val="0"/>
        </a:spcBef>
        <a:buNone/>
        <a:defRPr sz="4400" b="1" i="0" kern="1200">
          <a:solidFill>
            <a:srgbClr val="D5FC79"/>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xfrm>
            <a:off x="664227" y="2072164"/>
            <a:ext cx="9915291" cy="1140427"/>
          </a:xfrm>
        </p:spPr>
        <p:txBody>
          <a:bodyPr/>
          <a:lstStyle/>
          <a:p>
            <a:br>
              <a:rPr lang="nb-NO" dirty="0"/>
            </a:br>
            <a:r>
              <a:rPr lang="nb-NO" dirty="0"/>
              <a:t>Det høye sykefraværet må ned – hvordan får vi det til?</a:t>
            </a:r>
            <a:br>
              <a:rPr lang="nb-NO" dirty="0"/>
            </a:br>
            <a:br>
              <a:rPr lang="nb-NO" dirty="0"/>
            </a:br>
            <a:r>
              <a:rPr lang="nb-NO" sz="2400" dirty="0"/>
              <a:t>Midtre Gauldal 28.11.2024</a:t>
            </a:r>
            <a:br>
              <a:rPr lang="nb-NO" sz="2400" dirty="0"/>
            </a:br>
            <a:br>
              <a:rPr lang="nb-NO" sz="2400" dirty="0"/>
            </a:br>
            <a:r>
              <a:rPr lang="nb-NO" sz="2400" dirty="0">
                <a:ea typeface="Calibri"/>
                <a:cs typeface="Calibri"/>
              </a:rPr>
              <a:t>Siri Klevstrand, spesialrådgiver KS Arbeidsgiverpolitikk</a:t>
            </a:r>
          </a:p>
        </p:txBody>
      </p:sp>
      <p:sp>
        <p:nvSpPr>
          <p:cNvPr id="7" name="Undertittel 6"/>
          <p:cNvSpPr>
            <a:spLocks noGrp="1"/>
          </p:cNvSpPr>
          <p:nvPr>
            <p:ph type="subTitle" idx="1"/>
          </p:nvPr>
        </p:nvSpPr>
        <p:spPr>
          <a:xfrm>
            <a:off x="6579278" y="5574926"/>
            <a:ext cx="4282686" cy="475109"/>
          </a:xfrm>
        </p:spPr>
        <p:txBody>
          <a:bodyPr>
            <a:noAutofit/>
          </a:bodyPr>
          <a:lstStyle/>
          <a:p>
            <a:r>
              <a:rPr lang="nb-NO" sz="2800" i="1">
                <a:solidFill>
                  <a:srgbClr val="001046"/>
                </a:solidFill>
              </a:rPr>
              <a:t>«En selvstendig, effektiv og</a:t>
            </a:r>
          </a:p>
        </p:txBody>
      </p:sp>
      <p:sp>
        <p:nvSpPr>
          <p:cNvPr id="4" name="Undertittel 6"/>
          <p:cNvSpPr txBox="1">
            <a:spLocks/>
          </p:cNvSpPr>
          <p:nvPr/>
        </p:nvSpPr>
        <p:spPr>
          <a:xfrm>
            <a:off x="7154630" y="5930114"/>
            <a:ext cx="5284509" cy="54116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2800" i="1">
                <a:solidFill>
                  <a:srgbClr val="001046"/>
                </a:solidFill>
              </a:rPr>
              <a:t>nyskapende kommunesektor»</a:t>
            </a:r>
          </a:p>
        </p:txBody>
      </p:sp>
    </p:spTree>
    <p:extLst>
      <p:ext uri="{BB962C8B-B14F-4D97-AF65-F5344CB8AC3E}">
        <p14:creationId xmlns:p14="http://schemas.microsoft.com/office/powerpoint/2010/main" val="2953483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457AB4-29F4-8FD6-1830-C918A5B2957A}"/>
              </a:ext>
            </a:extLst>
          </p:cNvPr>
          <p:cNvSpPr>
            <a:spLocks noGrp="1"/>
          </p:cNvSpPr>
          <p:nvPr>
            <p:ph type="title"/>
          </p:nvPr>
        </p:nvSpPr>
        <p:spPr/>
        <p:txBody>
          <a:bodyPr/>
          <a:lstStyle/>
          <a:p>
            <a:r>
              <a:rPr lang="nb-NO" dirty="0"/>
              <a:t>Så hva er det egentlig som virker?</a:t>
            </a:r>
          </a:p>
        </p:txBody>
      </p:sp>
      <p:sp>
        <p:nvSpPr>
          <p:cNvPr id="3" name="Plassholder for innhold 2">
            <a:extLst>
              <a:ext uri="{FF2B5EF4-FFF2-40B4-BE49-F238E27FC236}">
                <a16:creationId xmlns:a16="http://schemas.microsoft.com/office/drawing/2014/main" id="{853AAA9D-0AF0-4E62-7565-FE4147093849}"/>
              </a:ext>
            </a:extLst>
          </p:cNvPr>
          <p:cNvSpPr>
            <a:spLocks noGrp="1"/>
          </p:cNvSpPr>
          <p:nvPr>
            <p:ph sz="quarter" idx="10"/>
          </p:nvPr>
        </p:nvSpPr>
        <p:spPr>
          <a:xfrm>
            <a:off x="609601" y="1495659"/>
            <a:ext cx="10972800" cy="5168611"/>
          </a:xfrm>
        </p:spPr>
        <p:txBody>
          <a:bodyPr>
            <a:normAutofit/>
          </a:bodyPr>
          <a:lstStyle/>
          <a:p>
            <a:pPr marL="0" indent="0">
              <a:buNone/>
            </a:pPr>
            <a:r>
              <a:rPr lang="nb-NO" dirty="0"/>
              <a:t>Årsaker til sykefravær er sammensatt. Mange eiere av løsningen. </a:t>
            </a:r>
          </a:p>
          <a:p>
            <a:pPr marL="0" indent="0">
              <a:buNone/>
            </a:pPr>
            <a:endParaRPr lang="nb-NO" dirty="0"/>
          </a:p>
          <a:p>
            <a:pPr marL="0" indent="0">
              <a:buNone/>
            </a:pPr>
            <a:r>
              <a:rPr lang="nb-NO" dirty="0"/>
              <a:t>Noen anbefalinger:</a:t>
            </a:r>
          </a:p>
          <a:p>
            <a:pPr>
              <a:buFontTx/>
              <a:buChar char="-"/>
            </a:pPr>
            <a:r>
              <a:rPr lang="nb-NO" dirty="0"/>
              <a:t>Bransjesatsing av innsatsen –bransjeprogram og arbeidsmiljøportal</a:t>
            </a:r>
          </a:p>
          <a:p>
            <a:pPr>
              <a:buFontTx/>
              <a:buChar char="-"/>
            </a:pPr>
            <a:r>
              <a:rPr lang="nb-NO" dirty="0"/>
              <a:t>God oppfølging av sykemeldte – avklaring av forventninger og roller</a:t>
            </a:r>
          </a:p>
          <a:p>
            <a:pPr>
              <a:buFontTx/>
              <a:buChar char="-"/>
            </a:pPr>
            <a:r>
              <a:rPr lang="nb-NO" dirty="0"/>
              <a:t>Ledelse – forutsetninger for å være en god leder</a:t>
            </a:r>
          </a:p>
          <a:p>
            <a:pPr>
              <a:buFontTx/>
              <a:buChar char="-"/>
            </a:pPr>
            <a:r>
              <a:rPr lang="nb-NO" dirty="0"/>
              <a:t>Partssamarbeid på virksomhetsnivå – lagarbeid</a:t>
            </a:r>
          </a:p>
          <a:p>
            <a:pPr>
              <a:buFontTx/>
              <a:buChar char="-"/>
            </a:pPr>
            <a:r>
              <a:rPr lang="nb-NO" dirty="0"/>
              <a:t>Organisering av tjenestene – arbeidsmiljø handler om arbeidet</a:t>
            </a:r>
          </a:p>
          <a:p>
            <a:pPr marL="0" indent="0">
              <a:buNone/>
            </a:pPr>
            <a:endParaRPr lang="nb-NO" dirty="0"/>
          </a:p>
        </p:txBody>
      </p:sp>
      <p:pic>
        <p:nvPicPr>
          <p:cNvPr id="4" name="Bilde 3">
            <a:extLst>
              <a:ext uri="{FF2B5EF4-FFF2-40B4-BE49-F238E27FC236}">
                <a16:creationId xmlns:a16="http://schemas.microsoft.com/office/drawing/2014/main" id="{B94631CD-B4BA-BA99-BDBA-9D64CA03F4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701"/>
          <a:stretch/>
        </p:blipFill>
        <p:spPr>
          <a:xfrm>
            <a:off x="10005886" y="363545"/>
            <a:ext cx="1576513" cy="1528007"/>
          </a:xfrm>
          <a:prstGeom prst="rect">
            <a:avLst/>
          </a:prstGeom>
        </p:spPr>
      </p:pic>
    </p:spTree>
    <p:extLst>
      <p:ext uri="{BB962C8B-B14F-4D97-AF65-F5344CB8AC3E}">
        <p14:creationId xmlns:p14="http://schemas.microsoft.com/office/powerpoint/2010/main" val="1557861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994056F-0862-9791-B1BE-5ACFADD2C6CB}"/>
              </a:ext>
            </a:extLst>
          </p:cNvPr>
          <p:cNvSpPr>
            <a:spLocks noGrp="1"/>
          </p:cNvSpPr>
          <p:nvPr>
            <p:ph type="ctrTitle"/>
          </p:nvPr>
        </p:nvSpPr>
        <p:spPr/>
        <p:txBody>
          <a:bodyPr/>
          <a:lstStyle/>
          <a:p>
            <a:r>
              <a:rPr lang="nb-NO" dirty="0"/>
              <a:t>Takk for meg!</a:t>
            </a:r>
          </a:p>
        </p:txBody>
      </p:sp>
    </p:spTree>
    <p:extLst>
      <p:ext uri="{BB962C8B-B14F-4D97-AF65-F5344CB8AC3E}">
        <p14:creationId xmlns:p14="http://schemas.microsoft.com/office/powerpoint/2010/main" val="1444505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e 23">
            <a:extLst>
              <a:ext uri="{FF2B5EF4-FFF2-40B4-BE49-F238E27FC236}">
                <a16:creationId xmlns:a16="http://schemas.microsoft.com/office/drawing/2014/main" id="{154AE8CA-DC2D-F2DB-68FD-FDD3AC2225FD}"/>
              </a:ext>
            </a:extLst>
          </p:cNvPr>
          <p:cNvGrpSpPr/>
          <p:nvPr/>
        </p:nvGrpSpPr>
        <p:grpSpPr>
          <a:xfrm>
            <a:off x="414711" y="1805707"/>
            <a:ext cx="2283838" cy="2265653"/>
            <a:chOff x="696557" y="1382865"/>
            <a:chExt cx="3491223" cy="3352331"/>
          </a:xfrm>
        </p:grpSpPr>
        <p:sp>
          <p:nvSpPr>
            <p:cNvPr id="5" name="Ellipse 4">
              <a:extLst>
                <a:ext uri="{FF2B5EF4-FFF2-40B4-BE49-F238E27FC236}">
                  <a16:creationId xmlns:a16="http://schemas.microsoft.com/office/drawing/2014/main" id="{6F98C6CB-0065-8DA8-2BA4-9B7F0A5FDEE0}"/>
                </a:ext>
              </a:extLst>
            </p:cNvPr>
            <p:cNvSpPr/>
            <p:nvPr/>
          </p:nvSpPr>
          <p:spPr>
            <a:xfrm>
              <a:off x="696557" y="1382865"/>
              <a:ext cx="3491223" cy="3352331"/>
            </a:xfrm>
            <a:prstGeom prst="ellipse">
              <a:avLst/>
            </a:prstGeom>
            <a:solidFill>
              <a:srgbClr val="008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Et bilde som inneholder skjermbilde, diagram, line, Grafikk&#10;&#10;Automatisk generert beskrivelse">
              <a:extLst>
                <a:ext uri="{FF2B5EF4-FFF2-40B4-BE49-F238E27FC236}">
                  <a16:creationId xmlns:a16="http://schemas.microsoft.com/office/drawing/2014/main" id="{B8F3B15A-960D-3842-F77B-752E6CC81AAA}"/>
                </a:ext>
              </a:extLst>
            </p:cNvPr>
            <p:cNvPicPr>
              <a:picLocks noChangeAspect="1"/>
            </p:cNvPicPr>
            <p:nvPr/>
          </p:nvPicPr>
          <p:blipFill>
            <a:blip r:embed="rId3"/>
            <a:stretch>
              <a:fillRect/>
            </a:stretch>
          </p:blipFill>
          <p:spPr>
            <a:xfrm>
              <a:off x="989811" y="1559736"/>
              <a:ext cx="2904713" cy="2904713"/>
            </a:xfrm>
            <a:prstGeom prst="rect">
              <a:avLst/>
            </a:prstGeom>
          </p:spPr>
        </p:pic>
      </p:grpSp>
      <p:sp>
        <p:nvSpPr>
          <p:cNvPr id="17" name="TekstSylinder 16">
            <a:extLst>
              <a:ext uri="{FF2B5EF4-FFF2-40B4-BE49-F238E27FC236}">
                <a16:creationId xmlns:a16="http://schemas.microsoft.com/office/drawing/2014/main" id="{84CF06C6-CAB0-8A83-9ECD-71EA74A8395D}"/>
              </a:ext>
            </a:extLst>
          </p:cNvPr>
          <p:cNvSpPr txBox="1"/>
          <p:nvPr/>
        </p:nvSpPr>
        <p:spPr>
          <a:xfrm>
            <a:off x="318847" y="4331879"/>
            <a:ext cx="2846801" cy="584775"/>
          </a:xfrm>
          <a:prstGeom prst="rect">
            <a:avLst/>
          </a:prstGeom>
          <a:noFill/>
        </p:spPr>
        <p:txBody>
          <a:bodyPr wrap="square" rtlCol="0">
            <a:spAutoFit/>
          </a:bodyPr>
          <a:lstStyle/>
          <a:p>
            <a:r>
              <a:rPr lang="nb-NO" sz="1600" b="1">
                <a:solidFill>
                  <a:srgbClr val="008080"/>
                </a:solidFill>
              </a:rPr>
              <a:t>Sykefravær ned med 10% og redusere frafall</a:t>
            </a:r>
          </a:p>
        </p:txBody>
      </p:sp>
      <p:sp>
        <p:nvSpPr>
          <p:cNvPr id="18" name="TekstSylinder 17">
            <a:extLst>
              <a:ext uri="{FF2B5EF4-FFF2-40B4-BE49-F238E27FC236}">
                <a16:creationId xmlns:a16="http://schemas.microsoft.com/office/drawing/2014/main" id="{CBA3DABA-A19D-CE16-B2D9-2D9B52576450}"/>
              </a:ext>
            </a:extLst>
          </p:cNvPr>
          <p:cNvSpPr txBox="1"/>
          <p:nvPr/>
        </p:nvSpPr>
        <p:spPr>
          <a:xfrm>
            <a:off x="9765687" y="4368935"/>
            <a:ext cx="2172677" cy="584775"/>
          </a:xfrm>
          <a:prstGeom prst="rect">
            <a:avLst/>
          </a:prstGeom>
          <a:noFill/>
        </p:spPr>
        <p:txBody>
          <a:bodyPr wrap="square" rtlCol="0">
            <a:spAutoFit/>
          </a:bodyPr>
          <a:lstStyle/>
          <a:p>
            <a:r>
              <a:rPr lang="nb-NO" sz="1600" b="1">
                <a:solidFill>
                  <a:srgbClr val="008080"/>
                </a:solidFill>
              </a:rPr>
              <a:t>Bransjetilpasset </a:t>
            </a:r>
          </a:p>
          <a:p>
            <a:endParaRPr lang="nb-NO" sz="1600" b="1">
              <a:solidFill>
                <a:srgbClr val="008080"/>
              </a:solidFill>
            </a:endParaRPr>
          </a:p>
        </p:txBody>
      </p:sp>
      <p:sp>
        <p:nvSpPr>
          <p:cNvPr id="19" name="TekstSylinder 18">
            <a:extLst>
              <a:ext uri="{FF2B5EF4-FFF2-40B4-BE49-F238E27FC236}">
                <a16:creationId xmlns:a16="http://schemas.microsoft.com/office/drawing/2014/main" id="{AF2E9581-1D93-428F-293C-D39E643EE9AF}"/>
              </a:ext>
            </a:extLst>
          </p:cNvPr>
          <p:cNvSpPr txBox="1"/>
          <p:nvPr/>
        </p:nvSpPr>
        <p:spPr>
          <a:xfrm>
            <a:off x="6980009" y="4342610"/>
            <a:ext cx="2785457" cy="338554"/>
          </a:xfrm>
          <a:prstGeom prst="rect">
            <a:avLst/>
          </a:prstGeom>
          <a:noFill/>
        </p:spPr>
        <p:txBody>
          <a:bodyPr wrap="square" rtlCol="0">
            <a:spAutoFit/>
          </a:bodyPr>
          <a:lstStyle/>
          <a:p>
            <a:r>
              <a:rPr lang="nb-NO" sz="1600" b="1">
                <a:solidFill>
                  <a:srgbClr val="008080"/>
                </a:solidFill>
              </a:rPr>
              <a:t>Arbeidsmiljø</a:t>
            </a:r>
          </a:p>
        </p:txBody>
      </p:sp>
      <p:grpSp>
        <p:nvGrpSpPr>
          <p:cNvPr id="25" name="Gruppe 24">
            <a:extLst>
              <a:ext uri="{FF2B5EF4-FFF2-40B4-BE49-F238E27FC236}">
                <a16:creationId xmlns:a16="http://schemas.microsoft.com/office/drawing/2014/main" id="{97DBBE7F-0B75-ABC4-2F0C-3C6D909550DA}"/>
              </a:ext>
            </a:extLst>
          </p:cNvPr>
          <p:cNvGrpSpPr/>
          <p:nvPr/>
        </p:nvGrpSpPr>
        <p:grpSpPr>
          <a:xfrm>
            <a:off x="9549030" y="1805707"/>
            <a:ext cx="2283838" cy="2265653"/>
            <a:chOff x="4549048" y="1423722"/>
            <a:chExt cx="3491223" cy="3352331"/>
          </a:xfrm>
        </p:grpSpPr>
        <p:sp>
          <p:nvSpPr>
            <p:cNvPr id="20" name="Ellipse 19">
              <a:extLst>
                <a:ext uri="{FF2B5EF4-FFF2-40B4-BE49-F238E27FC236}">
                  <a16:creationId xmlns:a16="http://schemas.microsoft.com/office/drawing/2014/main" id="{EA0BFD90-7FDF-3815-459C-FE2D7A125595}"/>
                </a:ext>
              </a:extLst>
            </p:cNvPr>
            <p:cNvSpPr/>
            <p:nvPr/>
          </p:nvSpPr>
          <p:spPr>
            <a:xfrm>
              <a:off x="4549048" y="1423722"/>
              <a:ext cx="3491223" cy="3352331"/>
            </a:xfrm>
            <a:prstGeom prst="ellipse">
              <a:avLst/>
            </a:prstGeom>
            <a:solidFill>
              <a:srgbClr val="008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21" name="Gruppe 20">
              <a:extLst>
                <a:ext uri="{FF2B5EF4-FFF2-40B4-BE49-F238E27FC236}">
                  <a16:creationId xmlns:a16="http://schemas.microsoft.com/office/drawing/2014/main" id="{1E9A9FDE-9EEC-3D52-2352-28FC9EC9D181}"/>
                </a:ext>
              </a:extLst>
            </p:cNvPr>
            <p:cNvGrpSpPr/>
            <p:nvPr/>
          </p:nvGrpSpPr>
          <p:grpSpPr>
            <a:xfrm>
              <a:off x="5127955" y="1438190"/>
              <a:ext cx="2314567" cy="2704104"/>
              <a:chOff x="6633688" y="411554"/>
              <a:chExt cx="1734742" cy="1734742"/>
            </a:xfrm>
            <a:solidFill>
              <a:srgbClr val="008080"/>
            </a:solidFill>
          </p:grpSpPr>
          <p:sp>
            <p:nvSpPr>
              <p:cNvPr id="22" name="Ellipse 21">
                <a:extLst>
                  <a:ext uri="{FF2B5EF4-FFF2-40B4-BE49-F238E27FC236}">
                    <a16:creationId xmlns:a16="http://schemas.microsoft.com/office/drawing/2014/main" id="{9459F10B-27BD-B68A-ED4C-820DE5C21918}"/>
                  </a:ext>
                </a:extLst>
              </p:cNvPr>
              <p:cNvSpPr/>
              <p:nvPr/>
            </p:nvSpPr>
            <p:spPr>
              <a:xfrm>
                <a:off x="6633688" y="411554"/>
                <a:ext cx="1734742" cy="173474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3" name="Bilde 22" descr="Et bilde som inneholder clip art, klær, illustrasjon, tegning&#10;&#10;Automatisk generert beskrivelse">
                <a:extLst>
                  <a:ext uri="{FF2B5EF4-FFF2-40B4-BE49-F238E27FC236}">
                    <a16:creationId xmlns:a16="http://schemas.microsoft.com/office/drawing/2014/main" id="{8EE301F0-E28A-BB5A-D4F7-74F1C80C6A14}"/>
                  </a:ext>
                </a:extLst>
              </p:cNvPr>
              <p:cNvPicPr>
                <a:picLocks noChangeAspect="1"/>
              </p:cNvPicPr>
              <p:nvPr/>
            </p:nvPicPr>
            <p:blipFill>
              <a:blip r:embed="rId4"/>
              <a:stretch>
                <a:fillRect/>
              </a:stretch>
            </p:blipFill>
            <p:spPr>
              <a:xfrm>
                <a:off x="6723475" y="965597"/>
                <a:ext cx="1584891" cy="1077726"/>
              </a:xfrm>
              <a:prstGeom prst="rect">
                <a:avLst/>
              </a:prstGeom>
              <a:grpFill/>
            </p:spPr>
          </p:pic>
        </p:grpSp>
      </p:grpSp>
      <p:grpSp>
        <p:nvGrpSpPr>
          <p:cNvPr id="26" name="Gruppe 25">
            <a:extLst>
              <a:ext uri="{FF2B5EF4-FFF2-40B4-BE49-F238E27FC236}">
                <a16:creationId xmlns:a16="http://schemas.microsoft.com/office/drawing/2014/main" id="{0A499E94-5C89-AF68-43C2-D10A2D2ADDEE}"/>
              </a:ext>
            </a:extLst>
          </p:cNvPr>
          <p:cNvGrpSpPr/>
          <p:nvPr/>
        </p:nvGrpSpPr>
        <p:grpSpPr>
          <a:xfrm>
            <a:off x="6504257" y="1805707"/>
            <a:ext cx="2283838" cy="2265653"/>
            <a:chOff x="8478821" y="1335928"/>
            <a:chExt cx="3491223" cy="3352331"/>
          </a:xfrm>
        </p:grpSpPr>
        <p:sp>
          <p:nvSpPr>
            <p:cNvPr id="8" name="Ellipse 7">
              <a:extLst>
                <a:ext uri="{FF2B5EF4-FFF2-40B4-BE49-F238E27FC236}">
                  <a16:creationId xmlns:a16="http://schemas.microsoft.com/office/drawing/2014/main" id="{E3C66428-2646-3FAB-48DB-8D7E41D8AE51}"/>
                </a:ext>
              </a:extLst>
            </p:cNvPr>
            <p:cNvSpPr/>
            <p:nvPr/>
          </p:nvSpPr>
          <p:spPr>
            <a:xfrm>
              <a:off x="8478821" y="1335928"/>
              <a:ext cx="3491223" cy="3352331"/>
            </a:xfrm>
            <a:prstGeom prst="ellipse">
              <a:avLst/>
            </a:prstGeom>
            <a:solidFill>
              <a:srgbClr val="008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4" name="Gruppe 13">
              <a:extLst>
                <a:ext uri="{FF2B5EF4-FFF2-40B4-BE49-F238E27FC236}">
                  <a16:creationId xmlns:a16="http://schemas.microsoft.com/office/drawing/2014/main" id="{1476D2A8-F820-D3BB-55BC-B076B67CBBEF}"/>
                </a:ext>
              </a:extLst>
            </p:cNvPr>
            <p:cNvGrpSpPr/>
            <p:nvPr/>
          </p:nvGrpSpPr>
          <p:grpSpPr>
            <a:xfrm>
              <a:off x="9039828" y="1944548"/>
              <a:ext cx="2455615" cy="2295488"/>
              <a:chOff x="8647854" y="-54238"/>
              <a:chExt cx="1741287" cy="1768014"/>
            </a:xfrm>
            <a:solidFill>
              <a:srgbClr val="008080"/>
            </a:solidFill>
          </p:grpSpPr>
          <p:sp>
            <p:nvSpPr>
              <p:cNvPr id="15" name="Ellipse 14">
                <a:extLst>
                  <a:ext uri="{FF2B5EF4-FFF2-40B4-BE49-F238E27FC236}">
                    <a16:creationId xmlns:a16="http://schemas.microsoft.com/office/drawing/2014/main" id="{805DAE10-B694-0947-C4F7-602D5D696B86}"/>
                  </a:ext>
                </a:extLst>
              </p:cNvPr>
              <p:cNvSpPr/>
              <p:nvPr/>
            </p:nvSpPr>
            <p:spPr>
              <a:xfrm>
                <a:off x="8654399" y="-20966"/>
                <a:ext cx="1734742" cy="1734742"/>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Et bilde som inneholder klær, tegnefilm, person&#10;&#10;Automatisk generert beskrivelse">
                <a:extLst>
                  <a:ext uri="{FF2B5EF4-FFF2-40B4-BE49-F238E27FC236}">
                    <a16:creationId xmlns:a16="http://schemas.microsoft.com/office/drawing/2014/main" id="{7EB1BE3F-B1BE-EDCF-A5F7-06D5B1C06FE5}"/>
                  </a:ext>
                </a:extLst>
              </p:cNvPr>
              <p:cNvPicPr>
                <a:picLocks noChangeAspect="1"/>
              </p:cNvPicPr>
              <p:nvPr/>
            </p:nvPicPr>
            <p:blipFill>
              <a:blip r:embed="rId5"/>
              <a:stretch>
                <a:fillRect/>
              </a:stretch>
            </p:blipFill>
            <p:spPr>
              <a:xfrm>
                <a:off x="8647854" y="-54238"/>
                <a:ext cx="1734743" cy="1734743"/>
              </a:xfrm>
              <a:prstGeom prst="rect">
                <a:avLst/>
              </a:prstGeom>
              <a:grpFill/>
            </p:spPr>
          </p:pic>
        </p:grpSp>
      </p:grpSp>
      <p:sp>
        <p:nvSpPr>
          <p:cNvPr id="4" name="Rektangel 3">
            <a:extLst>
              <a:ext uri="{FF2B5EF4-FFF2-40B4-BE49-F238E27FC236}">
                <a16:creationId xmlns:a16="http://schemas.microsoft.com/office/drawing/2014/main" id="{8BB5224C-847A-6DC3-601B-93F600125E16}"/>
              </a:ext>
            </a:extLst>
          </p:cNvPr>
          <p:cNvSpPr/>
          <p:nvPr/>
        </p:nvSpPr>
        <p:spPr>
          <a:xfrm>
            <a:off x="0" y="6133408"/>
            <a:ext cx="12192000" cy="514287"/>
          </a:xfrm>
          <a:prstGeom prst="rect">
            <a:avLst/>
          </a:prstGeom>
          <a:solidFill>
            <a:srgbClr val="2D7C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Felles arbeidsmiljødefinisjon: Arbeidsmiljø handler om arbeidet</a:t>
            </a:r>
          </a:p>
        </p:txBody>
      </p:sp>
      <p:grpSp>
        <p:nvGrpSpPr>
          <p:cNvPr id="29" name="Gruppe 28">
            <a:extLst>
              <a:ext uri="{FF2B5EF4-FFF2-40B4-BE49-F238E27FC236}">
                <a16:creationId xmlns:a16="http://schemas.microsoft.com/office/drawing/2014/main" id="{CAECBD9E-36D1-2F24-F056-B9EE0739975C}"/>
              </a:ext>
            </a:extLst>
          </p:cNvPr>
          <p:cNvGrpSpPr/>
          <p:nvPr/>
        </p:nvGrpSpPr>
        <p:grpSpPr>
          <a:xfrm>
            <a:off x="3459484" y="1805707"/>
            <a:ext cx="2283838" cy="2265653"/>
            <a:chOff x="9561571" y="1953046"/>
            <a:chExt cx="2283838" cy="2265653"/>
          </a:xfrm>
        </p:grpSpPr>
        <p:grpSp>
          <p:nvGrpSpPr>
            <p:cNvPr id="3" name="Gruppe 2">
              <a:extLst>
                <a:ext uri="{FF2B5EF4-FFF2-40B4-BE49-F238E27FC236}">
                  <a16:creationId xmlns:a16="http://schemas.microsoft.com/office/drawing/2014/main" id="{2FCD4EC1-BCF1-214F-A04B-D5D7D88CD5AB}"/>
                </a:ext>
              </a:extLst>
            </p:cNvPr>
            <p:cNvGrpSpPr/>
            <p:nvPr/>
          </p:nvGrpSpPr>
          <p:grpSpPr>
            <a:xfrm>
              <a:off x="9561571" y="1953046"/>
              <a:ext cx="2283838" cy="2265653"/>
              <a:chOff x="8478821" y="1335928"/>
              <a:chExt cx="3491223" cy="3352331"/>
            </a:xfrm>
          </p:grpSpPr>
          <p:sp>
            <p:nvSpPr>
              <p:cNvPr id="6" name="Ellipse 5">
                <a:extLst>
                  <a:ext uri="{FF2B5EF4-FFF2-40B4-BE49-F238E27FC236}">
                    <a16:creationId xmlns:a16="http://schemas.microsoft.com/office/drawing/2014/main" id="{164DD122-B52F-45CF-E90C-D5F7533EB754}"/>
                  </a:ext>
                </a:extLst>
              </p:cNvPr>
              <p:cNvSpPr/>
              <p:nvPr/>
            </p:nvSpPr>
            <p:spPr>
              <a:xfrm>
                <a:off x="8478821" y="1335928"/>
                <a:ext cx="3491223" cy="3352331"/>
              </a:xfrm>
              <a:prstGeom prst="ellipse">
                <a:avLst/>
              </a:prstGeom>
              <a:solidFill>
                <a:srgbClr val="008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02D61A5E-6F53-9F93-BD4C-CF798E6EFC25}"/>
                  </a:ext>
                </a:extLst>
              </p:cNvPr>
              <p:cNvSpPr/>
              <p:nvPr/>
            </p:nvSpPr>
            <p:spPr>
              <a:xfrm>
                <a:off x="9049057" y="1987746"/>
                <a:ext cx="2446385" cy="2252290"/>
              </a:xfrm>
              <a:prstGeom prst="ellipse">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27" name="Bilde 26">
              <a:extLst>
                <a:ext uri="{FF2B5EF4-FFF2-40B4-BE49-F238E27FC236}">
                  <a16:creationId xmlns:a16="http://schemas.microsoft.com/office/drawing/2014/main" id="{08F6F4C6-4050-AD79-B9AF-05CABF45700E}"/>
                </a:ext>
              </a:extLst>
            </p:cNvPr>
            <p:cNvPicPr>
              <a:picLocks noChangeAspect="1"/>
            </p:cNvPicPr>
            <p:nvPr/>
          </p:nvPicPr>
          <p:blipFill>
            <a:blip r:embed="rId6"/>
            <a:stretch>
              <a:fillRect/>
            </a:stretch>
          </p:blipFill>
          <p:spPr>
            <a:xfrm>
              <a:off x="10182233" y="2452432"/>
              <a:ext cx="1281087" cy="1107707"/>
            </a:xfrm>
            <a:prstGeom prst="rect">
              <a:avLst/>
            </a:prstGeom>
          </p:spPr>
        </p:pic>
      </p:grpSp>
      <p:sp>
        <p:nvSpPr>
          <p:cNvPr id="28" name="TekstSylinder 27">
            <a:extLst>
              <a:ext uri="{FF2B5EF4-FFF2-40B4-BE49-F238E27FC236}">
                <a16:creationId xmlns:a16="http://schemas.microsoft.com/office/drawing/2014/main" id="{B4598D9D-9DAF-6442-3616-38E0DEF1BBA6}"/>
              </a:ext>
            </a:extLst>
          </p:cNvPr>
          <p:cNvSpPr txBox="1"/>
          <p:nvPr/>
        </p:nvSpPr>
        <p:spPr>
          <a:xfrm>
            <a:off x="3474526" y="4286742"/>
            <a:ext cx="2785457" cy="584775"/>
          </a:xfrm>
          <a:prstGeom prst="rect">
            <a:avLst/>
          </a:prstGeom>
          <a:noFill/>
        </p:spPr>
        <p:txBody>
          <a:bodyPr wrap="square" rtlCol="0">
            <a:spAutoFit/>
          </a:bodyPr>
          <a:lstStyle/>
          <a:p>
            <a:r>
              <a:rPr lang="nb-NO" sz="1600" b="1">
                <a:solidFill>
                  <a:srgbClr val="008080"/>
                </a:solidFill>
              </a:rPr>
              <a:t>Lange og hyppig gjentakende sykefravær </a:t>
            </a:r>
          </a:p>
        </p:txBody>
      </p:sp>
      <p:sp>
        <p:nvSpPr>
          <p:cNvPr id="2" name="TekstSylinder 1">
            <a:extLst>
              <a:ext uri="{FF2B5EF4-FFF2-40B4-BE49-F238E27FC236}">
                <a16:creationId xmlns:a16="http://schemas.microsoft.com/office/drawing/2014/main" id="{5165AFE5-94CE-EDF9-4DD9-E8517B27F648}"/>
              </a:ext>
            </a:extLst>
          </p:cNvPr>
          <p:cNvSpPr txBox="1"/>
          <p:nvPr/>
        </p:nvSpPr>
        <p:spPr>
          <a:xfrm>
            <a:off x="648571" y="443759"/>
            <a:ext cx="49837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400" b="1">
                <a:cs typeface="Calibri"/>
              </a:rPr>
              <a:t>IA 2019-2024:</a:t>
            </a:r>
            <a:endParaRPr lang="nb-NO" sz="2400" b="1"/>
          </a:p>
        </p:txBody>
      </p:sp>
    </p:spTree>
    <p:extLst>
      <p:ext uri="{BB962C8B-B14F-4D97-AF65-F5344CB8AC3E}">
        <p14:creationId xmlns:p14="http://schemas.microsoft.com/office/powerpoint/2010/main" val="2901566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79A324-4071-3590-09FB-E33D90D429F3}"/>
              </a:ext>
            </a:extLst>
          </p:cNvPr>
          <p:cNvSpPr>
            <a:spLocks noGrp="1"/>
          </p:cNvSpPr>
          <p:nvPr>
            <p:ph type="title"/>
          </p:nvPr>
        </p:nvSpPr>
        <p:spPr/>
        <p:txBody>
          <a:bodyPr/>
          <a:lstStyle/>
          <a:p>
            <a:r>
              <a:rPr lang="nb-NO"/>
              <a:t>Sykelønnsordningen - steile fronter </a:t>
            </a:r>
          </a:p>
        </p:txBody>
      </p:sp>
      <p:pic>
        <p:nvPicPr>
          <p:cNvPr id="5" name="Bilde 4">
            <a:extLst>
              <a:ext uri="{FF2B5EF4-FFF2-40B4-BE49-F238E27FC236}">
                <a16:creationId xmlns:a16="http://schemas.microsoft.com/office/drawing/2014/main" id="{E44991C2-88C0-3F4A-92DB-556CF26589FB}"/>
              </a:ext>
            </a:extLst>
          </p:cNvPr>
          <p:cNvPicPr>
            <a:picLocks noChangeAspect="1"/>
          </p:cNvPicPr>
          <p:nvPr/>
        </p:nvPicPr>
        <p:blipFill>
          <a:blip r:embed="rId3"/>
          <a:stretch>
            <a:fillRect/>
          </a:stretch>
        </p:blipFill>
        <p:spPr>
          <a:xfrm>
            <a:off x="5399126" y="2424926"/>
            <a:ext cx="6183274" cy="2260395"/>
          </a:xfrm>
          <a:prstGeom prst="rect">
            <a:avLst/>
          </a:prstGeom>
        </p:spPr>
      </p:pic>
      <p:pic>
        <p:nvPicPr>
          <p:cNvPr id="6" name="Bilde 5" descr="Et bilde som inneholder klær, tekst, møbler, Menneskeansikt&#10;&#10;Automatisk generert beskrivelse">
            <a:extLst>
              <a:ext uri="{FF2B5EF4-FFF2-40B4-BE49-F238E27FC236}">
                <a16:creationId xmlns:a16="http://schemas.microsoft.com/office/drawing/2014/main" id="{4A4C8967-2F6F-600E-E201-833680398917}"/>
              </a:ext>
            </a:extLst>
          </p:cNvPr>
          <p:cNvPicPr>
            <a:picLocks noChangeAspect="1"/>
          </p:cNvPicPr>
          <p:nvPr/>
        </p:nvPicPr>
        <p:blipFill>
          <a:blip r:embed="rId4"/>
          <a:stretch>
            <a:fillRect/>
          </a:stretch>
        </p:blipFill>
        <p:spPr>
          <a:xfrm>
            <a:off x="930573" y="1798157"/>
            <a:ext cx="3761735" cy="3261684"/>
          </a:xfrm>
          <a:prstGeom prst="rect">
            <a:avLst/>
          </a:prstGeom>
        </p:spPr>
      </p:pic>
    </p:spTree>
    <p:extLst>
      <p:ext uri="{BB962C8B-B14F-4D97-AF65-F5344CB8AC3E}">
        <p14:creationId xmlns:p14="http://schemas.microsoft.com/office/powerpoint/2010/main" val="3614817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avrundede hjørner 2">
            <a:extLst>
              <a:ext uri="{FF2B5EF4-FFF2-40B4-BE49-F238E27FC236}">
                <a16:creationId xmlns:a16="http://schemas.microsoft.com/office/drawing/2014/main" id="{8F36586F-6D19-E33B-F137-6D4155B2E7E9}"/>
              </a:ext>
            </a:extLst>
          </p:cNvPr>
          <p:cNvSpPr/>
          <p:nvPr/>
        </p:nvSpPr>
        <p:spPr>
          <a:xfrm>
            <a:off x="2207172" y="265386"/>
            <a:ext cx="9817814" cy="5797212"/>
          </a:xfrm>
          <a:prstGeom prst="roundRect">
            <a:avLst/>
          </a:prstGeom>
          <a:ln w="38100">
            <a:solidFill>
              <a:srgbClr val="009999"/>
            </a:solid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Arial" panose="020B0604020202020204" pitchFamily="34" charset="0"/>
              <a:buChar char="•"/>
            </a:pPr>
            <a:r>
              <a:rPr lang="nb-NO" b="1" dirty="0"/>
              <a:t>Eksperttilskuddet </a:t>
            </a:r>
            <a:r>
              <a:rPr lang="nb-NO" dirty="0"/>
              <a:t>er til god nytte for virksomheter som bruker det. Virkemidlet har imidlertid vært lite brukt, selv om det er økning de siste årene. Det ansees å være et potensiale i økt bruk av dette virkemidlet</a:t>
            </a:r>
          </a:p>
          <a:p>
            <a:pPr marL="0" indent="0">
              <a:buNone/>
            </a:pPr>
            <a:endParaRPr lang="nb-NO" dirty="0"/>
          </a:p>
          <a:p>
            <a:pPr marL="285750" indent="-285750">
              <a:buFont typeface="Arial" panose="020B0604020202020204" pitchFamily="34" charset="0"/>
              <a:buChar char="•"/>
            </a:pPr>
            <a:r>
              <a:rPr lang="nb-NO" b="1" dirty="0"/>
              <a:t>Forsøk med kompetansetiltak </a:t>
            </a:r>
            <a:r>
              <a:rPr lang="nb-NO" dirty="0"/>
              <a:t>har vist seg vanskelig å gjennomføre i praksis. Det anbefales derfor å legge ned forsøket, og heller finne andre måter å løse utfordringen på</a:t>
            </a:r>
          </a:p>
          <a:p>
            <a:pPr marL="0" indent="0">
              <a:buNone/>
            </a:pPr>
            <a:endParaRPr lang="nb-NO" dirty="0"/>
          </a:p>
          <a:p>
            <a:pPr marL="285750" indent="-285750">
              <a:buFont typeface="Arial" panose="020B0604020202020204" pitchFamily="34" charset="0"/>
              <a:buChar char="•"/>
            </a:pPr>
            <a:r>
              <a:rPr lang="nb-NO" dirty="0"/>
              <a:t> </a:t>
            </a:r>
            <a:r>
              <a:rPr lang="nb-NO" b="1" dirty="0"/>
              <a:t>Arbeidsmiljøsatsingen</a:t>
            </a:r>
            <a:r>
              <a:rPr lang="nb-NO" dirty="0"/>
              <a:t> - arbeidsmiljøportalen ansees som et godt virkemiddel for virksomheter som ønsker å jobbe med eget arbeidsmiljø, men som er lite kjent og tatt i bruk</a:t>
            </a:r>
          </a:p>
          <a:p>
            <a:pPr marL="0" indent="0">
              <a:buNone/>
            </a:pPr>
            <a:endParaRPr lang="nb-NO" dirty="0"/>
          </a:p>
          <a:p>
            <a:pPr marL="285750" indent="-285750">
              <a:buFont typeface="Arial" panose="020B0604020202020204" pitchFamily="34" charset="0"/>
              <a:buChar char="•"/>
            </a:pPr>
            <a:r>
              <a:rPr lang="nb-NO" b="1" dirty="0"/>
              <a:t>NAV arbeidslivssenter </a:t>
            </a:r>
            <a:r>
              <a:rPr lang="nb-NO" dirty="0"/>
              <a:t>– er et ettertraktet virkemiddel som mange virksomheter er fornøyde med. Kan hjelpe virksomhetene til i større grad å </a:t>
            </a:r>
            <a:r>
              <a:rPr lang="nb-NO" dirty="0" err="1"/>
              <a:t>målrette</a:t>
            </a:r>
            <a:r>
              <a:rPr lang="nb-NO" dirty="0"/>
              <a:t> innsatsen mot å redusere sykefravær og frafall</a:t>
            </a:r>
          </a:p>
          <a:p>
            <a:endParaRPr lang="nb-NO" dirty="0"/>
          </a:p>
          <a:p>
            <a:pPr marL="285750" indent="-285750">
              <a:buFont typeface="Arial" panose="020B0604020202020204" pitchFamily="34" charset="0"/>
              <a:buChar char="•"/>
            </a:pPr>
            <a:r>
              <a:rPr lang="nb-NO" b="1" dirty="0"/>
              <a:t>Bransjeprogrammene</a:t>
            </a:r>
            <a:r>
              <a:rPr lang="nb-NO" dirty="0"/>
              <a:t> – de syv bransjeprogrammene har innrettet virksomheten ulik, men anses som et vellykket virkemiddel med potensiale for å redusere sykefravær og frafall. Bransjeprogram barnehage og sykehjem er blant de som har lykkes best, med gode resultater på sykefravær blant deltakende virksomheter. Bransjeretting av innsatsen vurderes som et godt grep</a:t>
            </a:r>
          </a:p>
        </p:txBody>
      </p:sp>
      <p:pic>
        <p:nvPicPr>
          <p:cNvPr id="4" name="Bilde 3">
            <a:extLst>
              <a:ext uri="{FF2B5EF4-FFF2-40B4-BE49-F238E27FC236}">
                <a16:creationId xmlns:a16="http://schemas.microsoft.com/office/drawing/2014/main" id="{9B9DB342-20D1-94BB-1F94-BE4C3CAF30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701"/>
          <a:stretch/>
        </p:blipFill>
        <p:spPr>
          <a:xfrm>
            <a:off x="301625" y="2753326"/>
            <a:ext cx="1806319" cy="1750742"/>
          </a:xfrm>
          <a:prstGeom prst="rect">
            <a:avLst/>
          </a:prstGeom>
        </p:spPr>
      </p:pic>
      <p:sp>
        <p:nvSpPr>
          <p:cNvPr id="5" name="TekstSylinder 4">
            <a:extLst>
              <a:ext uri="{FF2B5EF4-FFF2-40B4-BE49-F238E27FC236}">
                <a16:creationId xmlns:a16="http://schemas.microsoft.com/office/drawing/2014/main" id="{BFD981F9-6AAB-6F6B-FFCC-E9459D68C0CF}"/>
              </a:ext>
            </a:extLst>
          </p:cNvPr>
          <p:cNvSpPr txBox="1"/>
          <p:nvPr/>
        </p:nvSpPr>
        <p:spPr>
          <a:xfrm>
            <a:off x="504496" y="1996965"/>
            <a:ext cx="1573636" cy="707886"/>
          </a:xfrm>
          <a:prstGeom prst="rect">
            <a:avLst/>
          </a:prstGeom>
          <a:noFill/>
        </p:spPr>
        <p:txBody>
          <a:bodyPr wrap="none" rtlCol="0">
            <a:spAutoFit/>
          </a:bodyPr>
          <a:lstStyle/>
          <a:p>
            <a:r>
              <a:rPr lang="nb-NO" sz="2000" b="1"/>
              <a:t>Evaluering IA</a:t>
            </a:r>
          </a:p>
          <a:p>
            <a:r>
              <a:rPr lang="nb-NO" sz="2000" b="1"/>
              <a:t>2019-2024</a:t>
            </a:r>
          </a:p>
        </p:txBody>
      </p:sp>
    </p:spTree>
    <p:extLst>
      <p:ext uri="{BB962C8B-B14F-4D97-AF65-F5344CB8AC3E}">
        <p14:creationId xmlns:p14="http://schemas.microsoft.com/office/powerpoint/2010/main" val="574117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80B2E1-4C86-B9A6-0320-2961066240D3}"/>
              </a:ext>
            </a:extLst>
          </p:cNvPr>
          <p:cNvSpPr>
            <a:spLocks noGrp="1"/>
          </p:cNvSpPr>
          <p:nvPr>
            <p:ph type="title"/>
          </p:nvPr>
        </p:nvSpPr>
        <p:spPr/>
        <p:txBody>
          <a:bodyPr>
            <a:normAutofit fontScale="90000"/>
          </a:bodyPr>
          <a:lstStyle/>
          <a:p>
            <a:r>
              <a:rPr lang="nb-NO" sz="3100"/>
              <a:t>Hovedstyret 13.08.24 - Administrasjonen i KS ble gitt mandat til å inngå forhandlinger om ny IA-avtale:</a:t>
            </a:r>
            <a:br>
              <a:rPr lang="nb-NO"/>
            </a:br>
            <a:endParaRPr lang="nb-NO"/>
          </a:p>
        </p:txBody>
      </p:sp>
      <p:sp>
        <p:nvSpPr>
          <p:cNvPr id="3" name="Plassholder for innhold 2">
            <a:extLst>
              <a:ext uri="{FF2B5EF4-FFF2-40B4-BE49-F238E27FC236}">
                <a16:creationId xmlns:a16="http://schemas.microsoft.com/office/drawing/2014/main" id="{AFE7A3DD-6FF4-B341-7159-4AE5356C51A8}"/>
              </a:ext>
            </a:extLst>
          </p:cNvPr>
          <p:cNvSpPr>
            <a:spLocks noGrp="1"/>
          </p:cNvSpPr>
          <p:nvPr>
            <p:ph sz="half" idx="1"/>
          </p:nvPr>
        </p:nvSpPr>
        <p:spPr>
          <a:xfrm>
            <a:off x="609600" y="1500267"/>
            <a:ext cx="5472241" cy="5457667"/>
          </a:xfrm>
        </p:spPr>
        <p:txBody>
          <a:bodyPr vert="horz" lIns="91440" tIns="45720" rIns="91440" bIns="45720" rtlCol="0" anchor="t">
            <a:normAutofit fontScale="40000" lnSpcReduction="20000"/>
          </a:bodyPr>
          <a:lstStyle/>
          <a:p>
            <a:pPr>
              <a:buFont typeface="Wingdings" panose="05000000000000000000" pitchFamily="2" charset="2"/>
              <a:buChar char="§"/>
            </a:pPr>
            <a:r>
              <a:rPr lang="nb-NO" sz="4200"/>
              <a:t>KS ønsker å fortsette samarbeidet om en </a:t>
            </a:r>
            <a:r>
              <a:rPr lang="nb-NO" sz="4200" err="1"/>
              <a:t>trepartsavtale</a:t>
            </a:r>
            <a:r>
              <a:rPr lang="nb-NO" sz="4200"/>
              <a:t> om et mer inkluderende arbeidsliv. </a:t>
            </a:r>
            <a:endParaRPr lang="nb-NO"/>
          </a:p>
          <a:p>
            <a:pPr marL="0" indent="0">
              <a:buNone/>
            </a:pPr>
            <a:endParaRPr lang="nb-NO">
              <a:cs typeface="Calibri"/>
            </a:endParaRPr>
          </a:p>
          <a:p>
            <a:pPr>
              <a:buFontTx/>
              <a:buChar char="-"/>
            </a:pPr>
            <a:r>
              <a:rPr lang="nb-NO" sz="4200"/>
              <a:t>Målene om reduksjon i sykefravær og reduksjon av frafall bør </a:t>
            </a:r>
            <a:r>
              <a:rPr lang="nb-NO" sz="4600"/>
              <a:t>videreføres. Differensierte mål for ulike bransjer kan vurderes.</a:t>
            </a:r>
            <a:endParaRPr lang="nb-NO" sz="4200">
              <a:cs typeface="Calibri"/>
            </a:endParaRPr>
          </a:p>
          <a:p>
            <a:pPr>
              <a:buFontTx/>
              <a:buChar char="-"/>
            </a:pPr>
            <a:r>
              <a:rPr lang="nb-NO" sz="4200"/>
              <a:t>Innsatsområdene forebyggende arbeidsmiljø </a:t>
            </a:r>
            <a:r>
              <a:rPr lang="nb-NO" sz="4200" err="1"/>
              <a:t>o.g</a:t>
            </a:r>
            <a:r>
              <a:rPr lang="nb-NO" sz="4200"/>
              <a:t> lange, hyppig gjentakende sykefravær bør videreføres</a:t>
            </a:r>
          </a:p>
          <a:p>
            <a:pPr marL="0" indent="0">
              <a:buNone/>
            </a:pPr>
            <a:endParaRPr lang="nb-NO" sz="4200"/>
          </a:p>
          <a:p>
            <a:pPr>
              <a:buFont typeface="Wingdings" panose="05000000000000000000" pitchFamily="2" charset="2"/>
              <a:buChar char="§"/>
            </a:pPr>
            <a:r>
              <a:rPr lang="nb-NO" sz="4200"/>
              <a:t>KS mener det bør igangsettes et grundig arbeid for å utrede evt. endringer i sykelønnsordningen som omfatter flere alternativer, og som bygger på ny kunnskap om utviklingen av sykefraværet. </a:t>
            </a:r>
          </a:p>
          <a:p>
            <a:pPr marL="0" indent="0">
              <a:buNone/>
            </a:pPr>
            <a:endParaRPr lang="nb-NO" sz="4200"/>
          </a:p>
          <a:p>
            <a:pPr marL="0" indent="0">
              <a:buNone/>
            </a:pPr>
            <a:endParaRPr lang="nb-NO" sz="4200"/>
          </a:p>
          <a:p>
            <a:pPr>
              <a:buFont typeface="Wingdings" panose="05000000000000000000" pitchFamily="2" charset="2"/>
              <a:buChar char="§"/>
            </a:pPr>
            <a:r>
              <a:rPr lang="nb-NO" sz="4200"/>
              <a:t>KS mener bransjeprogrammene/satsingene som ble introdusert og utviklet i inneværende avtaleperiode (2019-2024) bør videreføres. Nye bransjeprogram kan vurderes.</a:t>
            </a:r>
          </a:p>
          <a:p>
            <a:pPr marL="0" indent="0">
              <a:buNone/>
            </a:pPr>
            <a:endParaRPr lang="nb-NO"/>
          </a:p>
        </p:txBody>
      </p:sp>
      <p:sp>
        <p:nvSpPr>
          <p:cNvPr id="4" name="Plassholder for innhold 3">
            <a:extLst>
              <a:ext uri="{FF2B5EF4-FFF2-40B4-BE49-F238E27FC236}">
                <a16:creationId xmlns:a16="http://schemas.microsoft.com/office/drawing/2014/main" id="{BB0E46FF-C64D-1797-7B98-2FF23D8A19A3}"/>
              </a:ext>
            </a:extLst>
          </p:cNvPr>
          <p:cNvSpPr>
            <a:spLocks noGrp="1"/>
          </p:cNvSpPr>
          <p:nvPr>
            <p:ph sz="half" idx="2"/>
          </p:nvPr>
        </p:nvSpPr>
        <p:spPr>
          <a:xfrm>
            <a:off x="6197600" y="1500267"/>
            <a:ext cx="5384800" cy="5257799"/>
          </a:xfrm>
        </p:spPr>
        <p:txBody>
          <a:bodyPr vert="horz" lIns="91440" tIns="45720" rIns="91440" bIns="45720" rtlCol="0" anchor="t">
            <a:normAutofit fontScale="40000" lnSpcReduction="20000"/>
          </a:bodyPr>
          <a:lstStyle/>
          <a:p>
            <a:pPr>
              <a:buFont typeface="Wingdings" panose="05000000000000000000" pitchFamily="2" charset="2"/>
              <a:buChar char="§"/>
            </a:pPr>
            <a:r>
              <a:rPr lang="nb-NO" sz="4200"/>
              <a:t> KS mener det er behov for å styrke sykefraværsoppfølgingens plass i IA-arbeidet. </a:t>
            </a:r>
          </a:p>
          <a:p>
            <a:pPr>
              <a:buFontTx/>
              <a:buChar char="-"/>
            </a:pPr>
            <a:r>
              <a:rPr lang="nb-NO" sz="4200"/>
              <a:t>Tydeliggjøre arbeidstakers plikt til og ansvar for medvirkning i sykefraværsoppfølgingen</a:t>
            </a:r>
          </a:p>
          <a:p>
            <a:pPr>
              <a:buFontTx/>
              <a:buChar char="-"/>
            </a:pPr>
            <a:r>
              <a:rPr lang="nb-NO" sz="4200"/>
              <a:t> Styrke dialogen mellom arbeidsgiver, arbeidstaker, NAV og legene. </a:t>
            </a:r>
          </a:p>
          <a:p>
            <a:pPr>
              <a:buFontTx/>
              <a:buChar char="-"/>
            </a:pPr>
            <a:r>
              <a:rPr lang="nb-NO" sz="4200"/>
              <a:t>Fortsatt behov for et tiltak i IA-avtalen for å hindre </a:t>
            </a:r>
            <a:r>
              <a:rPr lang="nb-NO" sz="4200" err="1"/>
              <a:t>innelåsingseffekter</a:t>
            </a:r>
            <a:r>
              <a:rPr lang="nb-NO" sz="4200"/>
              <a:t> </a:t>
            </a:r>
            <a:r>
              <a:rPr lang="nb-NO" sz="4200" err="1"/>
              <a:t>pga</a:t>
            </a:r>
            <a:r>
              <a:rPr lang="nb-NO" sz="4200"/>
              <a:t> manglende kompetanse</a:t>
            </a:r>
          </a:p>
          <a:p>
            <a:pPr>
              <a:buFontTx/>
              <a:buChar char="-"/>
            </a:pPr>
            <a:r>
              <a:rPr lang="nb-NO" sz="4200"/>
              <a:t>Eksperttilskuddet bør videreføres</a:t>
            </a:r>
          </a:p>
          <a:p>
            <a:pPr marL="0" indent="0">
              <a:buNone/>
            </a:pPr>
            <a:endParaRPr lang="nb-NO" sz="4200"/>
          </a:p>
          <a:p>
            <a:pPr marL="0" indent="0">
              <a:buNone/>
            </a:pPr>
            <a:endParaRPr lang="nb-NO" sz="4200"/>
          </a:p>
          <a:p>
            <a:pPr>
              <a:buFont typeface="Wingdings" panose="05000000000000000000" pitchFamily="2" charset="2"/>
              <a:buChar char="§"/>
            </a:pPr>
            <a:r>
              <a:rPr lang="nb-NO" sz="4200"/>
              <a:t>Øvrige virkemidler:</a:t>
            </a:r>
          </a:p>
          <a:p>
            <a:pPr>
              <a:buFontTx/>
              <a:buChar char="-"/>
            </a:pPr>
            <a:r>
              <a:rPr lang="nb-NO" sz="4200"/>
              <a:t>KS mener NAV arbeidslivssenter, som virkemiddel i IA-     avtalen, bør videreføres og styrkes.</a:t>
            </a:r>
          </a:p>
          <a:p>
            <a:pPr>
              <a:buFontTx/>
              <a:buChar char="-"/>
            </a:pPr>
            <a:r>
              <a:rPr lang="nb-NO" sz="4200"/>
              <a:t>Regionale IA-råd bør gjeninnføres</a:t>
            </a:r>
          </a:p>
          <a:p>
            <a:pPr marL="0" indent="0">
              <a:buNone/>
            </a:pPr>
            <a:endParaRPr lang="nb-NO"/>
          </a:p>
          <a:p>
            <a:pPr marL="0" indent="0">
              <a:buNone/>
            </a:pPr>
            <a:endParaRPr lang="nb-NO"/>
          </a:p>
        </p:txBody>
      </p:sp>
    </p:spTree>
    <p:extLst>
      <p:ext uri="{BB962C8B-B14F-4D97-AF65-F5344CB8AC3E}">
        <p14:creationId xmlns:p14="http://schemas.microsoft.com/office/powerpoint/2010/main" val="2027742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DB8B90-4B65-46D8-ADD5-984C46A1AC6A}"/>
              </a:ext>
            </a:extLst>
          </p:cNvPr>
          <p:cNvSpPr>
            <a:spLocks noGrp="1"/>
          </p:cNvSpPr>
          <p:nvPr>
            <p:ph type="title"/>
          </p:nvPr>
        </p:nvSpPr>
        <p:spPr/>
        <p:txBody>
          <a:bodyPr/>
          <a:lstStyle/>
          <a:p>
            <a:r>
              <a:rPr lang="nb-NO"/>
              <a:t>Status IA-forhandlinger </a:t>
            </a:r>
          </a:p>
        </p:txBody>
      </p:sp>
      <p:sp>
        <p:nvSpPr>
          <p:cNvPr id="3" name="Rektangel: avrundede hjørner 2">
            <a:extLst>
              <a:ext uri="{FF2B5EF4-FFF2-40B4-BE49-F238E27FC236}">
                <a16:creationId xmlns:a16="http://schemas.microsoft.com/office/drawing/2014/main" id="{0C10327C-8190-65E3-5431-867DDA715090}"/>
              </a:ext>
            </a:extLst>
          </p:cNvPr>
          <p:cNvSpPr/>
          <p:nvPr/>
        </p:nvSpPr>
        <p:spPr>
          <a:xfrm>
            <a:off x="792688" y="1509591"/>
            <a:ext cx="4713888" cy="5111128"/>
          </a:xfrm>
          <a:prstGeom prst="roundRect">
            <a:avLst/>
          </a:prstGeom>
          <a:noFill/>
          <a:ln w="28575">
            <a:solidFill>
              <a:srgbClr val="009999"/>
            </a:solid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nb-NO" sz="1200" dirty="0">
              <a:solidFill>
                <a:schemeClr val="tx1"/>
              </a:solidFill>
            </a:endParaRPr>
          </a:p>
          <a:p>
            <a:pPr marL="285750" indent="-285750">
              <a:buFont typeface="Arial" panose="020B0604020202020204" pitchFamily="34" charset="0"/>
              <a:buChar char="•"/>
            </a:pPr>
            <a:r>
              <a:rPr lang="nb-NO" sz="1600" b="1" dirty="0">
                <a:solidFill>
                  <a:schemeClr val="tx1"/>
                </a:solidFill>
              </a:rPr>
              <a:t>IA-forhandlingene startet 09.09</a:t>
            </a:r>
          </a:p>
          <a:p>
            <a:pPr marL="742950" lvl="1" indent="-285750">
              <a:buFont typeface="Arial" panose="020B0604020202020204" pitchFamily="34" charset="0"/>
              <a:buChar char="•"/>
            </a:pPr>
            <a:r>
              <a:rPr lang="nb-NO" sz="1600" dirty="0">
                <a:solidFill>
                  <a:schemeClr val="tx1"/>
                </a:solidFill>
              </a:rPr>
              <a:t>Blir det enighet??</a:t>
            </a:r>
          </a:p>
          <a:p>
            <a:pPr marL="285750" indent="-285750">
              <a:buFont typeface="Arial" panose="020B0604020202020204" pitchFamily="34" charset="0"/>
              <a:buChar char="•"/>
            </a:pPr>
            <a:r>
              <a:rPr lang="nb-NO" sz="1600" b="1" dirty="0">
                <a:solidFill>
                  <a:schemeClr val="tx1"/>
                </a:solidFill>
              </a:rPr>
              <a:t>Mediestorm </a:t>
            </a:r>
          </a:p>
          <a:p>
            <a:pPr marL="742950" lvl="1" indent="-285750">
              <a:buFont typeface="Arial" panose="020B0604020202020204" pitchFamily="34" charset="0"/>
              <a:buChar char="•"/>
            </a:pPr>
            <a:r>
              <a:rPr lang="nb-NO" sz="1600" dirty="0">
                <a:solidFill>
                  <a:schemeClr val="tx1"/>
                </a:solidFill>
              </a:rPr>
              <a:t>Verdens beste arbeidsmiljø, god folkehelse og høyest sykefravær</a:t>
            </a:r>
          </a:p>
          <a:p>
            <a:pPr marL="742950" lvl="1" indent="-285750">
              <a:buFont typeface="Arial" panose="020B0604020202020204" pitchFamily="34" charset="0"/>
              <a:buChar char="•"/>
            </a:pPr>
            <a:r>
              <a:rPr lang="nb-NO" sz="1600" dirty="0">
                <a:solidFill>
                  <a:schemeClr val="tx1"/>
                </a:solidFill>
              </a:rPr>
              <a:t>Hva er </a:t>
            </a:r>
            <a:r>
              <a:rPr lang="nb-NO" sz="1600" b="1" dirty="0">
                <a:solidFill>
                  <a:schemeClr val="tx1"/>
                </a:solidFill>
              </a:rPr>
              <a:t>sykelønnsordningens</a:t>
            </a:r>
            <a:r>
              <a:rPr lang="nb-NO" sz="1600" dirty="0">
                <a:solidFill>
                  <a:schemeClr val="tx1"/>
                </a:solidFill>
              </a:rPr>
              <a:t> plass i dette bildet? </a:t>
            </a:r>
          </a:p>
          <a:p>
            <a:pPr marL="285750" indent="-285750">
              <a:buFont typeface="Arial" panose="020B0604020202020204" pitchFamily="34" charset="0"/>
              <a:buChar char="•"/>
            </a:pPr>
            <a:r>
              <a:rPr lang="nb-NO" sz="1600" b="1" dirty="0">
                <a:solidFill>
                  <a:schemeClr val="tx1"/>
                </a:solidFill>
              </a:rPr>
              <a:t>Viktige temaer i forhandlingene: </a:t>
            </a:r>
          </a:p>
          <a:p>
            <a:pPr marL="742950" lvl="1" indent="-285750">
              <a:buFont typeface="Arial" panose="020B0604020202020204" pitchFamily="34" charset="0"/>
              <a:buChar char="•"/>
            </a:pPr>
            <a:r>
              <a:rPr lang="nb-NO" sz="1600" dirty="0">
                <a:solidFill>
                  <a:schemeClr val="tx1"/>
                </a:solidFill>
              </a:rPr>
              <a:t>Utredning av sykelønnsordningen</a:t>
            </a:r>
          </a:p>
          <a:p>
            <a:pPr marL="742950" lvl="1" indent="-285750">
              <a:buFont typeface="Arial" panose="020B0604020202020204" pitchFamily="34" charset="0"/>
              <a:buChar char="•"/>
            </a:pPr>
            <a:r>
              <a:rPr lang="nb-NO" sz="1600" dirty="0">
                <a:solidFill>
                  <a:schemeClr val="tx1"/>
                </a:solidFill>
              </a:rPr>
              <a:t>Sykefraværsoppfølging – roller </a:t>
            </a:r>
          </a:p>
          <a:p>
            <a:pPr marL="742950" lvl="1" indent="-285750">
              <a:buFont typeface="Arial" panose="020B0604020202020204" pitchFamily="34" charset="0"/>
              <a:buChar char="•"/>
            </a:pPr>
            <a:r>
              <a:rPr lang="nb-NO" sz="1600" dirty="0">
                <a:solidFill>
                  <a:schemeClr val="tx1"/>
                </a:solidFill>
              </a:rPr>
              <a:t>Legens rolle som portvokter</a:t>
            </a:r>
          </a:p>
          <a:p>
            <a:pPr marL="742950" lvl="1" indent="-285750">
              <a:buFont typeface="Arial" panose="020B0604020202020204" pitchFamily="34" charset="0"/>
              <a:buChar char="•"/>
            </a:pPr>
            <a:r>
              <a:rPr lang="nb-NO" sz="1600" dirty="0">
                <a:solidFill>
                  <a:schemeClr val="tx1"/>
                </a:solidFill>
              </a:rPr>
              <a:t>Hvordan kan IA-avtalen skape en forskjell for virksomhetene?</a:t>
            </a:r>
          </a:p>
          <a:p>
            <a:pPr marL="742950" lvl="1" indent="-285750">
              <a:buFont typeface="Arial" panose="020B0604020202020204" pitchFamily="34" charset="0"/>
              <a:buChar char="•"/>
            </a:pPr>
            <a:r>
              <a:rPr lang="nb-NO" sz="1600" dirty="0">
                <a:solidFill>
                  <a:schemeClr val="tx1"/>
                </a:solidFill>
              </a:rPr>
              <a:t>Hvordan skape engasjement i et «IA-trøtt» arbeidsliv? </a:t>
            </a:r>
          </a:p>
          <a:p>
            <a:pPr marL="742950" lvl="1" indent="-285750">
              <a:buFont typeface="Arial" panose="020B0604020202020204" pitchFamily="34" charset="0"/>
              <a:buChar char="•"/>
            </a:pPr>
            <a:r>
              <a:rPr lang="nb-NO" sz="1600" dirty="0">
                <a:solidFill>
                  <a:schemeClr val="tx1"/>
                </a:solidFill>
              </a:rPr>
              <a:t>Nye kraftfulle tiltak?</a:t>
            </a:r>
          </a:p>
        </p:txBody>
      </p:sp>
      <p:sp>
        <p:nvSpPr>
          <p:cNvPr id="4" name="Rektangel: avrundede hjørner 3">
            <a:extLst>
              <a:ext uri="{FF2B5EF4-FFF2-40B4-BE49-F238E27FC236}">
                <a16:creationId xmlns:a16="http://schemas.microsoft.com/office/drawing/2014/main" id="{88B82817-6CA9-67E4-4B80-60B220F6E02E}"/>
              </a:ext>
            </a:extLst>
          </p:cNvPr>
          <p:cNvSpPr/>
          <p:nvPr/>
        </p:nvSpPr>
        <p:spPr>
          <a:xfrm>
            <a:off x="5938347" y="1509591"/>
            <a:ext cx="4713888" cy="5111128"/>
          </a:xfrm>
          <a:prstGeom prst="roundRect">
            <a:avLst/>
          </a:prstGeom>
          <a:noFill/>
          <a:ln w="28575">
            <a:solidFill>
              <a:srgbClr val="009999"/>
            </a:solidFill>
            <a:prstDash val="dash"/>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nb-NO" sz="1600" b="1" dirty="0">
                <a:solidFill>
                  <a:schemeClr val="tx1"/>
                </a:solidFill>
              </a:rPr>
              <a:t>Noen dilemmaer og refleksjoner</a:t>
            </a:r>
            <a:br>
              <a:rPr lang="nb-NO" sz="1600" b="1" dirty="0">
                <a:solidFill>
                  <a:schemeClr val="tx1"/>
                </a:solidFill>
              </a:rPr>
            </a:br>
            <a:endParaRPr lang="nb-NO" sz="1600" b="1" dirty="0">
              <a:solidFill>
                <a:schemeClr val="tx1"/>
              </a:solidFill>
            </a:endParaRPr>
          </a:p>
          <a:p>
            <a:pPr marL="285750" indent="-285750">
              <a:buFont typeface="Arial" panose="020B0604020202020204" pitchFamily="34" charset="0"/>
              <a:buChar char="•"/>
            </a:pPr>
            <a:r>
              <a:rPr lang="nb-NO" sz="1600" b="1" dirty="0">
                <a:solidFill>
                  <a:schemeClr val="tx1"/>
                </a:solidFill>
              </a:rPr>
              <a:t>Mål om reduksjon </a:t>
            </a:r>
            <a:r>
              <a:rPr lang="nb-NO" sz="1600" dirty="0">
                <a:solidFill>
                  <a:schemeClr val="tx1"/>
                </a:solidFill>
              </a:rPr>
              <a:t>i sykefravær</a:t>
            </a:r>
          </a:p>
          <a:p>
            <a:pPr marL="742950" lvl="1" indent="-285750">
              <a:buFont typeface="Arial" panose="020B0604020202020204" pitchFamily="34" charset="0"/>
              <a:buChar char="•"/>
            </a:pPr>
            <a:r>
              <a:rPr lang="nb-NO" sz="1600" dirty="0">
                <a:solidFill>
                  <a:schemeClr val="tx1"/>
                </a:solidFill>
              </a:rPr>
              <a:t>Hvilken mulighet har kommunal sektor til å nå målene? Forventningsgapet</a:t>
            </a:r>
          </a:p>
          <a:p>
            <a:pPr marL="742950" lvl="1" indent="-285750">
              <a:buFont typeface="Arial" panose="020B0604020202020204" pitchFamily="34" charset="0"/>
              <a:buChar char="•"/>
            </a:pPr>
            <a:r>
              <a:rPr lang="nb-NO" sz="1600" dirty="0">
                <a:solidFill>
                  <a:schemeClr val="tx1"/>
                </a:solidFill>
              </a:rPr>
              <a:t>Ny utvikling i sykefraværet</a:t>
            </a:r>
          </a:p>
          <a:p>
            <a:pPr lvl="1"/>
            <a:endParaRPr lang="nb-NO" sz="1600" dirty="0">
              <a:solidFill>
                <a:schemeClr val="tx1"/>
              </a:solidFill>
            </a:endParaRPr>
          </a:p>
          <a:p>
            <a:pPr marL="285750" indent="-285750">
              <a:buFont typeface="Arial" panose="020B0604020202020204" pitchFamily="34" charset="0"/>
              <a:buChar char="•"/>
            </a:pPr>
            <a:r>
              <a:rPr lang="nb-NO" sz="1600" b="1" dirty="0">
                <a:solidFill>
                  <a:schemeClr val="tx1"/>
                </a:solidFill>
              </a:rPr>
              <a:t>Et arbeidsliv i endring</a:t>
            </a:r>
          </a:p>
          <a:p>
            <a:pPr marL="742950" lvl="1" indent="-285750">
              <a:buFont typeface="Arial" panose="020B0604020202020204" pitchFamily="34" charset="0"/>
              <a:buChar char="•"/>
            </a:pPr>
            <a:r>
              <a:rPr lang="nb-NO" sz="1600" dirty="0">
                <a:solidFill>
                  <a:schemeClr val="tx1"/>
                </a:solidFill>
              </a:rPr>
              <a:t>Omstilling - organisering</a:t>
            </a:r>
          </a:p>
          <a:p>
            <a:pPr marL="742950" lvl="1" indent="-285750">
              <a:buFont typeface="Arial" panose="020B0604020202020204" pitchFamily="34" charset="0"/>
              <a:buChar char="•"/>
            </a:pPr>
            <a:r>
              <a:rPr lang="nb-NO" sz="1600" dirty="0">
                <a:solidFill>
                  <a:schemeClr val="tx1"/>
                </a:solidFill>
              </a:rPr>
              <a:t>Nye generasjoner</a:t>
            </a:r>
          </a:p>
          <a:p>
            <a:pPr marL="742950" lvl="1" indent="-285750">
              <a:buFont typeface="Arial" panose="020B0604020202020204" pitchFamily="34" charset="0"/>
              <a:buChar char="•"/>
            </a:pPr>
            <a:r>
              <a:rPr lang="nb-NO" sz="1600" dirty="0">
                <a:solidFill>
                  <a:schemeClr val="tx1"/>
                </a:solidFill>
              </a:rPr>
              <a:t>Utenforskap</a:t>
            </a:r>
          </a:p>
          <a:p>
            <a:pPr marL="742950" lvl="1" indent="-285750">
              <a:buFont typeface="Arial" panose="020B0604020202020204" pitchFamily="34" charset="0"/>
              <a:buChar char="•"/>
            </a:pPr>
            <a:r>
              <a:rPr lang="nb-NO" sz="1600" dirty="0">
                <a:solidFill>
                  <a:schemeClr val="tx1"/>
                </a:solidFill>
              </a:rPr>
              <a:t>Arbeidslivet del av løsningen, en hva med helse- og utdanningsmyndighetene?</a:t>
            </a:r>
          </a:p>
          <a:p>
            <a:pPr lvl="1"/>
            <a:endParaRPr lang="nb-NO" sz="1600" dirty="0">
              <a:solidFill>
                <a:schemeClr val="tx1"/>
              </a:solidFill>
            </a:endParaRPr>
          </a:p>
        </p:txBody>
      </p:sp>
      <p:pic>
        <p:nvPicPr>
          <p:cNvPr id="7" name="Bilde 6">
            <a:extLst>
              <a:ext uri="{FF2B5EF4-FFF2-40B4-BE49-F238E27FC236}">
                <a16:creationId xmlns:a16="http://schemas.microsoft.com/office/drawing/2014/main" id="{91B42DC9-DEC3-6C02-2C7E-B73F32CACC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701"/>
          <a:stretch/>
        </p:blipFill>
        <p:spPr>
          <a:xfrm>
            <a:off x="10403552" y="84082"/>
            <a:ext cx="1578243" cy="1529683"/>
          </a:xfrm>
          <a:prstGeom prst="rect">
            <a:avLst/>
          </a:prstGeom>
        </p:spPr>
      </p:pic>
    </p:spTree>
    <p:extLst>
      <p:ext uri="{BB962C8B-B14F-4D97-AF65-F5344CB8AC3E}">
        <p14:creationId xmlns:p14="http://schemas.microsoft.com/office/powerpoint/2010/main" val="777388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3824F6C-9E6A-D1AB-3B53-1E56F422E1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701"/>
          <a:stretch/>
        </p:blipFill>
        <p:spPr>
          <a:xfrm>
            <a:off x="2848304" y="979035"/>
            <a:ext cx="5339256" cy="5174978"/>
          </a:xfrm>
          <a:prstGeom prst="rect">
            <a:avLst/>
          </a:prstGeom>
        </p:spPr>
      </p:pic>
      <p:sp>
        <p:nvSpPr>
          <p:cNvPr id="5" name="TekstSylinder 4">
            <a:extLst>
              <a:ext uri="{FF2B5EF4-FFF2-40B4-BE49-F238E27FC236}">
                <a16:creationId xmlns:a16="http://schemas.microsoft.com/office/drawing/2014/main" id="{5D058115-C599-E112-C7DC-C6F3429F0CE2}"/>
              </a:ext>
            </a:extLst>
          </p:cNvPr>
          <p:cNvSpPr txBox="1"/>
          <p:nvPr/>
        </p:nvSpPr>
        <p:spPr>
          <a:xfrm>
            <a:off x="4593021" y="1629105"/>
            <a:ext cx="1975945" cy="3285712"/>
          </a:xfrm>
          <a:prstGeom prst="rect">
            <a:avLst/>
          </a:prstGeom>
          <a:noFill/>
        </p:spPr>
        <p:txBody>
          <a:bodyPr wrap="square" rtlCol="0">
            <a:spAutoFit/>
          </a:bodyPr>
          <a:lstStyle/>
          <a:p>
            <a:r>
              <a:rPr lang="nb-NO" sz="20000" dirty="0">
                <a:solidFill>
                  <a:srgbClr val="92D050"/>
                </a:solidFill>
              </a:rPr>
              <a:t>?</a:t>
            </a:r>
          </a:p>
        </p:txBody>
      </p:sp>
    </p:spTree>
    <p:extLst>
      <p:ext uri="{BB962C8B-B14F-4D97-AF65-F5344CB8AC3E}">
        <p14:creationId xmlns:p14="http://schemas.microsoft.com/office/powerpoint/2010/main" val="3917384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A75339-B45D-DE00-7B9D-FDDB9651ADE2}"/>
              </a:ext>
            </a:extLst>
          </p:cNvPr>
          <p:cNvSpPr>
            <a:spLocks noGrp="1"/>
          </p:cNvSpPr>
          <p:nvPr>
            <p:ph type="title"/>
          </p:nvPr>
        </p:nvSpPr>
        <p:spPr/>
        <p:txBody>
          <a:bodyPr/>
          <a:lstStyle/>
          <a:p>
            <a:r>
              <a:rPr lang="nb-NO" dirty="0"/>
              <a:t>Sykefravær og Tørn</a:t>
            </a:r>
          </a:p>
        </p:txBody>
      </p:sp>
      <p:sp>
        <p:nvSpPr>
          <p:cNvPr id="3" name="Plassholder for innhold 2">
            <a:extLst>
              <a:ext uri="{FF2B5EF4-FFF2-40B4-BE49-F238E27FC236}">
                <a16:creationId xmlns:a16="http://schemas.microsoft.com/office/drawing/2014/main" id="{824B5268-33AA-9EED-4809-CA1DAFAFC66C}"/>
              </a:ext>
            </a:extLst>
          </p:cNvPr>
          <p:cNvSpPr>
            <a:spLocks noGrp="1"/>
          </p:cNvSpPr>
          <p:nvPr>
            <p:ph idx="1"/>
          </p:nvPr>
        </p:nvSpPr>
        <p:spPr/>
        <p:txBody>
          <a:bodyPr/>
          <a:lstStyle/>
          <a:p>
            <a:r>
              <a:rPr lang="nb-NO" dirty="0"/>
              <a:t>Tall fra Høylandet kommune:</a:t>
            </a:r>
          </a:p>
          <a:p>
            <a:endParaRPr lang="nb-NO" dirty="0"/>
          </a:p>
          <a:p>
            <a:pPr marL="0" indent="0">
              <a:buNone/>
            </a:pPr>
            <a:r>
              <a:rPr lang="nb-NO" dirty="0"/>
              <a:t>Sykefravær 3.kvartal 2023 – 24%</a:t>
            </a:r>
          </a:p>
          <a:p>
            <a:pPr marL="0" indent="0">
              <a:buNone/>
            </a:pPr>
            <a:r>
              <a:rPr lang="nb-NO" dirty="0"/>
              <a:t>Sykefravær 2.kvartal 2024 – 6,2%</a:t>
            </a:r>
          </a:p>
          <a:p>
            <a:pPr marL="0" indent="0">
              <a:buNone/>
            </a:pPr>
            <a:endParaRPr lang="nb-NO" i="1" dirty="0"/>
          </a:p>
          <a:p>
            <a:pPr marL="0" indent="0" algn="ctr">
              <a:buNone/>
            </a:pPr>
            <a:r>
              <a:rPr lang="nb-NO" i="1" dirty="0"/>
              <a:t>Sykefravær et resultat av jobben, men ikke vært fokuset </a:t>
            </a:r>
          </a:p>
          <a:p>
            <a:pPr marL="0" indent="0">
              <a:buNone/>
            </a:pPr>
            <a:endParaRPr lang="nb-NO" dirty="0"/>
          </a:p>
          <a:p>
            <a:pPr marL="0" indent="0" algn="ctr">
              <a:buNone/>
            </a:pPr>
            <a:endParaRPr lang="nb-NO" i="1" dirty="0"/>
          </a:p>
          <a:p>
            <a:endParaRPr lang="nb-NO" dirty="0"/>
          </a:p>
        </p:txBody>
      </p:sp>
    </p:spTree>
    <p:extLst>
      <p:ext uri="{BB962C8B-B14F-4D97-AF65-F5344CB8AC3E}">
        <p14:creationId xmlns:p14="http://schemas.microsoft.com/office/powerpoint/2010/main" val="2261614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657BAC4E-9E29-4AD0-8827-E2C2CCE09591}"/>
              </a:ext>
            </a:extLst>
          </p:cNvPr>
          <p:cNvSpPr>
            <a:spLocks noGrp="1"/>
          </p:cNvSpPr>
          <p:nvPr>
            <p:ph type="ctrTitle" idx="4294967295"/>
          </p:nvPr>
        </p:nvSpPr>
        <p:spPr>
          <a:xfrm>
            <a:off x="-1" y="1749287"/>
            <a:ext cx="11476383" cy="3564835"/>
          </a:xfrm>
        </p:spPr>
        <p:txBody>
          <a:bodyPr>
            <a:normAutofit fontScale="90000"/>
          </a:bodyPr>
          <a:lstStyle/>
          <a:p>
            <a:pPr algn="r" defTabSz="1219170">
              <a:lnSpc>
                <a:spcPct val="100000"/>
              </a:lnSpc>
              <a:spcBef>
                <a:spcPts val="0"/>
              </a:spcBef>
              <a:defRPr/>
            </a:pPr>
            <a:r>
              <a:rPr lang="nb-NO" sz="3200" b="0" i="1" dirty="0">
                <a:solidFill>
                  <a:schemeClr val="bg1">
                    <a:lumMod val="95000"/>
                  </a:schemeClr>
                </a:solidFill>
                <a:latin typeface="+mn-lt"/>
                <a:ea typeface="+mn-ea"/>
                <a:cs typeface="+mn-cs"/>
              </a:rPr>
              <a:t>De endringene vi har gjort, har vi gjort etter innspill fra ansatte. Det har selvfølgelig også vært innspill vi ikke har innfridd. Men følelsen av å bli sett, bli hørt, få en del gjennomslag – det gir økt arbeidslyst, bedre arbeidsmiljø og lavere sykefravær. </a:t>
            </a:r>
            <a:br>
              <a:rPr lang="nb-NO" sz="3200" b="0" dirty="0">
                <a:solidFill>
                  <a:schemeClr val="bg1">
                    <a:lumMod val="95000"/>
                  </a:schemeClr>
                </a:solidFill>
                <a:latin typeface="+mn-lt"/>
                <a:ea typeface="+mn-ea"/>
                <a:cs typeface="+mn-cs"/>
              </a:rPr>
            </a:br>
            <a:br>
              <a:rPr lang="nb-NO" sz="3200" b="0" dirty="0">
                <a:solidFill>
                  <a:schemeClr val="bg1">
                    <a:lumMod val="95000"/>
                  </a:schemeClr>
                </a:solidFill>
                <a:latin typeface="+mn-lt"/>
                <a:ea typeface="+mn-ea"/>
                <a:cs typeface="+mn-cs"/>
              </a:rPr>
            </a:br>
            <a:r>
              <a:rPr lang="nb-NO" sz="3200" b="0" i="1" dirty="0">
                <a:solidFill>
                  <a:schemeClr val="bg1">
                    <a:lumMod val="95000"/>
                  </a:schemeClr>
                </a:solidFill>
                <a:latin typeface="+mn-lt"/>
                <a:ea typeface="+mn-ea"/>
                <a:cs typeface="+mn-cs"/>
              </a:rPr>
              <a:t>Høylandet kommune</a:t>
            </a:r>
            <a:br>
              <a:rPr lang="nb-NO" sz="1600" b="0" dirty="0">
                <a:solidFill>
                  <a:prstClr val="black"/>
                </a:solidFill>
                <a:latin typeface="Aptos" panose="02110004020202020204"/>
                <a:ea typeface="+mn-ea"/>
                <a:cs typeface="+mn-cs"/>
              </a:rPr>
            </a:br>
            <a:endParaRPr lang="nb-NO" dirty="0"/>
          </a:p>
        </p:txBody>
      </p:sp>
    </p:spTree>
    <p:extLst>
      <p:ext uri="{BB962C8B-B14F-4D97-AF65-F5344CB8AC3E}">
        <p14:creationId xmlns:p14="http://schemas.microsoft.com/office/powerpoint/2010/main" val="3753211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SISTID" val="532985c3-5f4a-4a64-863f-95de6bad2f35"/>
</p:tagLst>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mal avansert  -  Skrivebeskyttet" id="{279A9F1D-F2AE-472F-A66F-73D59F0880E7}" vid="{55B065F8-F712-4859-B4BA-DA473C337EB0}"/>
    </a:ext>
  </a:extLst>
</a:theme>
</file>

<file path=ppt/theme/theme2.xml><?xml version="1.0" encoding="utf-8"?>
<a:theme xmlns:a="http://schemas.openxmlformats.org/drawingml/2006/main" name="Office-tema">
  <a:themeElements>
    <a:clrScheme name="TØRN-midlertidig malffffff">
      <a:dk1>
        <a:srgbClr val="045861"/>
      </a:dk1>
      <a:lt1>
        <a:srgbClr val="FFFFFF"/>
      </a:lt1>
      <a:dk2>
        <a:srgbClr val="007078"/>
      </a:dk2>
      <a:lt2>
        <a:srgbClr val="E7E6E6"/>
      </a:lt2>
      <a:accent1>
        <a:srgbClr val="00AEAA"/>
      </a:accent1>
      <a:accent2>
        <a:srgbClr val="C9FC6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ørn_palett" id="{C19463D4-88C7-5848-9776-4BCC13A0E620}" vid="{C13E1784-050E-7340-94E6-C6F0642FB9F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ADB0A88E2F6E4387B046B8F41D8F89" ma:contentTypeVersion="14" ma:contentTypeDescription="Opprett et nytt dokument." ma:contentTypeScope="" ma:versionID="6e2b2eff3893cd9f05095bc17ef99460">
  <xsd:schema xmlns:xsd="http://www.w3.org/2001/XMLSchema" xmlns:xs="http://www.w3.org/2001/XMLSchema" xmlns:p="http://schemas.microsoft.com/office/2006/metadata/properties" xmlns:ns2="098bea25-4f28-4914-94d6-5ba8f88f4dd3" xmlns:ns3="27fdc8cb-b975-41ad-b711-24278f7b87ff" targetNamespace="http://schemas.microsoft.com/office/2006/metadata/properties" ma:root="true" ma:fieldsID="512b123962849821f8e4557d1eb791d5" ns2:_="" ns3:_="">
    <xsd:import namespace="098bea25-4f28-4914-94d6-5ba8f88f4dd3"/>
    <xsd:import namespace="27fdc8cb-b975-41ad-b711-24278f7b87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8bea25-4f28-4914-94d6-5ba8f88f4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fdc8cb-b975-41ad-b711-24278f7b87ff"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65A437-708A-46AD-92AE-FC8E0AB45A7B}">
  <ds:schemaRefs>
    <ds:schemaRef ds:uri="098bea25-4f28-4914-94d6-5ba8f88f4dd3"/>
    <ds:schemaRef ds:uri="27fdc8cb-b975-41ad-b711-24278f7b87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D66AC0-9031-4D79-BFED-85404C2AF6BA}">
  <ds:schemaRefs>
    <ds:schemaRef ds:uri="http://schemas.microsoft.com/sharepoint/v3/contenttype/forms"/>
  </ds:schemaRefs>
</ds:datastoreItem>
</file>

<file path=customXml/itemProps3.xml><?xml version="1.0" encoding="utf-8"?>
<ds:datastoreItem xmlns:ds="http://schemas.openxmlformats.org/officeDocument/2006/customXml" ds:itemID="{393CB5D2-C953-40FE-BB76-8302E1BE7553}">
  <ds:schemaRefs>
    <ds:schemaRef ds:uri="098bea25-4f28-4914-94d6-5ba8f88f4dd3"/>
    <ds:schemaRef ds:uri="http://schemas.microsoft.com/office/infopath/2007/PartnerControls"/>
    <ds:schemaRef ds:uri="http://schemas.microsoft.com/office/2006/metadata/properties"/>
    <ds:schemaRef ds:uri="http://purl.org/dc/terms/"/>
    <ds:schemaRef ds:uri="http://purl.org/dc/dcmitype/"/>
    <ds:schemaRef ds:uri="27fdc8cb-b975-41ad-b711-24278f7b87ff"/>
    <ds:schemaRef ds:uri="http://schemas.microsoft.com/office/2006/documentManagement/types"/>
    <ds:schemaRef ds:uri="http://www.w3.org/XML/1998/namespace"/>
    <ds:schemaRef ds:uri="http://schemas.openxmlformats.org/package/2006/metadata/core-properties"/>
    <ds:schemaRef ds:uri="http://purl.org/dc/elements/1.1/"/>
  </ds:schemaRefs>
</ds:datastoreItem>
</file>

<file path=docMetadata/LabelInfo.xml><?xml version="1.0" encoding="utf-8"?>
<clbl:labelList xmlns:clbl="http://schemas.microsoft.com/office/2020/mipLabelMetadata">
  <clbl:label id="{e1ae18b6-de6f-4b87-a2fc-90d6217d954e}" enabled="0" method="" siteId="{e1ae18b6-de6f-4b87-a2fc-90d6217d954e}" removed="1"/>
</clbl:labelList>
</file>

<file path=docProps/app.xml><?xml version="1.0" encoding="utf-8"?>
<Properties xmlns="http://schemas.openxmlformats.org/officeDocument/2006/extended-properties" xmlns:vt="http://schemas.openxmlformats.org/officeDocument/2006/docPropsVTypes">
  <TotalTime>1337</TotalTime>
  <Words>1078</Words>
  <Application>Microsoft Office PowerPoint</Application>
  <PresentationFormat>Widescreen</PresentationFormat>
  <Paragraphs>139</Paragraphs>
  <Slides>11</Slides>
  <Notes>11</Notes>
  <HiddenSlides>1</HiddenSlides>
  <MMClips>0</MMClips>
  <ScaleCrop>false</ScaleCrop>
  <HeadingPairs>
    <vt:vector size="6" baseType="variant">
      <vt:variant>
        <vt:lpstr>Brukte skrifter</vt:lpstr>
      </vt:variant>
      <vt:variant>
        <vt:i4>9</vt:i4>
      </vt:variant>
      <vt:variant>
        <vt:lpstr>Tema</vt:lpstr>
      </vt:variant>
      <vt:variant>
        <vt:i4>2</vt:i4>
      </vt:variant>
      <vt:variant>
        <vt:lpstr>Lysbildetitler</vt:lpstr>
      </vt:variant>
      <vt:variant>
        <vt:i4>11</vt:i4>
      </vt:variant>
    </vt:vector>
  </HeadingPairs>
  <TitlesOfParts>
    <vt:vector size="22" baseType="lpstr">
      <vt:lpstr>Aptos</vt:lpstr>
      <vt:lpstr>Arial</vt:lpstr>
      <vt:lpstr>Arial,Sans-Serif</vt:lpstr>
      <vt:lpstr>Calibri</vt:lpstr>
      <vt:lpstr>Helvetica Neue</vt:lpstr>
      <vt:lpstr>Open Sans</vt:lpstr>
      <vt:lpstr>Roboto</vt:lpstr>
      <vt:lpstr>Verdana</vt:lpstr>
      <vt:lpstr>Wingdings</vt:lpstr>
      <vt:lpstr>KS-profiltema</vt:lpstr>
      <vt:lpstr>Office-tema</vt:lpstr>
      <vt:lpstr> Det høye sykefraværet må ned – hvordan får vi det til?  Midtre Gauldal 28.11.2024  Siri Klevstrand, spesialrådgiver KS Arbeidsgiverpolitikk</vt:lpstr>
      <vt:lpstr>PowerPoint-presentasjon</vt:lpstr>
      <vt:lpstr>Sykelønnsordningen - steile fronter </vt:lpstr>
      <vt:lpstr>PowerPoint-presentasjon</vt:lpstr>
      <vt:lpstr>Hovedstyret 13.08.24 - Administrasjonen i KS ble gitt mandat til å inngå forhandlinger om ny IA-avtale: </vt:lpstr>
      <vt:lpstr>Status IA-forhandlinger </vt:lpstr>
      <vt:lpstr>PowerPoint-presentasjon</vt:lpstr>
      <vt:lpstr>Sykefravær og Tørn</vt:lpstr>
      <vt:lpstr>De endringene vi har gjort, har vi gjort etter innspill fra ansatte. Det har selvfølgelig også vært innspill vi ikke har innfridd. Men følelsen av å bli sett, bli hørt, få en del gjennomslag – det gir økt arbeidslyst, bedre arbeidsmiljø og lavere sykefravær.   Høylandet kommune </vt:lpstr>
      <vt:lpstr>Så hva er det egentlig som virker?</vt:lpstr>
      <vt:lpstr>Takk for meg!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Siri Klevstrand</dc:creator>
  <cp:lastModifiedBy>Siri Klevstrand</cp:lastModifiedBy>
  <cp:revision>1</cp:revision>
  <cp:lastPrinted>2024-11-28T06:34:36Z</cp:lastPrinted>
  <dcterms:created xsi:type="dcterms:W3CDTF">2024-09-10T13:46:29Z</dcterms:created>
  <dcterms:modified xsi:type="dcterms:W3CDTF">2024-11-28T06:35:14Z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ed1ee430-2648-4cb8-962b-4300a6aedeca</vt:lpwstr>
  </property>
  <property fmtid="{D5CDD505-2E9C-101B-9397-08002B2CF9AE}" pid="3" name="ContentTypeId">
    <vt:lpwstr>0x01010033ADB0A88E2F6E4387B046B8F41D8F89</vt:lpwstr>
  </property>
</Properties>
</file>