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7" r:id="rId4"/>
    <p:sldId id="262" r:id="rId5"/>
    <p:sldId id="268" r:id="rId6"/>
    <p:sldId id="270" r:id="rId7"/>
    <p:sldId id="265" r:id="rId8"/>
    <p:sldId id="271" r:id="rId9"/>
    <p:sldId id="266" r:id="rId10"/>
    <p:sldId id="269" r:id="rId11"/>
  </p:sldIdLst>
  <p:sldSz cx="9144000" cy="6858000" type="screen4x3"/>
  <p:notesSz cx="6797675" cy="9872663"/>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5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35EF9-CCD0-10E0-130E-533F267E3DBC}" v="20" dt="2025-09-01T07:41:56.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63" d="100"/>
          <a:sy n="63" d="100"/>
        </p:scale>
        <p:origin x="128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emside - dans">
    <p:spTree>
      <p:nvGrpSpPr>
        <p:cNvPr id="1" name=""/>
        <p:cNvGrpSpPr/>
        <p:nvPr/>
      </p:nvGrpSpPr>
      <p:grpSpPr>
        <a:xfrm>
          <a:off x="0" y="0"/>
          <a:ext cx="0" cy="0"/>
          <a:chOff x="0" y="0"/>
          <a:chExt cx="0" cy="0"/>
        </a:xfrm>
      </p:grpSpPr>
      <p:pic>
        <p:nvPicPr>
          <p:cNvPr id="4" name="Bilde 6" descr="MGK_powerpoint_da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4786314" y="3929066"/>
            <a:ext cx="4071966" cy="584195"/>
          </a:xfrm>
        </p:spPr>
        <p:txBody>
          <a:bodyPr>
            <a:normAutofit/>
          </a:bodyPr>
          <a:lstStyle>
            <a:lvl1pPr algn="l">
              <a:defRPr sz="2800">
                <a:solidFill>
                  <a:srgbClr val="325D27"/>
                </a:solidFill>
                <a:latin typeface="Helvetica" pitchFamily="34" charset="0"/>
              </a:defRPr>
            </a:lvl1pPr>
          </a:lstStyle>
          <a:p>
            <a:r>
              <a:rPr lang="nb-NO"/>
              <a:t>Klikk for å redigere tittelstil</a:t>
            </a:r>
            <a:endParaRPr lang="nb-NO" dirty="0"/>
          </a:p>
        </p:txBody>
      </p:sp>
      <p:sp>
        <p:nvSpPr>
          <p:cNvPr id="3" name="Undertittel 2"/>
          <p:cNvSpPr>
            <a:spLocks noGrp="1"/>
          </p:cNvSpPr>
          <p:nvPr>
            <p:ph type="subTitle" idx="1"/>
          </p:nvPr>
        </p:nvSpPr>
        <p:spPr>
          <a:xfrm>
            <a:off x="4786314" y="4572008"/>
            <a:ext cx="4071966"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5" name="Plassholder for dato 3"/>
          <p:cNvSpPr>
            <a:spLocks noGrp="1"/>
          </p:cNvSpPr>
          <p:nvPr>
            <p:ph type="dt" sz="half" idx="10"/>
          </p:nvPr>
        </p:nvSpPr>
        <p:spPr>
          <a:xfrm>
            <a:off x="6715125" y="6356350"/>
            <a:ext cx="2133600" cy="365125"/>
          </a:xfrm>
        </p:spPr>
        <p:txBody>
          <a:bodyPr/>
          <a:lstStyle>
            <a:lvl1pPr algn="r">
              <a:defRPr smtClean="0"/>
            </a:lvl1pPr>
          </a:lstStyle>
          <a:p>
            <a:pPr>
              <a:defRPr/>
            </a:pPr>
            <a:fld id="{E82EDC7F-89CE-41E9-ACE8-FE1C86EFEA66}" type="datetimeFigureOut">
              <a:rPr lang="nb-NO"/>
              <a:pPr>
                <a:defRPr/>
              </a:pPr>
              <a:t>03.09.2025</a:t>
            </a:fld>
            <a:endParaRPr lang="nb-NO" dirty="0"/>
          </a:p>
        </p:txBody>
      </p:sp>
    </p:spTree>
    <p:extLst>
      <p:ext uri="{BB962C8B-B14F-4D97-AF65-F5344CB8AC3E}">
        <p14:creationId xmlns:p14="http://schemas.microsoft.com/office/powerpoint/2010/main" val="282243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tel 1"/>
          <p:cNvSpPr>
            <a:spLocks noGrp="1"/>
          </p:cNvSpPr>
          <p:nvPr>
            <p:ph type="title"/>
          </p:nvPr>
        </p:nvSpPr>
        <p:spPr>
          <a:xfrm>
            <a:off x="1000100" y="857232"/>
            <a:ext cx="7686700" cy="703282"/>
          </a:xfrm>
        </p:spPr>
        <p:txBody>
          <a:bodyPr>
            <a:normAutofit/>
          </a:bodyPr>
          <a:lstStyle>
            <a:lvl1pPr algn="l">
              <a:defRPr sz="4000">
                <a:solidFill>
                  <a:srgbClr val="325D27"/>
                </a:solidFill>
                <a:latin typeface="Helvetica" pitchFamily="34" charset="0"/>
              </a:defRPr>
            </a:lvl1pPr>
          </a:lstStyle>
          <a:p>
            <a:r>
              <a:rPr lang="nb-NO"/>
              <a:t>Klikk for å redigere tittelstil</a:t>
            </a:r>
            <a:endParaRPr lang="nb-NO" dirty="0"/>
          </a:p>
        </p:txBody>
      </p:sp>
      <p:sp>
        <p:nvSpPr>
          <p:cNvPr id="7" name="Plassholder for innhold 2"/>
          <p:cNvSpPr>
            <a:spLocks noGrp="1"/>
          </p:cNvSpPr>
          <p:nvPr>
            <p:ph idx="1"/>
          </p:nvPr>
        </p:nvSpPr>
        <p:spPr>
          <a:xfrm>
            <a:off x="1000100" y="1600201"/>
            <a:ext cx="7686700" cy="4043378"/>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2"/>
          <p:cNvSpPr>
            <a:spLocks noGrp="1"/>
          </p:cNvSpPr>
          <p:nvPr>
            <p:ph type="dt" sz="half" idx="10"/>
          </p:nvPr>
        </p:nvSpPr>
        <p:spPr/>
        <p:txBody>
          <a:bodyPr/>
          <a:lstStyle>
            <a:lvl1pPr>
              <a:defRPr/>
            </a:lvl1pPr>
          </a:lstStyle>
          <a:p>
            <a:pPr>
              <a:defRPr/>
            </a:pPr>
            <a:fld id="{A6D05C61-BE7A-4BC2-8FC0-627022165FA3}" type="datetimeFigureOut">
              <a:rPr lang="nb-NO"/>
              <a:pPr>
                <a:defRPr/>
              </a:pPr>
              <a:t>03.09.2025</a:t>
            </a:fld>
            <a:endParaRPr lang="nb-NO"/>
          </a:p>
        </p:txBody>
      </p:sp>
      <p:sp>
        <p:nvSpPr>
          <p:cNvPr id="5" name="Plassholder for bunntekst 3"/>
          <p:cNvSpPr>
            <a:spLocks noGrp="1"/>
          </p:cNvSpPr>
          <p:nvPr>
            <p:ph type="ftr" sz="quarter" idx="11"/>
          </p:nvPr>
        </p:nvSpPr>
        <p:spPr/>
        <p:txBody>
          <a:bodyPr/>
          <a:lstStyle>
            <a:lvl1pPr>
              <a:defRPr/>
            </a:lvl1pPr>
          </a:lstStyle>
          <a:p>
            <a:pPr>
              <a:defRPr/>
            </a:pPr>
            <a:endParaRPr lang="nb-NO"/>
          </a:p>
        </p:txBody>
      </p:sp>
      <p:sp>
        <p:nvSpPr>
          <p:cNvPr id="8" name="Plassholder for lysbildenummer 4"/>
          <p:cNvSpPr>
            <a:spLocks noGrp="1"/>
          </p:cNvSpPr>
          <p:nvPr>
            <p:ph type="sldNum" sz="quarter" idx="12"/>
          </p:nvPr>
        </p:nvSpPr>
        <p:spPr/>
        <p:txBody>
          <a:bodyPr/>
          <a:lstStyle>
            <a:lvl1pPr>
              <a:defRPr/>
            </a:lvl1pPr>
          </a:lstStyle>
          <a:p>
            <a:pPr>
              <a:defRPr/>
            </a:pPr>
            <a:fld id="{F0951325-3DC4-4F97-93BF-E5A097CBB7E6}" type="slidenum">
              <a:rPr lang="nb-NO"/>
              <a:pPr>
                <a:defRPr/>
              </a:pPr>
              <a:t>‹#›</a:t>
            </a:fld>
            <a:endParaRPr lang="nb-NO"/>
          </a:p>
        </p:txBody>
      </p:sp>
    </p:spTree>
    <p:extLst>
      <p:ext uri="{BB962C8B-B14F-4D97-AF65-F5344CB8AC3E}">
        <p14:creationId xmlns:p14="http://schemas.microsoft.com/office/powerpoint/2010/main" val="355972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Fremside - bil">
    <p:spTree>
      <p:nvGrpSpPr>
        <p:cNvPr id="1" name=""/>
        <p:cNvGrpSpPr/>
        <p:nvPr/>
      </p:nvGrpSpPr>
      <p:grpSpPr>
        <a:xfrm>
          <a:off x="0" y="0"/>
          <a:ext cx="0" cy="0"/>
          <a:chOff x="0" y="0"/>
          <a:chExt cx="0" cy="0"/>
        </a:xfrm>
      </p:grpSpPr>
      <p:pic>
        <p:nvPicPr>
          <p:cNvPr id="4" name="Bilde 6" descr="MGK_powerpoint_da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4786314" y="3929066"/>
            <a:ext cx="4071966" cy="584195"/>
          </a:xfrm>
        </p:spPr>
        <p:txBody>
          <a:bodyPr>
            <a:normAutofit/>
          </a:bodyPr>
          <a:lstStyle>
            <a:lvl1pPr algn="l">
              <a:defRPr sz="2800">
                <a:solidFill>
                  <a:srgbClr val="325D27"/>
                </a:solidFill>
                <a:latin typeface="Helvetica" pitchFamily="34" charset="0"/>
              </a:defRPr>
            </a:lvl1pPr>
          </a:lstStyle>
          <a:p>
            <a:r>
              <a:rPr lang="nb-NO"/>
              <a:t>Klikk for å redigere tittelstil</a:t>
            </a:r>
            <a:endParaRPr lang="nb-NO" dirty="0"/>
          </a:p>
        </p:txBody>
      </p:sp>
      <p:sp>
        <p:nvSpPr>
          <p:cNvPr id="3" name="Undertittel 2"/>
          <p:cNvSpPr>
            <a:spLocks noGrp="1"/>
          </p:cNvSpPr>
          <p:nvPr>
            <p:ph type="subTitle" idx="1"/>
          </p:nvPr>
        </p:nvSpPr>
        <p:spPr>
          <a:xfrm>
            <a:off x="4786314" y="4572008"/>
            <a:ext cx="4071966"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5" name="Plassholder for dato 3"/>
          <p:cNvSpPr>
            <a:spLocks noGrp="1"/>
          </p:cNvSpPr>
          <p:nvPr>
            <p:ph type="dt" sz="half" idx="10"/>
          </p:nvPr>
        </p:nvSpPr>
        <p:spPr>
          <a:xfrm>
            <a:off x="6715125" y="6356350"/>
            <a:ext cx="2133600" cy="365125"/>
          </a:xfrm>
        </p:spPr>
        <p:txBody>
          <a:bodyPr/>
          <a:lstStyle>
            <a:lvl1pPr algn="r">
              <a:defRPr smtClean="0"/>
            </a:lvl1pPr>
          </a:lstStyle>
          <a:p>
            <a:pPr>
              <a:defRPr/>
            </a:pPr>
            <a:fld id="{47C60A92-E31E-4205-816B-57A60E25B261}" type="datetimeFigureOut">
              <a:rPr lang="nb-NO"/>
              <a:pPr>
                <a:defRPr/>
              </a:pPr>
              <a:t>03.09.2025</a:t>
            </a:fld>
            <a:endParaRPr lang="nb-NO" dirty="0"/>
          </a:p>
        </p:txBody>
      </p:sp>
    </p:spTree>
    <p:extLst>
      <p:ext uri="{BB962C8B-B14F-4D97-AF65-F5344CB8AC3E}">
        <p14:creationId xmlns:p14="http://schemas.microsoft.com/office/powerpoint/2010/main" val="305867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Fremside - elg">
    <p:spTree>
      <p:nvGrpSpPr>
        <p:cNvPr id="1" name=""/>
        <p:cNvGrpSpPr/>
        <p:nvPr/>
      </p:nvGrpSpPr>
      <p:grpSpPr>
        <a:xfrm>
          <a:off x="0" y="0"/>
          <a:ext cx="0" cy="0"/>
          <a:chOff x="0" y="0"/>
          <a:chExt cx="0" cy="0"/>
        </a:xfrm>
      </p:grpSpPr>
      <p:pic>
        <p:nvPicPr>
          <p:cNvPr id="4" name="Bilde 6" descr="MGK_powerpoint_da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4786314" y="3929066"/>
            <a:ext cx="4071966" cy="584195"/>
          </a:xfrm>
        </p:spPr>
        <p:txBody>
          <a:bodyPr>
            <a:normAutofit/>
          </a:bodyPr>
          <a:lstStyle>
            <a:lvl1pPr algn="l">
              <a:defRPr sz="2800">
                <a:solidFill>
                  <a:srgbClr val="325D27"/>
                </a:solidFill>
                <a:latin typeface="Helvetica" pitchFamily="34" charset="0"/>
              </a:defRPr>
            </a:lvl1pPr>
          </a:lstStyle>
          <a:p>
            <a:r>
              <a:rPr lang="nb-NO"/>
              <a:t>Klikk for å redigere tittelstil</a:t>
            </a:r>
            <a:endParaRPr lang="nb-NO" dirty="0"/>
          </a:p>
        </p:txBody>
      </p:sp>
      <p:sp>
        <p:nvSpPr>
          <p:cNvPr id="3" name="Undertittel 2"/>
          <p:cNvSpPr>
            <a:spLocks noGrp="1"/>
          </p:cNvSpPr>
          <p:nvPr>
            <p:ph type="subTitle" idx="1"/>
          </p:nvPr>
        </p:nvSpPr>
        <p:spPr>
          <a:xfrm>
            <a:off x="4786314" y="4572008"/>
            <a:ext cx="4071966"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5" name="Plassholder for dato 3"/>
          <p:cNvSpPr>
            <a:spLocks noGrp="1"/>
          </p:cNvSpPr>
          <p:nvPr>
            <p:ph type="dt" sz="half" idx="10"/>
          </p:nvPr>
        </p:nvSpPr>
        <p:spPr>
          <a:xfrm>
            <a:off x="6715125" y="6356350"/>
            <a:ext cx="2133600" cy="365125"/>
          </a:xfrm>
        </p:spPr>
        <p:txBody>
          <a:bodyPr/>
          <a:lstStyle>
            <a:lvl1pPr algn="r">
              <a:defRPr smtClean="0"/>
            </a:lvl1pPr>
          </a:lstStyle>
          <a:p>
            <a:pPr>
              <a:defRPr/>
            </a:pPr>
            <a:fld id="{2D8AFA06-2F70-48E5-8AE7-092FA4ACFAD2}" type="datetimeFigureOut">
              <a:rPr lang="nb-NO"/>
              <a:pPr>
                <a:defRPr/>
              </a:pPr>
              <a:t>03.09.2025</a:t>
            </a:fld>
            <a:endParaRPr lang="nb-NO" dirty="0"/>
          </a:p>
        </p:txBody>
      </p:sp>
    </p:spTree>
    <p:extLst>
      <p:ext uri="{BB962C8B-B14F-4D97-AF65-F5344CB8AC3E}">
        <p14:creationId xmlns:p14="http://schemas.microsoft.com/office/powerpoint/2010/main" val="277969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Fremside - fisk">
    <p:spTree>
      <p:nvGrpSpPr>
        <p:cNvPr id="1" name=""/>
        <p:cNvGrpSpPr/>
        <p:nvPr/>
      </p:nvGrpSpPr>
      <p:grpSpPr>
        <a:xfrm>
          <a:off x="0" y="0"/>
          <a:ext cx="0" cy="0"/>
          <a:chOff x="0" y="0"/>
          <a:chExt cx="0" cy="0"/>
        </a:xfrm>
      </p:grpSpPr>
      <p:pic>
        <p:nvPicPr>
          <p:cNvPr id="4" name="Bilde 6" descr="MGK_powerpoint_da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4786314" y="3929066"/>
            <a:ext cx="4071966" cy="584195"/>
          </a:xfrm>
        </p:spPr>
        <p:txBody>
          <a:bodyPr>
            <a:normAutofit/>
          </a:bodyPr>
          <a:lstStyle>
            <a:lvl1pPr algn="l">
              <a:defRPr sz="2800">
                <a:solidFill>
                  <a:srgbClr val="325D27"/>
                </a:solidFill>
                <a:latin typeface="Helvetica" pitchFamily="34" charset="0"/>
              </a:defRPr>
            </a:lvl1pPr>
          </a:lstStyle>
          <a:p>
            <a:r>
              <a:rPr lang="nb-NO"/>
              <a:t>Klikk for å redigere tittelstil</a:t>
            </a:r>
            <a:endParaRPr lang="nb-NO" dirty="0"/>
          </a:p>
        </p:txBody>
      </p:sp>
      <p:sp>
        <p:nvSpPr>
          <p:cNvPr id="3" name="Undertittel 2"/>
          <p:cNvSpPr>
            <a:spLocks noGrp="1"/>
          </p:cNvSpPr>
          <p:nvPr>
            <p:ph type="subTitle" idx="1"/>
          </p:nvPr>
        </p:nvSpPr>
        <p:spPr>
          <a:xfrm>
            <a:off x="4786314" y="4572008"/>
            <a:ext cx="4071966"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5" name="Plassholder for dato 3"/>
          <p:cNvSpPr>
            <a:spLocks noGrp="1"/>
          </p:cNvSpPr>
          <p:nvPr>
            <p:ph type="dt" sz="half" idx="10"/>
          </p:nvPr>
        </p:nvSpPr>
        <p:spPr>
          <a:xfrm>
            <a:off x="6715125" y="6356350"/>
            <a:ext cx="2133600" cy="365125"/>
          </a:xfrm>
        </p:spPr>
        <p:txBody>
          <a:bodyPr/>
          <a:lstStyle>
            <a:lvl1pPr algn="r">
              <a:defRPr smtClean="0"/>
            </a:lvl1pPr>
          </a:lstStyle>
          <a:p>
            <a:pPr>
              <a:defRPr/>
            </a:pPr>
            <a:fld id="{ED7070A5-F3EC-4A88-A419-655971C7AF76}" type="datetimeFigureOut">
              <a:rPr lang="nb-NO"/>
              <a:pPr>
                <a:defRPr/>
              </a:pPr>
              <a:t>03.09.2025</a:t>
            </a:fld>
            <a:endParaRPr lang="nb-NO" dirty="0"/>
          </a:p>
        </p:txBody>
      </p:sp>
    </p:spTree>
    <p:extLst>
      <p:ext uri="{BB962C8B-B14F-4D97-AF65-F5344CB8AC3E}">
        <p14:creationId xmlns:p14="http://schemas.microsoft.com/office/powerpoint/2010/main" val="22235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Fremside - gitar">
    <p:spTree>
      <p:nvGrpSpPr>
        <p:cNvPr id="1" name=""/>
        <p:cNvGrpSpPr/>
        <p:nvPr/>
      </p:nvGrpSpPr>
      <p:grpSpPr>
        <a:xfrm>
          <a:off x="0" y="0"/>
          <a:ext cx="0" cy="0"/>
          <a:chOff x="0" y="0"/>
          <a:chExt cx="0" cy="0"/>
        </a:xfrm>
      </p:grpSpPr>
      <p:pic>
        <p:nvPicPr>
          <p:cNvPr id="4" name="Bilde 6" descr="MGK_powerpoint_da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4786314" y="3929066"/>
            <a:ext cx="4071966" cy="584195"/>
          </a:xfrm>
        </p:spPr>
        <p:txBody>
          <a:bodyPr>
            <a:normAutofit/>
          </a:bodyPr>
          <a:lstStyle>
            <a:lvl1pPr algn="l">
              <a:defRPr sz="2800">
                <a:solidFill>
                  <a:srgbClr val="325D27"/>
                </a:solidFill>
                <a:latin typeface="Helvetica" pitchFamily="34" charset="0"/>
              </a:defRPr>
            </a:lvl1pPr>
          </a:lstStyle>
          <a:p>
            <a:r>
              <a:rPr lang="nb-NO"/>
              <a:t>Klikk for å redigere tittelstil</a:t>
            </a:r>
            <a:endParaRPr lang="nb-NO" dirty="0"/>
          </a:p>
        </p:txBody>
      </p:sp>
      <p:sp>
        <p:nvSpPr>
          <p:cNvPr id="3" name="Undertittel 2"/>
          <p:cNvSpPr>
            <a:spLocks noGrp="1"/>
          </p:cNvSpPr>
          <p:nvPr>
            <p:ph type="subTitle" idx="1"/>
          </p:nvPr>
        </p:nvSpPr>
        <p:spPr>
          <a:xfrm>
            <a:off x="4786314" y="4572008"/>
            <a:ext cx="4071966"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5" name="Plassholder for dato 3"/>
          <p:cNvSpPr>
            <a:spLocks noGrp="1"/>
          </p:cNvSpPr>
          <p:nvPr>
            <p:ph type="dt" sz="half" idx="10"/>
          </p:nvPr>
        </p:nvSpPr>
        <p:spPr>
          <a:xfrm>
            <a:off x="6715125" y="6356350"/>
            <a:ext cx="2133600" cy="365125"/>
          </a:xfrm>
        </p:spPr>
        <p:txBody>
          <a:bodyPr/>
          <a:lstStyle>
            <a:lvl1pPr algn="r">
              <a:defRPr smtClean="0"/>
            </a:lvl1pPr>
          </a:lstStyle>
          <a:p>
            <a:pPr>
              <a:defRPr/>
            </a:pPr>
            <a:fld id="{27ADB290-86A5-4466-A42E-2CE3DDFA3DE3}" type="datetimeFigureOut">
              <a:rPr lang="nb-NO"/>
              <a:pPr>
                <a:defRPr/>
              </a:pPr>
              <a:t>03.09.2025</a:t>
            </a:fld>
            <a:endParaRPr lang="nb-NO" dirty="0"/>
          </a:p>
        </p:txBody>
      </p:sp>
    </p:spTree>
    <p:extLst>
      <p:ext uri="{BB962C8B-B14F-4D97-AF65-F5344CB8AC3E}">
        <p14:creationId xmlns:p14="http://schemas.microsoft.com/office/powerpoint/2010/main" val="148263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Fremside - traktor">
    <p:spTree>
      <p:nvGrpSpPr>
        <p:cNvPr id="1" name=""/>
        <p:cNvGrpSpPr/>
        <p:nvPr/>
      </p:nvGrpSpPr>
      <p:grpSpPr>
        <a:xfrm>
          <a:off x="0" y="0"/>
          <a:ext cx="0" cy="0"/>
          <a:chOff x="0" y="0"/>
          <a:chExt cx="0" cy="0"/>
        </a:xfrm>
      </p:grpSpPr>
      <p:pic>
        <p:nvPicPr>
          <p:cNvPr id="4" name="Bilde 6" descr="MGK_powerpoint_da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4786314" y="3929066"/>
            <a:ext cx="4071966" cy="584195"/>
          </a:xfrm>
        </p:spPr>
        <p:txBody>
          <a:bodyPr>
            <a:normAutofit/>
          </a:bodyPr>
          <a:lstStyle>
            <a:lvl1pPr algn="l">
              <a:defRPr sz="2800">
                <a:solidFill>
                  <a:srgbClr val="325D27"/>
                </a:solidFill>
                <a:latin typeface="Helvetica" pitchFamily="34" charset="0"/>
              </a:defRPr>
            </a:lvl1pPr>
          </a:lstStyle>
          <a:p>
            <a:r>
              <a:rPr lang="nb-NO"/>
              <a:t>Klikk for å redigere tittelstil</a:t>
            </a:r>
            <a:endParaRPr lang="nb-NO" dirty="0"/>
          </a:p>
        </p:txBody>
      </p:sp>
      <p:sp>
        <p:nvSpPr>
          <p:cNvPr id="3" name="Undertittel 2"/>
          <p:cNvSpPr>
            <a:spLocks noGrp="1"/>
          </p:cNvSpPr>
          <p:nvPr>
            <p:ph type="subTitle" idx="1"/>
          </p:nvPr>
        </p:nvSpPr>
        <p:spPr>
          <a:xfrm>
            <a:off x="4786314" y="4572008"/>
            <a:ext cx="4071966"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5" name="Plassholder for dato 3"/>
          <p:cNvSpPr>
            <a:spLocks noGrp="1"/>
          </p:cNvSpPr>
          <p:nvPr>
            <p:ph type="dt" sz="half" idx="10"/>
          </p:nvPr>
        </p:nvSpPr>
        <p:spPr>
          <a:xfrm>
            <a:off x="6715125" y="6356350"/>
            <a:ext cx="2133600" cy="365125"/>
          </a:xfrm>
        </p:spPr>
        <p:txBody>
          <a:bodyPr/>
          <a:lstStyle>
            <a:lvl1pPr algn="r">
              <a:defRPr smtClean="0"/>
            </a:lvl1pPr>
          </a:lstStyle>
          <a:p>
            <a:pPr>
              <a:defRPr/>
            </a:pPr>
            <a:fld id="{B8B0EC70-2748-4253-879A-55327C4F3D3C}" type="datetimeFigureOut">
              <a:rPr lang="nb-NO"/>
              <a:pPr>
                <a:defRPr/>
              </a:pPr>
              <a:t>03.09.2025</a:t>
            </a:fld>
            <a:endParaRPr lang="nb-NO" dirty="0"/>
          </a:p>
        </p:txBody>
      </p:sp>
    </p:spTree>
    <p:extLst>
      <p:ext uri="{BB962C8B-B14F-4D97-AF65-F5344CB8AC3E}">
        <p14:creationId xmlns:p14="http://schemas.microsoft.com/office/powerpoint/2010/main" val="247540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tel 1"/>
          <p:cNvSpPr txBox="1">
            <a:spLocks/>
          </p:cNvSpPr>
          <p:nvPr/>
        </p:nvSpPr>
        <p:spPr>
          <a:xfrm>
            <a:off x="1000125" y="4362450"/>
            <a:ext cx="7215188" cy="584200"/>
          </a:xfrm>
          <a:prstGeom prst="rect">
            <a:avLst/>
          </a:prstGeom>
        </p:spPr>
        <p:txBody>
          <a:bodyPr anchor="ctr">
            <a:normAutofit/>
          </a:bodyPr>
          <a:lstStyle>
            <a:lvl1pPr algn="l">
              <a:defRPr sz="2800">
                <a:solidFill>
                  <a:srgbClr val="325D27"/>
                </a:solidFill>
                <a:latin typeface="Helvetica" pitchFamily="34" charset="0"/>
              </a:defRPr>
            </a:lvl1pPr>
          </a:lstStyle>
          <a:p>
            <a:pPr fontAlgn="auto">
              <a:spcAft>
                <a:spcPts val="0"/>
              </a:spcAft>
              <a:defRPr/>
            </a:pPr>
            <a:r>
              <a:rPr lang="nb-NO" dirty="0">
                <a:ea typeface="+mj-ea"/>
                <a:cs typeface="+mj-cs"/>
              </a:rPr>
              <a:t>Klikk for å redigere tittelstil</a:t>
            </a:r>
          </a:p>
        </p:txBody>
      </p:sp>
      <p:sp>
        <p:nvSpPr>
          <p:cNvPr id="7" name="Undertittel 2"/>
          <p:cNvSpPr>
            <a:spLocks noGrp="1"/>
          </p:cNvSpPr>
          <p:nvPr>
            <p:ph type="subTitle" idx="1"/>
          </p:nvPr>
        </p:nvSpPr>
        <p:spPr>
          <a:xfrm>
            <a:off x="1000100" y="5005414"/>
            <a:ext cx="7143800" cy="1066792"/>
          </a:xfrm>
        </p:spPr>
        <p:txBody>
          <a:bodyPr>
            <a:normAutofit/>
          </a:bodyPr>
          <a:lstStyle>
            <a:lvl1pPr marL="0" indent="0" algn="l">
              <a:buNone/>
              <a:defRPr sz="2000">
                <a:solidFill>
                  <a:schemeClr val="tx1">
                    <a:tint val="75000"/>
                  </a:schemeClr>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47048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kstside">
    <p:spTree>
      <p:nvGrpSpPr>
        <p:cNvPr id="1" name=""/>
        <p:cNvGrpSpPr/>
        <p:nvPr/>
      </p:nvGrpSpPr>
      <p:grpSpPr>
        <a:xfrm>
          <a:off x="0" y="0"/>
          <a:ext cx="0" cy="0"/>
          <a:chOff x="0" y="0"/>
          <a:chExt cx="0" cy="0"/>
        </a:xfrm>
      </p:grpSpPr>
      <p:pic>
        <p:nvPicPr>
          <p:cNvPr id="4" name="Bilde 6" descr="MGK_powerpoint_skrive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1000100" y="857232"/>
            <a:ext cx="7686700" cy="703282"/>
          </a:xfrm>
        </p:spPr>
        <p:txBody>
          <a:bodyPr>
            <a:normAutofit/>
          </a:bodyPr>
          <a:lstStyle>
            <a:lvl1pPr algn="l">
              <a:defRPr sz="4000">
                <a:solidFill>
                  <a:srgbClr val="325D27"/>
                </a:solidFill>
                <a:latin typeface="Helvetica" pitchFamily="34" charset="0"/>
              </a:defRPr>
            </a:lvl1pPr>
          </a:lstStyle>
          <a:p>
            <a:r>
              <a:rPr lang="nb-NO"/>
              <a:t>Klikk for å redigere tittelstil</a:t>
            </a:r>
            <a:endParaRPr lang="nb-NO" dirty="0"/>
          </a:p>
        </p:txBody>
      </p:sp>
      <p:sp>
        <p:nvSpPr>
          <p:cNvPr id="3" name="Plassholder for innhold 2"/>
          <p:cNvSpPr>
            <a:spLocks noGrp="1"/>
          </p:cNvSpPr>
          <p:nvPr>
            <p:ph idx="1"/>
          </p:nvPr>
        </p:nvSpPr>
        <p:spPr>
          <a:xfrm>
            <a:off x="1000100" y="1600201"/>
            <a:ext cx="7686700" cy="4043378"/>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3"/>
          <p:cNvSpPr>
            <a:spLocks noGrp="1"/>
          </p:cNvSpPr>
          <p:nvPr>
            <p:ph type="dt" sz="half" idx="10"/>
          </p:nvPr>
        </p:nvSpPr>
        <p:spPr>
          <a:xfrm>
            <a:off x="6572250" y="6356350"/>
            <a:ext cx="2133600" cy="365125"/>
          </a:xfrm>
        </p:spPr>
        <p:txBody>
          <a:bodyPr/>
          <a:lstStyle>
            <a:lvl1pPr algn="r">
              <a:defRPr smtClean="0"/>
            </a:lvl1pPr>
          </a:lstStyle>
          <a:p>
            <a:pPr>
              <a:defRPr/>
            </a:pPr>
            <a:fld id="{695D8CA1-8EED-44EB-A1D9-FAFA6BF0A2E5}" type="datetimeFigureOut">
              <a:rPr lang="nb-NO"/>
              <a:pPr>
                <a:defRPr/>
              </a:pPr>
              <a:t>03.09.2025</a:t>
            </a:fld>
            <a:endParaRPr lang="nb-NO" dirty="0"/>
          </a:p>
        </p:txBody>
      </p:sp>
    </p:spTree>
    <p:extLst>
      <p:ext uri="{BB962C8B-B14F-4D97-AF65-F5344CB8AC3E}">
        <p14:creationId xmlns:p14="http://schemas.microsoft.com/office/powerpoint/2010/main" val="24594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bilde">
    <p:spTree>
      <p:nvGrpSpPr>
        <p:cNvPr id="1" name=""/>
        <p:cNvGrpSpPr/>
        <p:nvPr/>
      </p:nvGrpSpPr>
      <p:grpSpPr>
        <a:xfrm>
          <a:off x="0" y="0"/>
          <a:ext cx="0" cy="0"/>
          <a:chOff x="0" y="0"/>
          <a:chExt cx="0" cy="0"/>
        </a:xfrm>
      </p:grpSpPr>
      <p:pic>
        <p:nvPicPr>
          <p:cNvPr id="5" name="Bilde 6" descr="MGK_powerpoint_skrive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1000100" y="928670"/>
            <a:ext cx="7686700" cy="631844"/>
          </a:xfrm>
        </p:spPr>
        <p:txBody>
          <a:bodyPr>
            <a:noAutofit/>
          </a:bodyPr>
          <a:lstStyle>
            <a:lvl1pPr algn="l">
              <a:defRPr sz="4000">
                <a:solidFill>
                  <a:srgbClr val="325D27"/>
                </a:solidFill>
                <a:latin typeface="Helvetica" pitchFamily="34" charset="0"/>
              </a:defRPr>
            </a:lvl1pPr>
          </a:lstStyle>
          <a:p>
            <a:r>
              <a:rPr lang="nb-NO"/>
              <a:t>Klikk for å redigere tittelstil</a:t>
            </a:r>
            <a:endParaRPr lang="nb-NO" dirty="0"/>
          </a:p>
        </p:txBody>
      </p:sp>
      <p:sp>
        <p:nvSpPr>
          <p:cNvPr id="3" name="Plassholder for innhold 2"/>
          <p:cNvSpPr>
            <a:spLocks noGrp="1"/>
          </p:cNvSpPr>
          <p:nvPr>
            <p:ph idx="1"/>
          </p:nvPr>
        </p:nvSpPr>
        <p:spPr>
          <a:xfrm>
            <a:off x="1000100" y="1600201"/>
            <a:ext cx="3571900" cy="4043378"/>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7"/>
          <p:cNvSpPr>
            <a:spLocks noGrp="1"/>
          </p:cNvSpPr>
          <p:nvPr>
            <p:ph type="pic" sz="quarter" idx="11"/>
          </p:nvPr>
        </p:nvSpPr>
        <p:spPr>
          <a:xfrm>
            <a:off x="4857750" y="1571625"/>
            <a:ext cx="3857625" cy="4071938"/>
          </a:xfrm>
          <a:ln>
            <a:solidFill>
              <a:srgbClr val="325D27"/>
            </a:solidFill>
          </a:ln>
        </p:spPr>
        <p:txBody>
          <a:bodyPr rtlCol="0">
            <a:normAutofit/>
          </a:bodyPr>
          <a:lstStyle/>
          <a:p>
            <a:pPr lvl="0"/>
            <a:r>
              <a:rPr lang="nb-NO" noProof="0"/>
              <a:t>Klikk på ikonet for å legge til et bilde</a:t>
            </a:r>
            <a:endParaRPr lang="nb-NO" noProof="0" dirty="0"/>
          </a:p>
        </p:txBody>
      </p:sp>
      <p:sp>
        <p:nvSpPr>
          <p:cNvPr id="6" name="Plassholder for dato 3"/>
          <p:cNvSpPr>
            <a:spLocks noGrp="1"/>
          </p:cNvSpPr>
          <p:nvPr>
            <p:ph type="dt" sz="half" idx="12"/>
          </p:nvPr>
        </p:nvSpPr>
        <p:spPr>
          <a:xfrm>
            <a:off x="6572250" y="6356350"/>
            <a:ext cx="2133600" cy="365125"/>
          </a:xfrm>
        </p:spPr>
        <p:txBody>
          <a:bodyPr/>
          <a:lstStyle>
            <a:lvl1pPr algn="r">
              <a:defRPr smtClean="0"/>
            </a:lvl1pPr>
          </a:lstStyle>
          <a:p>
            <a:pPr>
              <a:defRPr/>
            </a:pPr>
            <a:fld id="{C382A387-8754-4A12-92C3-E1F98AE8B786}" type="datetimeFigureOut">
              <a:rPr lang="nb-NO"/>
              <a:pPr>
                <a:defRPr/>
              </a:pPr>
              <a:t>03.09.2025</a:t>
            </a:fld>
            <a:endParaRPr lang="nb-NO" dirty="0"/>
          </a:p>
        </p:txBody>
      </p:sp>
    </p:spTree>
    <p:extLst>
      <p:ext uri="{BB962C8B-B14F-4D97-AF65-F5344CB8AC3E}">
        <p14:creationId xmlns:p14="http://schemas.microsoft.com/office/powerpoint/2010/main" val="311165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4EB9166-13AE-4185-9D1C-FF1931F5273E}" type="datetimeFigureOut">
              <a:rPr lang="nb-NO"/>
              <a:pPr>
                <a:defRPr/>
              </a:pPr>
              <a:t>03.09.2025</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1AFFCF7-35D4-4983-98A1-F7439708EC91}"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p:cNvSpPr>
            <a:spLocks noGrp="1"/>
          </p:cNvSpPr>
          <p:nvPr>
            <p:ph type="ctrTitle"/>
          </p:nvPr>
        </p:nvSpPr>
        <p:spPr>
          <a:xfrm>
            <a:off x="4786313" y="3929063"/>
            <a:ext cx="4071937" cy="584200"/>
          </a:xfrm>
        </p:spPr>
        <p:txBody>
          <a:bodyPr>
            <a:noAutofit/>
          </a:bodyPr>
          <a:lstStyle/>
          <a:p>
            <a:r>
              <a:rPr lang="nb-NO" dirty="0">
                <a:latin typeface="Helvetica"/>
                <a:cs typeface="Helvetica"/>
              </a:rPr>
              <a:t>Sammenligningsrapport for forvaltningstjenesten </a:t>
            </a:r>
            <a:endParaRPr lang="nb-NO" dirty="0">
              <a:cs typeface="Helvetica"/>
            </a:endParaRPr>
          </a:p>
        </p:txBody>
      </p:sp>
      <p:sp>
        <p:nvSpPr>
          <p:cNvPr id="3" name="Undertittel 2"/>
          <p:cNvSpPr>
            <a:spLocks noGrp="1"/>
          </p:cNvSpPr>
          <p:nvPr>
            <p:ph type="subTitle" idx="1"/>
          </p:nvPr>
        </p:nvSpPr>
        <p:spPr>
          <a:xfrm>
            <a:off x="4786313" y="4916499"/>
            <a:ext cx="4071937" cy="1104789"/>
          </a:xfrm>
        </p:spPr>
        <p:txBody>
          <a:bodyPr rtlCol="0">
            <a:normAutofit/>
          </a:bodyPr>
          <a:lstStyle/>
          <a:p>
            <a:pPr fontAlgn="auto">
              <a:spcAft>
                <a:spcPts val="0"/>
              </a:spcAft>
              <a:defRPr/>
            </a:pPr>
            <a:r>
              <a:rPr lang="nb-NO" sz="1600" dirty="0">
                <a:latin typeface="Helvetica"/>
                <a:cs typeface="Helvetica"/>
              </a:rPr>
              <a:t>Orientering til Råd for eldre og mennesker med nedsatt funksjonsevne 01.09.2025 og Utvalg for helse, oppvekst og kultur 02.09.2025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060E2-1135-F42A-B0AE-6CA550E506EC}"/>
              </a:ext>
            </a:extLst>
          </p:cNvPr>
          <p:cNvSpPr>
            <a:spLocks noGrp="1"/>
          </p:cNvSpPr>
          <p:nvPr>
            <p:ph type="title"/>
          </p:nvPr>
        </p:nvSpPr>
        <p:spPr>
          <a:xfrm>
            <a:off x="1000100" y="677232"/>
            <a:ext cx="7686700" cy="676282"/>
          </a:xfrm>
        </p:spPr>
        <p:txBody>
          <a:bodyPr>
            <a:normAutofit/>
          </a:bodyPr>
          <a:lstStyle/>
          <a:p>
            <a:r>
              <a:rPr lang="en-US" sz="2400" dirty="0" err="1">
                <a:latin typeface="Helvetica"/>
                <a:cs typeface="Helvetica"/>
              </a:rPr>
              <a:t>Sammenligningsrapporten</a:t>
            </a:r>
            <a:endParaRPr lang="en-US" sz="2400" dirty="0" err="1">
              <a:cs typeface="Helvetica"/>
            </a:endParaRPr>
          </a:p>
        </p:txBody>
      </p:sp>
      <p:sp>
        <p:nvSpPr>
          <p:cNvPr id="3" name="Content Placeholder 2">
            <a:extLst>
              <a:ext uri="{FF2B5EF4-FFF2-40B4-BE49-F238E27FC236}">
                <a16:creationId xmlns:a16="http://schemas.microsoft.com/office/drawing/2014/main" id="{49267CCE-6833-693B-79E0-9831F0C02411}"/>
              </a:ext>
            </a:extLst>
          </p:cNvPr>
          <p:cNvSpPr>
            <a:spLocks noGrp="1"/>
          </p:cNvSpPr>
          <p:nvPr>
            <p:ph idx="1"/>
          </p:nvPr>
        </p:nvSpPr>
        <p:spPr/>
        <p:txBody>
          <a:bodyPr/>
          <a:lstStyle/>
          <a:p>
            <a:r>
              <a:rPr lang="nb-NO" sz="2000" dirty="0">
                <a:latin typeface="Helvetica"/>
                <a:cs typeface="Helvetica"/>
              </a:rPr>
              <a:t>Vår effektivitet i saksbehandlingen og vår ressursbruk er avhengig av smidig samhandling med ansatte i enhetene i kommunen, samt kapasiteten på tjenestene.</a:t>
            </a:r>
            <a:endParaRPr lang="en-US" sz="2000" dirty="0">
              <a:latin typeface="Helvetica"/>
              <a:cs typeface="Helvetica"/>
            </a:endParaRPr>
          </a:p>
          <a:p>
            <a:r>
              <a:rPr lang="nb-NO" sz="2000" dirty="0">
                <a:latin typeface="Helvetica"/>
                <a:cs typeface="Helvetica"/>
              </a:rPr>
              <a:t>Vi prioriterer å bruke tid på å opplyse og informere pasient/pårørende om tjenestetilbudet i kommunen for å unngå klager, i stedet for å bruke ressurser på klagesaksbehandling. Svar fra Statsforvalteren i klagesaker gjennomgås og kan medføre endring i praksis.</a:t>
            </a:r>
          </a:p>
          <a:p>
            <a:endParaRPr lang="nb-NO" sz="2000" dirty="0">
              <a:cs typeface="Helvetica"/>
            </a:endParaRPr>
          </a:p>
          <a:p>
            <a:endParaRPr lang="nb-NO" sz="2000" dirty="0">
              <a:cs typeface="Helvetica"/>
            </a:endParaRPr>
          </a:p>
          <a:p>
            <a:endParaRPr lang="en-US" dirty="0">
              <a:cs typeface="Helvetica"/>
            </a:endParaRPr>
          </a:p>
        </p:txBody>
      </p:sp>
    </p:spTree>
    <p:extLst>
      <p:ext uri="{BB962C8B-B14F-4D97-AF65-F5344CB8AC3E}">
        <p14:creationId xmlns:p14="http://schemas.microsoft.com/office/powerpoint/2010/main" val="30532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a:xfrm>
            <a:off x="1000125" y="503661"/>
            <a:ext cx="7686675" cy="744378"/>
          </a:xfrm>
        </p:spPr>
        <p:txBody>
          <a:bodyPr>
            <a:normAutofit/>
          </a:bodyPr>
          <a:lstStyle/>
          <a:p>
            <a:r>
              <a:rPr lang="nb-NO" sz="2400" dirty="0">
                <a:latin typeface="Helvetica"/>
                <a:cs typeface="Helvetica"/>
              </a:rPr>
              <a:t>Bakgrunn for sammenligningsrapporten</a:t>
            </a:r>
            <a:endParaRPr lang="en-US" sz="2400" dirty="0">
              <a:cs typeface="Helvetica"/>
            </a:endParaRPr>
          </a:p>
        </p:txBody>
      </p:sp>
      <p:sp>
        <p:nvSpPr>
          <p:cNvPr id="14339" name="Plassholder for innhold 2"/>
          <p:cNvSpPr>
            <a:spLocks noGrp="1"/>
          </p:cNvSpPr>
          <p:nvPr>
            <p:ph idx="1"/>
          </p:nvPr>
        </p:nvSpPr>
        <p:spPr>
          <a:xfrm>
            <a:off x="1000125" y="1254834"/>
            <a:ext cx="7686675" cy="4388729"/>
          </a:xfrm>
        </p:spPr>
        <p:txBody>
          <a:bodyPr/>
          <a:lstStyle/>
          <a:p>
            <a:r>
              <a:rPr lang="nb-NO" sz="2000" dirty="0">
                <a:latin typeface="Helvetica"/>
                <a:cs typeface="Helvetica"/>
              </a:rPr>
              <a:t>Midtre Gauldal kommune mottok i mars 2025 en henvendelse fra </a:t>
            </a:r>
            <a:r>
              <a:rPr lang="nb-NO" sz="2000" dirty="0" err="1">
                <a:latin typeface="Helvetica"/>
                <a:cs typeface="Helvetica"/>
              </a:rPr>
              <a:t>PwC</a:t>
            </a:r>
            <a:r>
              <a:rPr lang="nb-NO" sz="2000" dirty="0">
                <a:latin typeface="Helvetica"/>
                <a:cs typeface="Helvetica"/>
              </a:rPr>
              <a:t> i forbindelse med at de har et oppdrag i Inderøy kommune. Oppdraget er  "Gjennomgang av forvaltningstjenesten".</a:t>
            </a:r>
          </a:p>
          <a:p>
            <a:r>
              <a:rPr lang="nb-NO" sz="2000" dirty="0">
                <a:latin typeface="Helvetica"/>
                <a:cs typeface="Helvetica"/>
              </a:rPr>
              <a:t>Henvendelsen gikk ut på å besvare en spørreundersøkelse, oppgi saksbehandlingstid for et visst antall søknader på helse- og omsorgstjenester samt å gi tilgang til retningslinjer for tildeling av helse- og omsorgstjenester dersom dette forelå. </a:t>
            </a:r>
          </a:p>
          <a:p>
            <a:r>
              <a:rPr lang="nb-NO" sz="2000" dirty="0">
                <a:latin typeface="Helvetica"/>
                <a:cs typeface="Helvetica"/>
              </a:rPr>
              <a:t>Spørreundersøkelsen ble besvart av leder ved Helse- og velferdskontoret, uttrekk av saksbehandlingstid foregikk manuelt (ikke mulig å hente ut data fra Helseplattformen på dette) og de da gjeldende retningslinjer ble oversendt.</a:t>
            </a:r>
            <a:endParaRPr lang="nb-NO" dirty="0"/>
          </a:p>
          <a:p>
            <a:pPr marL="0" indent="0">
              <a:buNone/>
            </a:pPr>
            <a:r>
              <a:rPr lang="nb-NO"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37362-0269-4DF5-84F8-BC3E02F98659}"/>
              </a:ext>
            </a:extLst>
          </p:cNvPr>
          <p:cNvSpPr>
            <a:spLocks noGrp="1"/>
          </p:cNvSpPr>
          <p:nvPr>
            <p:ph type="title"/>
          </p:nvPr>
        </p:nvSpPr>
        <p:spPr>
          <a:xfrm>
            <a:off x="1000100" y="551232"/>
            <a:ext cx="7686700" cy="640282"/>
          </a:xfrm>
        </p:spPr>
        <p:txBody>
          <a:bodyPr>
            <a:normAutofit/>
          </a:bodyPr>
          <a:lstStyle/>
          <a:p>
            <a:r>
              <a:rPr lang="nb-NO" sz="2400" dirty="0">
                <a:latin typeface="Helvetica"/>
                <a:cs typeface="Helvetica"/>
              </a:rPr>
              <a:t>Bakgrunn for sammenligningsrapporten</a:t>
            </a:r>
          </a:p>
        </p:txBody>
      </p:sp>
      <p:sp>
        <p:nvSpPr>
          <p:cNvPr id="6" name="Content Placeholder 5">
            <a:extLst>
              <a:ext uri="{FF2B5EF4-FFF2-40B4-BE49-F238E27FC236}">
                <a16:creationId xmlns:a16="http://schemas.microsoft.com/office/drawing/2014/main" id="{D3A6271B-A8DE-7FCE-CC69-1FCEB324AE42}"/>
              </a:ext>
            </a:extLst>
          </p:cNvPr>
          <p:cNvSpPr>
            <a:spLocks noGrp="1"/>
          </p:cNvSpPr>
          <p:nvPr>
            <p:ph idx="1"/>
          </p:nvPr>
        </p:nvSpPr>
        <p:spPr>
          <a:xfrm>
            <a:off x="1000100" y="1285201"/>
            <a:ext cx="7686700" cy="4358378"/>
          </a:xfrm>
        </p:spPr>
        <p:txBody>
          <a:bodyPr/>
          <a:lstStyle/>
          <a:p>
            <a:r>
              <a:rPr lang="en-US" sz="2000" dirty="0" err="1">
                <a:latin typeface="Helvetica"/>
                <a:cs typeface="Helvetica"/>
              </a:rPr>
              <a:t>Spørreundersøkelsen</a:t>
            </a:r>
            <a:r>
              <a:rPr lang="en-US" sz="2000" dirty="0">
                <a:latin typeface="Helvetica"/>
                <a:cs typeface="Helvetica"/>
              </a:rPr>
              <a:t> </a:t>
            </a:r>
            <a:r>
              <a:rPr lang="en-US" sz="2000" dirty="0" err="1">
                <a:latin typeface="Helvetica"/>
                <a:cs typeface="Helvetica"/>
              </a:rPr>
              <a:t>bestod</a:t>
            </a:r>
            <a:r>
              <a:rPr lang="en-US" sz="2000" dirty="0">
                <a:latin typeface="Helvetica"/>
                <a:cs typeface="Helvetica"/>
              </a:rPr>
              <a:t> av 17 </a:t>
            </a:r>
            <a:r>
              <a:rPr lang="en-US" sz="2000" dirty="0" err="1">
                <a:latin typeface="Helvetica"/>
                <a:cs typeface="Helvetica"/>
              </a:rPr>
              <a:t>spørsmål</a:t>
            </a:r>
            <a:r>
              <a:rPr lang="en-US" sz="2000" dirty="0">
                <a:latin typeface="Helvetica"/>
                <a:cs typeface="Helvetica"/>
              </a:rPr>
              <a:t> om;</a:t>
            </a:r>
            <a:endParaRPr lang="en-US" dirty="0"/>
          </a:p>
          <a:p>
            <a:pPr lvl="1">
              <a:buFont typeface="Courier New" charset="0"/>
              <a:buChar char="o"/>
            </a:pPr>
            <a:r>
              <a:rPr lang="en-US" sz="2000" dirty="0" err="1">
                <a:latin typeface="Helvetica"/>
                <a:cs typeface="Helvetica"/>
              </a:rPr>
              <a:t>tildelingskriterier</a:t>
            </a:r>
            <a:r>
              <a:rPr lang="en-US" sz="2000" dirty="0">
                <a:latin typeface="Helvetica"/>
                <a:cs typeface="Helvetica"/>
              </a:rPr>
              <a:t>, </a:t>
            </a:r>
            <a:endParaRPr lang="en-US" sz="2000" dirty="0">
              <a:cs typeface="Helvetica"/>
            </a:endParaRPr>
          </a:p>
          <a:p>
            <a:pPr lvl="1">
              <a:buFont typeface="Courier New" charset="0"/>
              <a:buChar char="o"/>
            </a:pPr>
            <a:r>
              <a:rPr lang="en-US" sz="2000" dirty="0" err="1">
                <a:latin typeface="Helvetica"/>
                <a:cs typeface="Helvetica"/>
              </a:rPr>
              <a:t>organisering</a:t>
            </a:r>
            <a:r>
              <a:rPr lang="en-US" sz="2000" dirty="0">
                <a:latin typeface="Helvetica"/>
                <a:cs typeface="Helvetica"/>
              </a:rPr>
              <a:t>, </a:t>
            </a:r>
            <a:r>
              <a:rPr lang="en-US" sz="2000" dirty="0" err="1">
                <a:latin typeface="Helvetica"/>
                <a:cs typeface="Helvetica"/>
              </a:rPr>
              <a:t>ressursbruk</a:t>
            </a:r>
            <a:r>
              <a:rPr lang="en-US" sz="2000" dirty="0">
                <a:latin typeface="Helvetica"/>
                <a:cs typeface="Helvetica"/>
              </a:rPr>
              <a:t> </a:t>
            </a:r>
            <a:r>
              <a:rPr lang="en-US" sz="2000" dirty="0" err="1">
                <a:latin typeface="Helvetica"/>
                <a:cs typeface="Helvetica"/>
              </a:rPr>
              <a:t>og</a:t>
            </a:r>
            <a:r>
              <a:rPr lang="en-US" sz="2000" dirty="0">
                <a:latin typeface="Helvetica"/>
                <a:cs typeface="Helvetica"/>
              </a:rPr>
              <a:t> </a:t>
            </a:r>
            <a:r>
              <a:rPr lang="en-US" sz="2000" dirty="0" err="1">
                <a:latin typeface="Helvetica"/>
                <a:cs typeface="Helvetica"/>
              </a:rPr>
              <a:t>kompetanse</a:t>
            </a:r>
            <a:r>
              <a:rPr lang="en-US" sz="2000" dirty="0">
                <a:latin typeface="Helvetica"/>
                <a:cs typeface="Helvetica"/>
              </a:rPr>
              <a:t>, </a:t>
            </a:r>
            <a:endParaRPr lang="en-US" sz="2000">
              <a:cs typeface="Helvetica"/>
            </a:endParaRPr>
          </a:p>
          <a:p>
            <a:pPr lvl="1">
              <a:buFont typeface="Courier New" charset="0"/>
              <a:buChar char="o"/>
            </a:pPr>
            <a:r>
              <a:rPr lang="en-US" sz="2000" dirty="0" err="1">
                <a:latin typeface="Helvetica"/>
                <a:cs typeface="Helvetica"/>
              </a:rPr>
              <a:t>saksbehandlingstid</a:t>
            </a:r>
            <a:r>
              <a:rPr lang="en-US" sz="2000" dirty="0">
                <a:latin typeface="Helvetica"/>
                <a:cs typeface="Helvetica"/>
              </a:rPr>
              <a:t> </a:t>
            </a:r>
            <a:endParaRPr lang="en-US" sz="2000" dirty="0">
              <a:cs typeface="Helvetica"/>
            </a:endParaRPr>
          </a:p>
          <a:p>
            <a:pPr lvl="1">
              <a:buFont typeface="Courier New" charset="0"/>
              <a:buChar char="o"/>
            </a:pPr>
            <a:r>
              <a:rPr lang="en-US" sz="2000" dirty="0" err="1">
                <a:latin typeface="Helvetica"/>
                <a:cs typeface="Helvetica"/>
              </a:rPr>
              <a:t>fristbrudd</a:t>
            </a:r>
            <a:r>
              <a:rPr lang="en-US" sz="2000" dirty="0">
                <a:latin typeface="Helvetica"/>
                <a:cs typeface="Helvetica"/>
              </a:rPr>
              <a:t>, </a:t>
            </a:r>
            <a:r>
              <a:rPr lang="en-US" sz="2000" dirty="0" err="1">
                <a:latin typeface="Helvetica"/>
                <a:cs typeface="Helvetica"/>
              </a:rPr>
              <a:t>klager</a:t>
            </a:r>
            <a:r>
              <a:rPr lang="en-US" sz="2000" dirty="0">
                <a:latin typeface="Helvetica"/>
                <a:cs typeface="Helvetica"/>
              </a:rPr>
              <a:t> </a:t>
            </a:r>
            <a:r>
              <a:rPr lang="en-US" sz="2000" dirty="0" err="1">
                <a:latin typeface="Helvetica"/>
                <a:cs typeface="Helvetica"/>
              </a:rPr>
              <a:t>og</a:t>
            </a:r>
            <a:r>
              <a:rPr lang="en-US" sz="2000" dirty="0">
                <a:latin typeface="Helvetica"/>
                <a:cs typeface="Helvetica"/>
              </a:rPr>
              <a:t> </a:t>
            </a:r>
            <a:r>
              <a:rPr lang="en-US" sz="2000" dirty="0" err="1">
                <a:latin typeface="Helvetica"/>
                <a:cs typeface="Helvetica"/>
              </a:rPr>
              <a:t>klagebehandling</a:t>
            </a:r>
            <a:r>
              <a:rPr lang="en-US" sz="2000" dirty="0">
                <a:latin typeface="Helvetica"/>
                <a:cs typeface="Helvetica"/>
              </a:rPr>
              <a:t>.</a:t>
            </a:r>
            <a:endParaRPr lang="en-US" sz="2000" dirty="0">
              <a:cs typeface="Helvetica"/>
            </a:endParaRPr>
          </a:p>
          <a:p>
            <a:pPr lvl="1">
              <a:buFont typeface="Courier New" charset="0"/>
              <a:buChar char="o"/>
            </a:pPr>
            <a:endParaRPr lang="en-US" sz="2000" dirty="0">
              <a:latin typeface="Helvetica"/>
              <a:cs typeface="Helvetica"/>
            </a:endParaRPr>
          </a:p>
          <a:p>
            <a:r>
              <a:rPr lang="en-US" sz="2000" i="1" err="1">
                <a:latin typeface="Helvetica"/>
                <a:cs typeface="Helvetica"/>
              </a:rPr>
              <a:t>Retningslinjer</a:t>
            </a:r>
            <a:r>
              <a:rPr lang="en-US" sz="2000" i="1" dirty="0">
                <a:latin typeface="Helvetica"/>
                <a:cs typeface="Helvetica"/>
              </a:rPr>
              <a:t> for </a:t>
            </a:r>
            <a:r>
              <a:rPr lang="en-US" sz="2000" i="1" err="1">
                <a:latin typeface="Helvetica"/>
                <a:cs typeface="Helvetica"/>
              </a:rPr>
              <a:t>tildeling</a:t>
            </a:r>
            <a:r>
              <a:rPr lang="en-US" sz="2000" i="1" dirty="0">
                <a:latin typeface="Helvetica"/>
                <a:cs typeface="Helvetica"/>
              </a:rPr>
              <a:t> av </a:t>
            </a:r>
            <a:r>
              <a:rPr lang="en-US" sz="2000" i="1" err="1">
                <a:latin typeface="Helvetica"/>
                <a:cs typeface="Helvetica"/>
              </a:rPr>
              <a:t>helse</a:t>
            </a:r>
            <a:r>
              <a:rPr lang="en-US" sz="2000" i="1" dirty="0">
                <a:latin typeface="Helvetica"/>
                <a:cs typeface="Helvetica"/>
              </a:rPr>
              <a:t>- </a:t>
            </a:r>
            <a:r>
              <a:rPr lang="en-US" sz="2000" i="1" err="1">
                <a:latin typeface="Helvetica"/>
                <a:cs typeface="Helvetica"/>
              </a:rPr>
              <a:t>og</a:t>
            </a:r>
            <a:r>
              <a:rPr lang="en-US" sz="2000" i="1" dirty="0">
                <a:latin typeface="Helvetica"/>
                <a:cs typeface="Helvetica"/>
              </a:rPr>
              <a:t> </a:t>
            </a:r>
            <a:r>
              <a:rPr lang="en-US" sz="2000" i="1" err="1">
                <a:latin typeface="Helvetica"/>
                <a:cs typeface="Helvetica"/>
              </a:rPr>
              <a:t>omsorgstjenester</a:t>
            </a:r>
            <a:r>
              <a:rPr lang="en-US" sz="2000" i="1" dirty="0">
                <a:latin typeface="Helvetica"/>
                <a:cs typeface="Helvetica"/>
              </a:rPr>
              <a:t> for </a:t>
            </a:r>
            <a:r>
              <a:rPr lang="en-US" sz="2000" i="1" err="1">
                <a:latin typeface="Helvetica"/>
                <a:cs typeface="Helvetica"/>
              </a:rPr>
              <a:t>Midtre</a:t>
            </a:r>
            <a:r>
              <a:rPr lang="en-US" sz="2000" i="1" dirty="0">
                <a:latin typeface="Helvetica"/>
                <a:cs typeface="Helvetica"/>
              </a:rPr>
              <a:t> </a:t>
            </a:r>
            <a:r>
              <a:rPr lang="en-US" sz="2000" i="1" err="1">
                <a:latin typeface="Helvetica"/>
                <a:cs typeface="Helvetica"/>
              </a:rPr>
              <a:t>Gauldal</a:t>
            </a:r>
            <a:r>
              <a:rPr lang="en-US" sz="2000" i="1" dirty="0">
                <a:latin typeface="Helvetica"/>
                <a:cs typeface="Helvetica"/>
              </a:rPr>
              <a:t> </a:t>
            </a:r>
            <a:r>
              <a:rPr lang="en-US" sz="2000" i="1" err="1">
                <a:latin typeface="Helvetica"/>
                <a:cs typeface="Helvetica"/>
              </a:rPr>
              <a:t>kommune</a:t>
            </a:r>
            <a:r>
              <a:rPr lang="en-US" sz="2000" dirty="0">
                <a:latin typeface="Helvetica"/>
                <a:cs typeface="Helvetica"/>
              </a:rPr>
              <a:t>, sist </a:t>
            </a:r>
            <a:r>
              <a:rPr lang="en-US" sz="2000" err="1">
                <a:latin typeface="Helvetica"/>
                <a:cs typeface="Helvetica"/>
              </a:rPr>
              <a:t>oppdatert</a:t>
            </a:r>
            <a:r>
              <a:rPr lang="en-US" sz="2000" dirty="0">
                <a:latin typeface="Helvetica"/>
                <a:cs typeface="Helvetica"/>
              </a:rPr>
              <a:t> </a:t>
            </a:r>
            <a:r>
              <a:rPr lang="en-US" sz="2000" err="1">
                <a:latin typeface="Helvetica"/>
                <a:cs typeface="Helvetica"/>
              </a:rPr>
              <a:t>april</a:t>
            </a:r>
            <a:r>
              <a:rPr lang="en-US" sz="2000" dirty="0">
                <a:latin typeface="Helvetica"/>
                <a:cs typeface="Helvetica"/>
              </a:rPr>
              <a:t> 2020 </a:t>
            </a:r>
            <a:r>
              <a:rPr lang="en-US" sz="2000" err="1">
                <a:latin typeface="Helvetica"/>
                <a:cs typeface="Helvetica"/>
              </a:rPr>
              <a:t>ble</a:t>
            </a:r>
            <a:r>
              <a:rPr lang="en-US" sz="2000" dirty="0">
                <a:latin typeface="Helvetica"/>
                <a:cs typeface="Helvetica"/>
              </a:rPr>
              <a:t> </a:t>
            </a:r>
            <a:r>
              <a:rPr lang="en-US" sz="2000" err="1">
                <a:latin typeface="Helvetica"/>
                <a:cs typeface="Helvetica"/>
              </a:rPr>
              <a:t>oversendt</a:t>
            </a:r>
            <a:r>
              <a:rPr lang="en-US" sz="2000" dirty="0">
                <a:latin typeface="Helvetica"/>
                <a:cs typeface="Helvetica"/>
              </a:rPr>
              <a:t>.</a:t>
            </a:r>
            <a:endParaRPr lang="en-US" sz="2000">
              <a:cs typeface="Helvetica"/>
            </a:endParaRPr>
          </a:p>
        </p:txBody>
      </p:sp>
    </p:spTree>
    <p:extLst>
      <p:ext uri="{BB962C8B-B14F-4D97-AF65-F5344CB8AC3E}">
        <p14:creationId xmlns:p14="http://schemas.microsoft.com/office/powerpoint/2010/main" val="276396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DA702A-7A4E-4B99-8415-96595F81A953}"/>
              </a:ext>
            </a:extLst>
          </p:cNvPr>
          <p:cNvSpPr>
            <a:spLocks noGrp="1"/>
          </p:cNvSpPr>
          <p:nvPr>
            <p:ph type="title"/>
          </p:nvPr>
        </p:nvSpPr>
        <p:spPr>
          <a:xfrm>
            <a:off x="1000100" y="452232"/>
            <a:ext cx="7686700" cy="748282"/>
          </a:xfrm>
        </p:spPr>
        <p:txBody>
          <a:bodyPr>
            <a:normAutofit/>
          </a:bodyPr>
          <a:lstStyle/>
          <a:p>
            <a:r>
              <a:rPr lang="nb-NO" sz="2400" dirty="0">
                <a:latin typeface="Helvetica"/>
                <a:cs typeface="Helvetica"/>
              </a:rPr>
              <a:t>Bakgrunn for sammenligningsrapporten</a:t>
            </a:r>
          </a:p>
        </p:txBody>
      </p:sp>
      <p:sp>
        <p:nvSpPr>
          <p:cNvPr id="3" name="Plassholder for innhold 2">
            <a:extLst>
              <a:ext uri="{FF2B5EF4-FFF2-40B4-BE49-F238E27FC236}">
                <a16:creationId xmlns:a16="http://schemas.microsoft.com/office/drawing/2014/main" id="{EBCDAFF4-847E-4ED8-A31B-A76142132783}"/>
              </a:ext>
            </a:extLst>
          </p:cNvPr>
          <p:cNvSpPr>
            <a:spLocks noGrp="1"/>
          </p:cNvSpPr>
          <p:nvPr>
            <p:ph idx="1"/>
          </p:nvPr>
        </p:nvSpPr>
        <p:spPr>
          <a:xfrm>
            <a:off x="1000100" y="1402201"/>
            <a:ext cx="7686700" cy="4241378"/>
          </a:xfrm>
        </p:spPr>
        <p:txBody>
          <a:bodyPr/>
          <a:lstStyle/>
          <a:p>
            <a:r>
              <a:rPr lang="en-US" sz="2000" dirty="0">
                <a:latin typeface="Helvetica"/>
                <a:cs typeface="Helvetica"/>
              </a:rPr>
              <a:t>Det var </a:t>
            </a:r>
            <a:r>
              <a:rPr lang="en-US" sz="2000" dirty="0" err="1">
                <a:latin typeface="Helvetica"/>
                <a:cs typeface="Helvetica"/>
              </a:rPr>
              <a:t>etterspurt</a:t>
            </a:r>
            <a:r>
              <a:rPr lang="en-US" sz="2000" dirty="0">
                <a:latin typeface="Helvetica"/>
                <a:cs typeface="Helvetica"/>
              </a:rPr>
              <a:t> </a:t>
            </a:r>
            <a:r>
              <a:rPr lang="en-US" sz="2000" dirty="0" err="1">
                <a:latin typeface="Helvetica"/>
                <a:cs typeface="Helvetica"/>
              </a:rPr>
              <a:t>saksbehandlingstid</a:t>
            </a:r>
            <a:r>
              <a:rPr lang="en-US" sz="2000" dirty="0">
                <a:latin typeface="Helvetica"/>
                <a:cs typeface="Helvetica"/>
              </a:rPr>
              <a:t> </a:t>
            </a:r>
            <a:r>
              <a:rPr lang="en-US" sz="2000" dirty="0" err="1">
                <a:latin typeface="Helvetica"/>
                <a:cs typeface="Helvetica"/>
              </a:rPr>
              <a:t>på</a:t>
            </a:r>
            <a:r>
              <a:rPr lang="en-US" sz="2000" dirty="0">
                <a:latin typeface="Helvetica"/>
                <a:cs typeface="Helvetica"/>
              </a:rPr>
              <a:t> 5 </a:t>
            </a:r>
            <a:r>
              <a:rPr lang="en-US" sz="2000" dirty="0" err="1">
                <a:latin typeface="Helvetica"/>
                <a:cs typeface="Helvetica"/>
              </a:rPr>
              <a:t>vedtak</a:t>
            </a:r>
            <a:r>
              <a:rPr lang="en-US" sz="2000" dirty="0">
                <a:latin typeface="Helvetica"/>
                <a:cs typeface="Helvetica"/>
              </a:rPr>
              <a:t> </a:t>
            </a:r>
            <a:r>
              <a:rPr lang="en-US" sz="2000" dirty="0" err="1">
                <a:latin typeface="Helvetica"/>
                <a:cs typeface="Helvetica"/>
              </a:rPr>
              <a:t>på</a:t>
            </a:r>
            <a:r>
              <a:rPr lang="en-US" sz="2000" dirty="0">
                <a:latin typeface="Helvetica"/>
                <a:cs typeface="Helvetica"/>
              </a:rPr>
              <a:t>;</a:t>
            </a:r>
            <a:endParaRPr lang="en-US" dirty="0">
              <a:cs typeface="Helvetica"/>
            </a:endParaRPr>
          </a:p>
          <a:p>
            <a:pPr lvl="1">
              <a:buFont typeface="Courier New" charset="0"/>
              <a:buChar char="o"/>
            </a:pPr>
            <a:r>
              <a:rPr lang="en-US" sz="2000" dirty="0" err="1">
                <a:latin typeface="Helvetica"/>
                <a:cs typeface="Helvetica"/>
              </a:rPr>
              <a:t>abonnementstjenester</a:t>
            </a:r>
            <a:r>
              <a:rPr lang="en-US" sz="2000" dirty="0">
                <a:latin typeface="Helvetica"/>
                <a:cs typeface="Helvetica"/>
              </a:rPr>
              <a:t> (</a:t>
            </a:r>
            <a:r>
              <a:rPr lang="en-US" sz="2000" dirty="0" err="1">
                <a:latin typeface="Helvetica"/>
                <a:cs typeface="Helvetica"/>
              </a:rPr>
              <a:t>trygghetsalarm</a:t>
            </a:r>
            <a:r>
              <a:rPr lang="en-US" sz="2000" dirty="0">
                <a:latin typeface="Helvetica"/>
                <a:cs typeface="Helvetica"/>
              </a:rPr>
              <a:t> </a:t>
            </a:r>
            <a:r>
              <a:rPr lang="en-US" sz="2000" dirty="0" err="1">
                <a:latin typeface="Helvetica"/>
                <a:cs typeface="Helvetica"/>
              </a:rPr>
              <a:t>og</a:t>
            </a:r>
            <a:r>
              <a:rPr lang="en-US" sz="2000" dirty="0">
                <a:latin typeface="Helvetica"/>
                <a:cs typeface="Helvetica"/>
              </a:rPr>
              <a:t> </a:t>
            </a:r>
            <a:r>
              <a:rPr lang="en-US" sz="2000" dirty="0" err="1">
                <a:latin typeface="Helvetica"/>
                <a:cs typeface="Helvetica"/>
              </a:rPr>
              <a:t>matombringing</a:t>
            </a:r>
            <a:r>
              <a:rPr lang="en-US" sz="2000" dirty="0">
                <a:latin typeface="Helvetica"/>
                <a:cs typeface="Helvetica"/>
              </a:rPr>
              <a:t>) </a:t>
            </a:r>
            <a:endParaRPr lang="en-US" sz="2000" dirty="0">
              <a:cs typeface="Helvetica"/>
            </a:endParaRPr>
          </a:p>
          <a:p>
            <a:pPr lvl="1">
              <a:buFont typeface="Courier New" charset="0"/>
              <a:buChar char="o"/>
            </a:pPr>
            <a:r>
              <a:rPr lang="en-US" sz="2000" dirty="0" err="1">
                <a:latin typeface="Helvetica"/>
                <a:cs typeface="Helvetica"/>
              </a:rPr>
              <a:t>helsetjenester</a:t>
            </a:r>
            <a:r>
              <a:rPr lang="en-US" sz="2000" dirty="0">
                <a:latin typeface="Helvetica"/>
                <a:cs typeface="Helvetica"/>
              </a:rPr>
              <a:t> </a:t>
            </a:r>
            <a:r>
              <a:rPr lang="en-US" sz="2000" dirty="0" err="1">
                <a:latin typeface="Helvetica"/>
                <a:cs typeface="Helvetica"/>
              </a:rPr>
              <a:t>i</a:t>
            </a:r>
            <a:r>
              <a:rPr lang="en-US" sz="2000" dirty="0">
                <a:latin typeface="Helvetica"/>
                <a:cs typeface="Helvetica"/>
              </a:rPr>
              <a:t> </a:t>
            </a:r>
            <a:r>
              <a:rPr lang="en-US" sz="2000" dirty="0" err="1">
                <a:latin typeface="Helvetica"/>
                <a:cs typeface="Helvetica"/>
              </a:rPr>
              <a:t>hjemmet</a:t>
            </a:r>
            <a:r>
              <a:rPr lang="en-US" sz="2000" dirty="0">
                <a:latin typeface="Helvetica"/>
                <a:cs typeface="Helvetica"/>
              </a:rPr>
              <a:t> (</a:t>
            </a:r>
            <a:r>
              <a:rPr lang="en-US" sz="2000" dirty="0" err="1">
                <a:latin typeface="Helvetica"/>
                <a:cs typeface="Helvetica"/>
              </a:rPr>
              <a:t>hjemmesykepleie</a:t>
            </a:r>
            <a:r>
              <a:rPr lang="en-US" sz="2000" dirty="0">
                <a:latin typeface="Helvetica"/>
                <a:cs typeface="Helvetica"/>
              </a:rPr>
              <a:t>)</a:t>
            </a:r>
            <a:endParaRPr lang="en-US" sz="2000" dirty="0">
              <a:cs typeface="Helvetica"/>
            </a:endParaRPr>
          </a:p>
          <a:p>
            <a:pPr lvl="1">
              <a:buFont typeface="Courier New" charset="0"/>
              <a:buChar char="o"/>
            </a:pPr>
            <a:r>
              <a:rPr lang="en-US" sz="2000" dirty="0" err="1">
                <a:latin typeface="Helvetica"/>
                <a:cs typeface="Helvetica"/>
              </a:rPr>
              <a:t>heldøgnsomsorg</a:t>
            </a:r>
            <a:r>
              <a:rPr lang="en-US" sz="2000" dirty="0">
                <a:latin typeface="Helvetica"/>
                <a:cs typeface="Helvetica"/>
              </a:rPr>
              <a:t> (</a:t>
            </a:r>
            <a:r>
              <a:rPr lang="en-US" sz="2000" dirty="0" err="1">
                <a:latin typeface="Helvetica"/>
                <a:cs typeface="Helvetica"/>
              </a:rPr>
              <a:t>langtidsopphold</a:t>
            </a:r>
            <a:r>
              <a:rPr lang="en-US" sz="2000" dirty="0">
                <a:latin typeface="Helvetica"/>
                <a:cs typeface="Helvetica"/>
              </a:rPr>
              <a:t> </a:t>
            </a:r>
            <a:r>
              <a:rPr lang="en-US" sz="2000" dirty="0" err="1">
                <a:latin typeface="Helvetica"/>
                <a:cs typeface="Helvetica"/>
              </a:rPr>
              <a:t>i</a:t>
            </a:r>
            <a:r>
              <a:rPr lang="en-US" sz="2000" dirty="0">
                <a:latin typeface="Helvetica"/>
                <a:cs typeface="Helvetica"/>
              </a:rPr>
              <a:t> </a:t>
            </a:r>
            <a:r>
              <a:rPr lang="en-US" sz="2000" dirty="0" err="1">
                <a:latin typeface="Helvetica"/>
                <a:cs typeface="Helvetica"/>
              </a:rPr>
              <a:t>institusjon</a:t>
            </a:r>
            <a:r>
              <a:rPr lang="en-US" sz="2000" dirty="0">
                <a:latin typeface="Helvetica"/>
                <a:cs typeface="Helvetica"/>
              </a:rPr>
              <a:t>) </a:t>
            </a:r>
            <a:endParaRPr lang="en-US" sz="2000" dirty="0">
              <a:cs typeface="Helvetica"/>
            </a:endParaRPr>
          </a:p>
          <a:p>
            <a:pPr lvl="1">
              <a:buFont typeface="Courier New" charset="0"/>
              <a:buChar char="o"/>
            </a:pPr>
            <a:r>
              <a:rPr lang="en-US" sz="2000" dirty="0" err="1">
                <a:latin typeface="Helvetica"/>
                <a:cs typeface="Helvetica"/>
              </a:rPr>
              <a:t>korttidsopphold</a:t>
            </a:r>
            <a:r>
              <a:rPr lang="en-US" sz="2000" dirty="0">
                <a:latin typeface="Helvetica"/>
                <a:cs typeface="Helvetica"/>
              </a:rPr>
              <a:t> </a:t>
            </a:r>
            <a:r>
              <a:rPr lang="en-US" sz="2000" dirty="0" err="1">
                <a:latin typeface="Helvetica"/>
                <a:cs typeface="Helvetica"/>
              </a:rPr>
              <a:t>i</a:t>
            </a:r>
            <a:r>
              <a:rPr lang="en-US" sz="2000" dirty="0">
                <a:latin typeface="Helvetica"/>
                <a:cs typeface="Helvetica"/>
              </a:rPr>
              <a:t> </a:t>
            </a:r>
            <a:r>
              <a:rPr lang="en-US" sz="2000" dirty="0" err="1">
                <a:latin typeface="Helvetica"/>
                <a:cs typeface="Helvetica"/>
              </a:rPr>
              <a:t>institusjon</a:t>
            </a:r>
            <a:r>
              <a:rPr lang="en-US" sz="2000" dirty="0">
                <a:latin typeface="Helvetica"/>
                <a:cs typeface="Helvetica"/>
              </a:rPr>
              <a:t> </a:t>
            </a:r>
            <a:endParaRPr lang="en-US" sz="2000">
              <a:cs typeface="Helvetica"/>
            </a:endParaRPr>
          </a:p>
          <a:p>
            <a:pPr lvl="1">
              <a:buFont typeface="Courier New" charset="0"/>
              <a:buChar char="o"/>
            </a:pPr>
            <a:r>
              <a:rPr lang="en-US" sz="2000" dirty="0">
                <a:latin typeface="Helvetica"/>
                <a:cs typeface="Helvetica"/>
              </a:rPr>
              <a:t>BPA </a:t>
            </a:r>
            <a:r>
              <a:rPr lang="en-US" sz="2000" dirty="0" err="1">
                <a:latin typeface="Helvetica"/>
                <a:cs typeface="Helvetica"/>
              </a:rPr>
              <a:t>og</a:t>
            </a:r>
            <a:r>
              <a:rPr lang="en-US" sz="2000" dirty="0">
                <a:latin typeface="Helvetica"/>
                <a:cs typeface="Helvetica"/>
              </a:rPr>
              <a:t> </a:t>
            </a:r>
            <a:r>
              <a:rPr lang="en-US" sz="2000" dirty="0" err="1">
                <a:latin typeface="Helvetica"/>
                <a:cs typeface="Helvetica"/>
              </a:rPr>
              <a:t>avlastning</a:t>
            </a:r>
            <a:r>
              <a:rPr lang="en-US" sz="2000" dirty="0">
                <a:latin typeface="Helvetica"/>
                <a:cs typeface="Helvetica"/>
              </a:rPr>
              <a:t> for barn </a:t>
            </a:r>
            <a:r>
              <a:rPr lang="en-US" sz="2000" dirty="0" err="1">
                <a:latin typeface="Helvetica"/>
                <a:cs typeface="Helvetica"/>
              </a:rPr>
              <a:t>og</a:t>
            </a:r>
            <a:r>
              <a:rPr lang="en-US" sz="2000" dirty="0">
                <a:latin typeface="Helvetica"/>
                <a:cs typeface="Helvetica"/>
              </a:rPr>
              <a:t> </a:t>
            </a:r>
            <a:r>
              <a:rPr lang="en-US" sz="2000" dirty="0" err="1">
                <a:latin typeface="Helvetica"/>
                <a:cs typeface="Helvetica"/>
              </a:rPr>
              <a:t>unge</a:t>
            </a:r>
            <a:r>
              <a:rPr lang="en-US" sz="2000" dirty="0">
                <a:latin typeface="Helvetica"/>
                <a:cs typeface="Helvetica"/>
              </a:rPr>
              <a:t> </a:t>
            </a:r>
            <a:endParaRPr lang="en-US" sz="2000" dirty="0">
              <a:cs typeface="Helvetica"/>
            </a:endParaRPr>
          </a:p>
          <a:p>
            <a:pPr lvl="1">
              <a:buFont typeface="Courier New" charset="0"/>
              <a:buChar char="o"/>
            </a:pPr>
            <a:r>
              <a:rPr lang="en-US" sz="2000" dirty="0" err="1">
                <a:latin typeface="Helvetica"/>
                <a:cs typeface="Helvetica"/>
              </a:rPr>
              <a:t>tildeling</a:t>
            </a:r>
            <a:r>
              <a:rPr lang="en-US" sz="2000" dirty="0">
                <a:latin typeface="Helvetica"/>
                <a:cs typeface="Helvetica"/>
              </a:rPr>
              <a:t> av </a:t>
            </a:r>
            <a:r>
              <a:rPr lang="en-US" sz="2000" dirty="0" err="1">
                <a:latin typeface="Helvetica"/>
                <a:cs typeface="Helvetica"/>
              </a:rPr>
              <a:t>kommunale</a:t>
            </a:r>
            <a:r>
              <a:rPr lang="en-US" sz="2000" dirty="0">
                <a:latin typeface="Helvetica"/>
                <a:cs typeface="Helvetica"/>
              </a:rPr>
              <a:t> </a:t>
            </a:r>
            <a:r>
              <a:rPr lang="en-US" sz="2000" dirty="0" err="1">
                <a:latin typeface="Helvetica"/>
                <a:cs typeface="Helvetica"/>
              </a:rPr>
              <a:t>boliger</a:t>
            </a:r>
            <a:r>
              <a:rPr lang="en-US" sz="2000" dirty="0">
                <a:latin typeface="Helvetica"/>
                <a:cs typeface="Helvetica"/>
              </a:rPr>
              <a:t> (</a:t>
            </a:r>
            <a:r>
              <a:rPr lang="en-US" sz="2000" dirty="0" err="1">
                <a:latin typeface="Helvetica"/>
                <a:cs typeface="Helvetica"/>
              </a:rPr>
              <a:t>omsorgsboliger</a:t>
            </a:r>
            <a:r>
              <a:rPr lang="en-US" sz="2000" dirty="0">
                <a:latin typeface="Helvetica"/>
                <a:cs typeface="Helvetica"/>
              </a:rPr>
              <a:t>)</a:t>
            </a:r>
            <a:endParaRPr lang="en-US" sz="2000" dirty="0">
              <a:cs typeface="Helvetica"/>
            </a:endParaRPr>
          </a:p>
          <a:p>
            <a:r>
              <a:rPr lang="en-US" sz="2000" dirty="0" err="1">
                <a:latin typeface="Helvetica"/>
                <a:cs typeface="Helvetica"/>
              </a:rPr>
              <a:t>Saksbehandlingstiden</a:t>
            </a:r>
            <a:r>
              <a:rPr lang="en-US" sz="2000" dirty="0">
                <a:latin typeface="Helvetica"/>
                <a:cs typeface="Helvetica"/>
              </a:rPr>
              <a:t> for 30 </a:t>
            </a:r>
            <a:r>
              <a:rPr lang="en-US" sz="2000" dirty="0" err="1">
                <a:latin typeface="Helvetica"/>
                <a:cs typeface="Helvetica"/>
              </a:rPr>
              <a:t>tilfeldige</a:t>
            </a:r>
            <a:r>
              <a:rPr lang="en-US" sz="2000" dirty="0">
                <a:latin typeface="Helvetica"/>
                <a:cs typeface="Helvetica"/>
              </a:rPr>
              <a:t> </a:t>
            </a:r>
            <a:r>
              <a:rPr lang="en-US" sz="2000" dirty="0" err="1">
                <a:latin typeface="Helvetica"/>
                <a:cs typeface="Helvetica"/>
              </a:rPr>
              <a:t>utvalgte</a:t>
            </a:r>
            <a:r>
              <a:rPr lang="en-US" sz="2000" dirty="0">
                <a:latin typeface="Helvetica"/>
                <a:cs typeface="Helvetica"/>
              </a:rPr>
              <a:t> </a:t>
            </a:r>
            <a:r>
              <a:rPr lang="en-US" sz="2000" dirty="0" err="1">
                <a:latin typeface="Helvetica"/>
                <a:cs typeface="Helvetica"/>
              </a:rPr>
              <a:t>vedtak</a:t>
            </a:r>
            <a:r>
              <a:rPr lang="en-US" sz="2000" dirty="0">
                <a:latin typeface="Helvetica"/>
                <a:cs typeface="Helvetica"/>
              </a:rPr>
              <a:t> </a:t>
            </a:r>
            <a:r>
              <a:rPr lang="en-US" sz="2000" dirty="0" err="1">
                <a:latin typeface="Helvetica"/>
                <a:cs typeface="Helvetica"/>
              </a:rPr>
              <a:t>på</a:t>
            </a:r>
            <a:r>
              <a:rPr lang="en-US" sz="2000" dirty="0">
                <a:latin typeface="Helvetica"/>
                <a:cs typeface="Helvetica"/>
              </a:rPr>
              <a:t> </a:t>
            </a:r>
            <a:r>
              <a:rPr lang="en-US" sz="2000" dirty="0" err="1">
                <a:latin typeface="Helvetica"/>
                <a:cs typeface="Helvetica"/>
              </a:rPr>
              <a:t>disse</a:t>
            </a:r>
            <a:r>
              <a:rPr lang="en-US" sz="2000" dirty="0">
                <a:latin typeface="Helvetica"/>
                <a:cs typeface="Helvetica"/>
              </a:rPr>
              <a:t> </a:t>
            </a:r>
            <a:r>
              <a:rPr lang="en-US" sz="2000" dirty="0" err="1">
                <a:latin typeface="Helvetica"/>
                <a:cs typeface="Helvetica"/>
              </a:rPr>
              <a:t>tjenestene</a:t>
            </a:r>
            <a:r>
              <a:rPr lang="en-US" sz="2000" dirty="0">
                <a:latin typeface="Helvetica"/>
                <a:cs typeface="Helvetica"/>
              </a:rPr>
              <a:t> </a:t>
            </a:r>
            <a:r>
              <a:rPr lang="en-US" sz="2000" dirty="0" err="1">
                <a:latin typeface="Helvetica"/>
                <a:cs typeface="Helvetica"/>
              </a:rPr>
              <a:t>i</a:t>
            </a:r>
            <a:r>
              <a:rPr lang="en-US" sz="2000" dirty="0">
                <a:latin typeface="Helvetica"/>
                <a:cs typeface="Helvetica"/>
              </a:rPr>
              <a:t> </a:t>
            </a:r>
            <a:r>
              <a:rPr lang="en-US" sz="2000" dirty="0" err="1">
                <a:latin typeface="Helvetica"/>
                <a:cs typeface="Helvetica"/>
              </a:rPr>
              <a:t>perioden</a:t>
            </a:r>
            <a:r>
              <a:rPr lang="en-US" sz="2000" dirty="0">
                <a:latin typeface="Helvetica"/>
                <a:cs typeface="Helvetica"/>
              </a:rPr>
              <a:t> </a:t>
            </a:r>
            <a:r>
              <a:rPr lang="en-US" sz="2000" dirty="0" err="1">
                <a:latin typeface="Helvetica"/>
                <a:cs typeface="Helvetica"/>
              </a:rPr>
              <a:t>september</a:t>
            </a:r>
            <a:r>
              <a:rPr lang="en-US" sz="2000" dirty="0">
                <a:latin typeface="Helvetica"/>
                <a:cs typeface="Helvetica"/>
              </a:rPr>
              <a:t> 2024 </a:t>
            </a:r>
            <a:r>
              <a:rPr lang="en-US" sz="2000" dirty="0" err="1">
                <a:latin typeface="Helvetica"/>
                <a:cs typeface="Helvetica"/>
              </a:rPr>
              <a:t>til</a:t>
            </a:r>
            <a:r>
              <a:rPr lang="en-US" sz="2000" dirty="0">
                <a:latin typeface="Helvetica"/>
                <a:cs typeface="Helvetica"/>
              </a:rPr>
              <a:t> </a:t>
            </a:r>
            <a:r>
              <a:rPr lang="en-US" sz="2000" dirty="0" err="1">
                <a:latin typeface="Helvetica"/>
                <a:cs typeface="Helvetica"/>
              </a:rPr>
              <a:t>februar</a:t>
            </a:r>
            <a:r>
              <a:rPr lang="en-US" sz="2000" dirty="0">
                <a:latin typeface="Helvetica"/>
                <a:cs typeface="Helvetica"/>
              </a:rPr>
              <a:t> 2025 </a:t>
            </a:r>
            <a:r>
              <a:rPr lang="en-US" sz="2000" dirty="0" err="1">
                <a:latin typeface="Helvetica"/>
                <a:cs typeface="Helvetica"/>
              </a:rPr>
              <a:t>ble</a:t>
            </a:r>
            <a:r>
              <a:rPr lang="en-US" sz="2000" dirty="0">
                <a:latin typeface="Helvetica"/>
                <a:cs typeface="Helvetica"/>
              </a:rPr>
              <a:t> </a:t>
            </a:r>
            <a:r>
              <a:rPr lang="en-US" sz="2000" dirty="0" err="1">
                <a:latin typeface="Helvetica"/>
                <a:cs typeface="Helvetica"/>
              </a:rPr>
              <a:t>oversendt</a:t>
            </a:r>
            <a:r>
              <a:rPr lang="en-US" sz="2000" dirty="0">
                <a:latin typeface="Helvetica"/>
                <a:cs typeface="Helvetica"/>
              </a:rPr>
              <a:t>.</a:t>
            </a:r>
          </a:p>
          <a:p>
            <a:endParaRPr lang="nb-NO" sz="2400" dirty="0">
              <a:cs typeface="Helvetica"/>
            </a:endParaRPr>
          </a:p>
          <a:p>
            <a:pPr marL="0" indent="0">
              <a:buNone/>
            </a:pPr>
            <a:endParaRPr lang="nb-NO" dirty="0"/>
          </a:p>
        </p:txBody>
      </p:sp>
    </p:spTree>
    <p:extLst>
      <p:ext uri="{BB962C8B-B14F-4D97-AF65-F5344CB8AC3E}">
        <p14:creationId xmlns:p14="http://schemas.microsoft.com/office/powerpoint/2010/main" val="172478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67E2-51A8-A517-C2B7-E0DAC8B094E8}"/>
              </a:ext>
            </a:extLst>
          </p:cNvPr>
          <p:cNvSpPr>
            <a:spLocks noGrp="1"/>
          </p:cNvSpPr>
          <p:nvPr>
            <p:ph type="title"/>
          </p:nvPr>
        </p:nvSpPr>
        <p:spPr>
          <a:xfrm>
            <a:off x="1000100" y="383988"/>
            <a:ext cx="7686700" cy="706066"/>
          </a:xfrm>
        </p:spPr>
        <p:txBody>
          <a:bodyPr>
            <a:normAutofit/>
          </a:bodyPr>
          <a:lstStyle/>
          <a:p>
            <a:r>
              <a:rPr lang="en-US" sz="2400" dirty="0" err="1">
                <a:latin typeface="Helvetica"/>
                <a:cs typeface="Helvetica"/>
              </a:rPr>
              <a:t>Bakgrunn</a:t>
            </a:r>
            <a:r>
              <a:rPr lang="en-US" sz="2400" dirty="0">
                <a:latin typeface="Helvetica"/>
                <a:cs typeface="Helvetica"/>
              </a:rPr>
              <a:t> for </a:t>
            </a:r>
            <a:r>
              <a:rPr lang="en-US" sz="2400" dirty="0" err="1">
                <a:latin typeface="Helvetica"/>
                <a:cs typeface="Helvetica"/>
              </a:rPr>
              <a:t>sammenligningsrapporten</a:t>
            </a:r>
            <a:endParaRPr lang="en-US" sz="2400" dirty="0" err="1">
              <a:cs typeface="Helvetica"/>
            </a:endParaRPr>
          </a:p>
        </p:txBody>
      </p:sp>
      <p:sp>
        <p:nvSpPr>
          <p:cNvPr id="3" name="Content Placeholder 2">
            <a:extLst>
              <a:ext uri="{FF2B5EF4-FFF2-40B4-BE49-F238E27FC236}">
                <a16:creationId xmlns:a16="http://schemas.microsoft.com/office/drawing/2014/main" id="{2BC649B1-53B7-8981-931C-ACC685EDEA0E}"/>
              </a:ext>
            </a:extLst>
          </p:cNvPr>
          <p:cNvSpPr>
            <a:spLocks noGrp="1"/>
          </p:cNvSpPr>
          <p:nvPr>
            <p:ph idx="1"/>
          </p:nvPr>
        </p:nvSpPr>
        <p:spPr>
          <a:xfrm>
            <a:off x="1000100" y="1312201"/>
            <a:ext cx="7686700" cy="4331378"/>
          </a:xfrm>
        </p:spPr>
        <p:txBody>
          <a:bodyPr/>
          <a:lstStyle/>
          <a:p>
            <a:r>
              <a:rPr lang="en-US" sz="2000" err="1">
                <a:latin typeface="Helvetica"/>
                <a:cs typeface="Helvetica"/>
              </a:rPr>
              <a:t>Sammenligningskommunene</a:t>
            </a:r>
            <a:r>
              <a:rPr lang="en-US" sz="2000" dirty="0">
                <a:latin typeface="Helvetica"/>
                <a:cs typeface="Helvetica"/>
              </a:rPr>
              <a:t> er </a:t>
            </a:r>
            <a:r>
              <a:rPr lang="en-US" sz="2000" err="1">
                <a:latin typeface="Helvetica"/>
                <a:cs typeface="Helvetica"/>
              </a:rPr>
              <a:t>Inderøy</a:t>
            </a:r>
            <a:r>
              <a:rPr lang="en-US" sz="2000" dirty="0">
                <a:latin typeface="Helvetica"/>
                <a:cs typeface="Helvetica"/>
              </a:rPr>
              <a:t>, Heim, </a:t>
            </a:r>
            <a:r>
              <a:rPr lang="en-US" sz="2000" err="1">
                <a:latin typeface="Helvetica"/>
                <a:cs typeface="Helvetica"/>
              </a:rPr>
              <a:t>Vågan</a:t>
            </a:r>
            <a:r>
              <a:rPr lang="en-US" sz="2000" dirty="0">
                <a:latin typeface="Helvetica"/>
                <a:cs typeface="Helvetica"/>
              </a:rPr>
              <a:t>, </a:t>
            </a:r>
            <a:r>
              <a:rPr lang="en-US" sz="2000" err="1">
                <a:latin typeface="Helvetica"/>
                <a:cs typeface="Helvetica"/>
              </a:rPr>
              <a:t>Alstahaug</a:t>
            </a:r>
            <a:r>
              <a:rPr lang="en-US" sz="2000" dirty="0">
                <a:latin typeface="Helvetica"/>
                <a:cs typeface="Helvetica"/>
              </a:rPr>
              <a:t>, Skaun </a:t>
            </a:r>
            <a:r>
              <a:rPr lang="en-US" sz="2000" err="1">
                <a:latin typeface="Helvetica"/>
                <a:cs typeface="Helvetica"/>
              </a:rPr>
              <a:t>og</a:t>
            </a:r>
            <a:r>
              <a:rPr lang="en-US" sz="2000" dirty="0">
                <a:latin typeface="Helvetica"/>
                <a:cs typeface="Helvetica"/>
              </a:rPr>
              <a:t> </a:t>
            </a:r>
            <a:r>
              <a:rPr lang="en-US" sz="2000" err="1">
                <a:latin typeface="Helvetica"/>
                <a:cs typeface="Helvetica"/>
              </a:rPr>
              <a:t>Midtre</a:t>
            </a:r>
            <a:r>
              <a:rPr lang="en-US" sz="2000" dirty="0">
                <a:latin typeface="Helvetica"/>
                <a:cs typeface="Helvetica"/>
              </a:rPr>
              <a:t> </a:t>
            </a:r>
            <a:r>
              <a:rPr lang="en-US" sz="2000" err="1">
                <a:latin typeface="Helvetica"/>
                <a:cs typeface="Helvetica"/>
              </a:rPr>
              <a:t>Gauldal</a:t>
            </a:r>
            <a:r>
              <a:rPr lang="en-US" sz="2000" dirty="0">
                <a:latin typeface="Helvetica"/>
                <a:cs typeface="Helvetica"/>
              </a:rPr>
              <a:t>.</a:t>
            </a:r>
          </a:p>
          <a:p>
            <a:r>
              <a:rPr lang="en-US" sz="2000" dirty="0">
                <a:latin typeface="Helvetica"/>
                <a:cs typeface="Helvetica"/>
              </a:rPr>
              <a:t>Det </a:t>
            </a:r>
            <a:r>
              <a:rPr lang="en-US" sz="2000" dirty="0" err="1">
                <a:latin typeface="Helvetica"/>
                <a:cs typeface="Helvetica"/>
              </a:rPr>
              <a:t>ble</a:t>
            </a:r>
            <a:r>
              <a:rPr lang="en-US" sz="2000" dirty="0">
                <a:latin typeface="Helvetica"/>
                <a:cs typeface="Helvetica"/>
              </a:rPr>
              <a:t> </a:t>
            </a:r>
            <a:r>
              <a:rPr lang="en-US" sz="2000" dirty="0" err="1">
                <a:latin typeface="Helvetica"/>
                <a:cs typeface="Helvetica"/>
              </a:rPr>
              <a:t>ikke</a:t>
            </a:r>
            <a:r>
              <a:rPr lang="en-US" sz="2000" dirty="0">
                <a:latin typeface="Helvetica"/>
                <a:cs typeface="Helvetica"/>
              </a:rPr>
              <a:t> </a:t>
            </a:r>
            <a:r>
              <a:rPr lang="en-US" sz="2000" dirty="0" err="1">
                <a:latin typeface="Helvetica"/>
                <a:cs typeface="Helvetica"/>
              </a:rPr>
              <a:t>foretatt</a:t>
            </a:r>
            <a:r>
              <a:rPr lang="en-US" sz="2000" dirty="0">
                <a:latin typeface="Helvetica"/>
                <a:cs typeface="Helvetica"/>
              </a:rPr>
              <a:t> </a:t>
            </a:r>
            <a:r>
              <a:rPr lang="en-US" sz="2000" dirty="0" err="1">
                <a:latin typeface="Helvetica"/>
                <a:cs typeface="Helvetica"/>
              </a:rPr>
              <a:t>intervju</a:t>
            </a:r>
            <a:r>
              <a:rPr lang="en-US" sz="2000" dirty="0">
                <a:latin typeface="Helvetica"/>
                <a:cs typeface="Helvetica"/>
              </a:rPr>
              <a:t> av </a:t>
            </a:r>
            <a:r>
              <a:rPr lang="en-US" sz="2000" dirty="0" err="1">
                <a:latin typeface="Helvetica"/>
                <a:cs typeface="Helvetica"/>
              </a:rPr>
              <a:t>ansatte</a:t>
            </a:r>
            <a:r>
              <a:rPr lang="en-US" sz="2000" dirty="0">
                <a:latin typeface="Helvetica"/>
                <a:cs typeface="Helvetica"/>
              </a:rPr>
              <a:t> </a:t>
            </a:r>
            <a:r>
              <a:rPr lang="en-US" sz="2000" dirty="0" err="1">
                <a:latin typeface="Helvetica"/>
                <a:cs typeface="Helvetica"/>
              </a:rPr>
              <a:t>ved</a:t>
            </a:r>
            <a:r>
              <a:rPr lang="en-US" sz="2000" dirty="0">
                <a:latin typeface="Helvetica"/>
                <a:cs typeface="Helvetica"/>
              </a:rPr>
              <a:t> Helse- </a:t>
            </a:r>
            <a:r>
              <a:rPr lang="en-US" sz="2000" dirty="0" err="1">
                <a:latin typeface="Helvetica"/>
                <a:cs typeface="Helvetica"/>
              </a:rPr>
              <a:t>og</a:t>
            </a:r>
            <a:r>
              <a:rPr lang="en-US" sz="2000" dirty="0">
                <a:latin typeface="Helvetica"/>
                <a:cs typeface="Helvetica"/>
              </a:rPr>
              <a:t> </a:t>
            </a:r>
            <a:r>
              <a:rPr lang="en-US" sz="2000" dirty="0" err="1">
                <a:latin typeface="Helvetica"/>
                <a:cs typeface="Helvetica"/>
              </a:rPr>
              <a:t>velferdskontoret</a:t>
            </a:r>
            <a:r>
              <a:rPr lang="en-US" sz="2000" dirty="0">
                <a:latin typeface="Helvetica"/>
                <a:cs typeface="Helvetica"/>
              </a:rPr>
              <a:t>.</a:t>
            </a:r>
          </a:p>
          <a:p>
            <a:r>
              <a:rPr lang="en-US" sz="2000" dirty="0">
                <a:latin typeface="Helvetica"/>
                <a:cs typeface="Helvetica"/>
              </a:rPr>
              <a:t>Det </a:t>
            </a:r>
            <a:r>
              <a:rPr lang="en-US" sz="2000" dirty="0" err="1">
                <a:latin typeface="Helvetica"/>
                <a:cs typeface="Helvetica"/>
              </a:rPr>
              <a:t>ble</a:t>
            </a:r>
            <a:r>
              <a:rPr lang="en-US" sz="2000" dirty="0">
                <a:latin typeface="Helvetica"/>
                <a:cs typeface="Helvetica"/>
              </a:rPr>
              <a:t> </a:t>
            </a:r>
            <a:r>
              <a:rPr lang="en-US" sz="2000" dirty="0" err="1">
                <a:latin typeface="Helvetica"/>
                <a:cs typeface="Helvetica"/>
              </a:rPr>
              <a:t>ikke</a:t>
            </a:r>
            <a:r>
              <a:rPr lang="en-US" sz="2000" dirty="0">
                <a:latin typeface="Helvetica"/>
                <a:cs typeface="Helvetica"/>
              </a:rPr>
              <a:t> </a:t>
            </a:r>
            <a:r>
              <a:rPr lang="en-US" sz="2000" dirty="0" err="1">
                <a:latin typeface="Helvetica"/>
                <a:cs typeface="Helvetica"/>
              </a:rPr>
              <a:t>bedt</a:t>
            </a:r>
            <a:r>
              <a:rPr lang="en-US" sz="2000" dirty="0">
                <a:latin typeface="Helvetica"/>
                <a:cs typeface="Helvetica"/>
              </a:rPr>
              <a:t> om </a:t>
            </a:r>
            <a:r>
              <a:rPr lang="en-US" sz="2000" dirty="0" err="1">
                <a:latin typeface="Helvetica"/>
                <a:cs typeface="Helvetica"/>
              </a:rPr>
              <a:t>innsyn</a:t>
            </a:r>
            <a:r>
              <a:rPr lang="en-US" sz="2000" dirty="0">
                <a:latin typeface="Helvetica"/>
                <a:cs typeface="Helvetica"/>
              </a:rPr>
              <a:t> </a:t>
            </a:r>
            <a:r>
              <a:rPr lang="en-US" sz="2000" dirty="0" err="1">
                <a:latin typeface="Helvetica"/>
                <a:cs typeface="Helvetica"/>
              </a:rPr>
              <a:t>i</a:t>
            </a:r>
            <a:r>
              <a:rPr lang="en-US" sz="2000" dirty="0">
                <a:latin typeface="Helvetica"/>
                <a:cs typeface="Helvetica"/>
              </a:rPr>
              <a:t> </a:t>
            </a:r>
            <a:r>
              <a:rPr lang="en-US" sz="2000" dirty="0" err="1">
                <a:latin typeface="Helvetica"/>
                <a:cs typeface="Helvetica"/>
              </a:rPr>
              <a:t>faktiske</a:t>
            </a:r>
            <a:r>
              <a:rPr lang="en-US" sz="2000" dirty="0">
                <a:latin typeface="Helvetica"/>
                <a:cs typeface="Helvetica"/>
              </a:rPr>
              <a:t> </a:t>
            </a:r>
            <a:r>
              <a:rPr lang="en-US" sz="2000" dirty="0" err="1">
                <a:latin typeface="Helvetica"/>
                <a:cs typeface="Helvetica"/>
              </a:rPr>
              <a:t>vedtak</a:t>
            </a:r>
            <a:r>
              <a:rPr lang="en-US" sz="2000" dirty="0">
                <a:latin typeface="Helvetica"/>
                <a:cs typeface="Helvetica"/>
              </a:rPr>
              <a:t>.</a:t>
            </a:r>
          </a:p>
          <a:p>
            <a:r>
              <a:rPr lang="en-US" sz="2000" dirty="0">
                <a:latin typeface="Helvetica"/>
                <a:cs typeface="Helvetica"/>
              </a:rPr>
              <a:t>Det ser </a:t>
            </a:r>
            <a:r>
              <a:rPr lang="en-US" sz="2000" dirty="0" err="1">
                <a:latin typeface="Helvetica"/>
                <a:cs typeface="Helvetica"/>
              </a:rPr>
              <a:t>ikke</a:t>
            </a:r>
            <a:r>
              <a:rPr lang="en-US" sz="2000" dirty="0">
                <a:latin typeface="Helvetica"/>
                <a:cs typeface="Helvetica"/>
              </a:rPr>
              <a:t> </a:t>
            </a:r>
            <a:r>
              <a:rPr lang="en-US" sz="2000" dirty="0" err="1">
                <a:latin typeface="Helvetica"/>
                <a:cs typeface="Helvetica"/>
              </a:rPr>
              <a:t>ut</a:t>
            </a:r>
            <a:r>
              <a:rPr lang="en-US" sz="2000" dirty="0">
                <a:latin typeface="Helvetica"/>
                <a:cs typeface="Helvetica"/>
              </a:rPr>
              <a:t> </a:t>
            </a:r>
            <a:r>
              <a:rPr lang="en-US" sz="2000" dirty="0" err="1">
                <a:latin typeface="Helvetica"/>
                <a:cs typeface="Helvetica"/>
              </a:rPr>
              <a:t>til</a:t>
            </a:r>
            <a:r>
              <a:rPr lang="en-US" sz="2000" dirty="0">
                <a:latin typeface="Helvetica"/>
                <a:cs typeface="Helvetica"/>
              </a:rPr>
              <a:t> at </a:t>
            </a:r>
            <a:r>
              <a:rPr lang="en-US" sz="2000" dirty="0" err="1">
                <a:latin typeface="Helvetica"/>
                <a:cs typeface="Helvetica"/>
              </a:rPr>
              <a:t>andre</a:t>
            </a:r>
            <a:r>
              <a:rPr lang="en-US" sz="2000" dirty="0">
                <a:latin typeface="Helvetica"/>
                <a:cs typeface="Helvetica"/>
              </a:rPr>
              <a:t> </a:t>
            </a:r>
            <a:r>
              <a:rPr lang="en-US" sz="2000" dirty="0" err="1">
                <a:latin typeface="Helvetica"/>
                <a:cs typeface="Helvetica"/>
              </a:rPr>
              <a:t>arbeidsoppgaver</a:t>
            </a:r>
            <a:r>
              <a:rPr lang="en-US" sz="2000" dirty="0">
                <a:latin typeface="Helvetica"/>
                <a:cs typeface="Helvetica"/>
              </a:rPr>
              <a:t> </a:t>
            </a:r>
            <a:r>
              <a:rPr lang="en-US" sz="2000" dirty="0" err="1">
                <a:latin typeface="Helvetica"/>
                <a:cs typeface="Helvetica"/>
              </a:rPr>
              <a:t>ved</a:t>
            </a:r>
            <a:r>
              <a:rPr lang="en-US" sz="2000" dirty="0">
                <a:latin typeface="Helvetica"/>
                <a:cs typeface="Helvetica"/>
              </a:rPr>
              <a:t> </a:t>
            </a:r>
            <a:r>
              <a:rPr lang="en-US" sz="2000" dirty="0" err="1">
                <a:latin typeface="Helvetica"/>
                <a:cs typeface="Helvetica"/>
              </a:rPr>
              <a:t>avdelingen</a:t>
            </a:r>
            <a:r>
              <a:rPr lang="en-US" sz="2000" dirty="0">
                <a:latin typeface="Helvetica"/>
                <a:cs typeface="Helvetica"/>
              </a:rPr>
              <a:t> er </a:t>
            </a:r>
            <a:r>
              <a:rPr lang="en-US" sz="2000" dirty="0" err="1">
                <a:latin typeface="Helvetica"/>
                <a:cs typeface="Helvetica"/>
              </a:rPr>
              <a:t>hensyntatt</a:t>
            </a:r>
            <a:r>
              <a:rPr lang="en-US" sz="2000" dirty="0">
                <a:latin typeface="Helvetica"/>
                <a:cs typeface="Helvetica"/>
              </a:rPr>
              <a:t> (</a:t>
            </a:r>
            <a:r>
              <a:rPr lang="en-US" sz="2000" dirty="0" err="1">
                <a:latin typeface="Helvetica"/>
                <a:cs typeface="Helvetica"/>
              </a:rPr>
              <a:t>Koordinerende</a:t>
            </a:r>
            <a:r>
              <a:rPr lang="en-US" sz="2000" dirty="0">
                <a:latin typeface="Helvetica"/>
                <a:cs typeface="Helvetica"/>
              </a:rPr>
              <a:t> </a:t>
            </a:r>
            <a:r>
              <a:rPr lang="en-US" sz="2000" dirty="0" err="1">
                <a:latin typeface="Helvetica"/>
                <a:cs typeface="Helvetica"/>
              </a:rPr>
              <a:t>enhet</a:t>
            </a:r>
            <a:r>
              <a:rPr lang="en-US" sz="2000" dirty="0">
                <a:latin typeface="Helvetica"/>
                <a:cs typeface="Helvetica"/>
              </a:rPr>
              <a:t>, e-</a:t>
            </a:r>
            <a:r>
              <a:rPr lang="en-US" sz="2000" dirty="0" err="1">
                <a:latin typeface="Helvetica"/>
                <a:cs typeface="Helvetica"/>
              </a:rPr>
              <a:t>meldingsovervåkere</a:t>
            </a:r>
            <a:r>
              <a:rPr lang="en-US" sz="2000" dirty="0">
                <a:latin typeface="Helvetica"/>
                <a:cs typeface="Helvetica"/>
              </a:rPr>
              <a:t>, </a:t>
            </a:r>
            <a:r>
              <a:rPr lang="en-US" sz="2000" dirty="0" err="1">
                <a:latin typeface="Helvetica"/>
                <a:cs typeface="Helvetica"/>
              </a:rPr>
              <a:t>arkivansvarlig</a:t>
            </a:r>
            <a:r>
              <a:rPr lang="en-US" sz="2000" dirty="0">
                <a:latin typeface="Helvetica"/>
                <a:cs typeface="Helvetica"/>
              </a:rPr>
              <a:t> </a:t>
            </a:r>
            <a:r>
              <a:rPr lang="en-US" sz="2000" dirty="0" err="1">
                <a:latin typeface="Helvetica"/>
                <a:cs typeface="Helvetica"/>
              </a:rPr>
              <a:t>m.m.</a:t>
            </a:r>
            <a:r>
              <a:rPr lang="en-US" sz="2000" dirty="0">
                <a:latin typeface="Helvetica"/>
                <a:cs typeface="Helvetica"/>
              </a:rPr>
              <a:t>) </a:t>
            </a:r>
          </a:p>
        </p:txBody>
      </p:sp>
    </p:spTree>
    <p:extLst>
      <p:ext uri="{BB962C8B-B14F-4D97-AF65-F5344CB8AC3E}">
        <p14:creationId xmlns:p14="http://schemas.microsoft.com/office/powerpoint/2010/main" val="71526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DE6D-C692-F76C-A1ED-640C3C887CEF}"/>
              </a:ext>
            </a:extLst>
          </p:cNvPr>
          <p:cNvSpPr>
            <a:spLocks noGrp="1"/>
          </p:cNvSpPr>
          <p:nvPr>
            <p:ph type="title"/>
          </p:nvPr>
        </p:nvSpPr>
        <p:spPr>
          <a:xfrm>
            <a:off x="1000100" y="461232"/>
            <a:ext cx="7686700" cy="676282"/>
          </a:xfrm>
        </p:spPr>
        <p:txBody>
          <a:bodyPr>
            <a:normAutofit/>
          </a:bodyPr>
          <a:lstStyle/>
          <a:p>
            <a:r>
              <a:rPr lang="en-US" sz="2400" dirty="0" err="1">
                <a:latin typeface="Helvetica"/>
                <a:cs typeface="Helvetica"/>
              </a:rPr>
              <a:t>Sammenligningsrapporten</a:t>
            </a:r>
            <a:endParaRPr lang="en-US" sz="2400" dirty="0" err="1">
              <a:cs typeface="Helvetica"/>
            </a:endParaRPr>
          </a:p>
        </p:txBody>
      </p:sp>
      <p:sp>
        <p:nvSpPr>
          <p:cNvPr id="3" name="Content Placeholder 2">
            <a:extLst>
              <a:ext uri="{FF2B5EF4-FFF2-40B4-BE49-F238E27FC236}">
                <a16:creationId xmlns:a16="http://schemas.microsoft.com/office/drawing/2014/main" id="{4CD86E72-25B9-A526-2023-05EA7EF0AEAB}"/>
              </a:ext>
            </a:extLst>
          </p:cNvPr>
          <p:cNvSpPr>
            <a:spLocks noGrp="1"/>
          </p:cNvSpPr>
          <p:nvPr>
            <p:ph idx="1"/>
          </p:nvPr>
        </p:nvSpPr>
        <p:spPr>
          <a:xfrm>
            <a:off x="1468100" y="1600201"/>
            <a:ext cx="7218700" cy="4043378"/>
          </a:xfrm>
        </p:spPr>
        <p:txBody>
          <a:bodyPr/>
          <a:lstStyle/>
          <a:p>
            <a:endParaRPr lang="en-US"/>
          </a:p>
        </p:txBody>
      </p:sp>
      <p:pic>
        <p:nvPicPr>
          <p:cNvPr id="5" name="Content Placeholder 3">
            <a:extLst>
              <a:ext uri="{FF2B5EF4-FFF2-40B4-BE49-F238E27FC236}">
                <a16:creationId xmlns:a16="http://schemas.microsoft.com/office/drawing/2014/main" id="{08504AB4-DA5F-1611-DABE-2B19214FD631}"/>
              </a:ext>
            </a:extLst>
          </p:cNvPr>
          <p:cNvPicPr>
            <a:picLocks noChangeAspect="1"/>
          </p:cNvPicPr>
          <p:nvPr/>
        </p:nvPicPr>
        <p:blipFill>
          <a:blip r:embed="rId2"/>
          <a:stretch>
            <a:fillRect/>
          </a:stretch>
        </p:blipFill>
        <p:spPr bwMode="auto">
          <a:xfrm>
            <a:off x="1178543" y="966027"/>
            <a:ext cx="6962100" cy="411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3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C547DD-4EC1-471A-A2C4-FA1DFF76ED90}"/>
              </a:ext>
            </a:extLst>
          </p:cNvPr>
          <p:cNvSpPr>
            <a:spLocks noGrp="1"/>
          </p:cNvSpPr>
          <p:nvPr>
            <p:ph type="title"/>
          </p:nvPr>
        </p:nvSpPr>
        <p:spPr>
          <a:xfrm>
            <a:off x="1000100" y="641232"/>
            <a:ext cx="7686700" cy="748282"/>
          </a:xfrm>
        </p:spPr>
        <p:txBody>
          <a:bodyPr>
            <a:normAutofit/>
          </a:bodyPr>
          <a:lstStyle/>
          <a:p>
            <a:r>
              <a:rPr lang="nb-NO" sz="2400" dirty="0">
                <a:latin typeface="Helvetica"/>
                <a:cs typeface="Helvetica"/>
              </a:rPr>
              <a:t>Sammenligningsrapporten</a:t>
            </a:r>
          </a:p>
        </p:txBody>
      </p:sp>
      <p:sp>
        <p:nvSpPr>
          <p:cNvPr id="3" name="Plassholder for innhold 2">
            <a:extLst>
              <a:ext uri="{FF2B5EF4-FFF2-40B4-BE49-F238E27FC236}">
                <a16:creationId xmlns:a16="http://schemas.microsoft.com/office/drawing/2014/main" id="{B399D99A-BFDD-4267-ABE5-B36153A8E1E8}"/>
              </a:ext>
            </a:extLst>
          </p:cNvPr>
          <p:cNvSpPr>
            <a:spLocks noGrp="1"/>
          </p:cNvSpPr>
          <p:nvPr>
            <p:ph idx="1"/>
          </p:nvPr>
        </p:nvSpPr>
        <p:spPr>
          <a:xfrm>
            <a:off x="1000100" y="1384201"/>
            <a:ext cx="7686700" cy="4259378"/>
          </a:xfrm>
        </p:spPr>
        <p:txBody>
          <a:bodyPr/>
          <a:lstStyle/>
          <a:p>
            <a:r>
              <a:rPr lang="nb-NO" sz="2000" dirty="0">
                <a:latin typeface="Helvetica"/>
                <a:cs typeface="Helvetica"/>
              </a:rPr>
              <a:t>Nye retningslinjer ble politisk vedtatt 20.05.2025. Her har kommunen valgt å ikke ha vektede og tallfestede funksjonsvariabler i IPLOS-kartleggingen for hver enkelt tjeneste.</a:t>
            </a:r>
            <a:endParaRPr lang="en-US" dirty="0">
              <a:cs typeface="Helvetica" pitchFamily="34" charset="0"/>
            </a:endParaRPr>
          </a:p>
          <a:p>
            <a:r>
              <a:rPr lang="nb-NO" sz="2000" dirty="0">
                <a:latin typeface="Aptos"/>
                <a:cs typeface="Helvetica"/>
              </a:rPr>
              <a:t>I retningslinjene våre står det under hver tjeneste at ADL og IPLOS registreringer foretas. Saksbehandling består av en individuell vurdering av den enkelte tjenestemottakers egenmestringsevne og hjelpebehov, hvor tjenestetildelingen skjer etter LEON-prinsippet og i tråd med mestringspyramiden. Saksbehandler vurderer pasient/bruker sitt funksjonsnivå ut fra funksjonsvariablene i IPLOS. </a:t>
            </a:r>
            <a:endParaRPr lang="nb-NO" sz="2000" dirty="0">
              <a:latin typeface="Helvetica"/>
              <a:cs typeface="Helvetica"/>
            </a:endParaRPr>
          </a:p>
          <a:p>
            <a:pPr marL="0" indent="0">
              <a:buNone/>
            </a:pPr>
            <a:endParaRPr lang="nb-NO" sz="2000" dirty="0">
              <a:cs typeface="Helvetica" pitchFamily="34" charset="0"/>
            </a:endParaRPr>
          </a:p>
        </p:txBody>
      </p:sp>
    </p:spTree>
    <p:extLst>
      <p:ext uri="{BB962C8B-B14F-4D97-AF65-F5344CB8AC3E}">
        <p14:creationId xmlns:p14="http://schemas.microsoft.com/office/powerpoint/2010/main" val="148561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3608-DF6D-8656-CAED-5F2789CE889A}"/>
              </a:ext>
            </a:extLst>
          </p:cNvPr>
          <p:cNvSpPr>
            <a:spLocks noGrp="1"/>
          </p:cNvSpPr>
          <p:nvPr>
            <p:ph type="title"/>
          </p:nvPr>
        </p:nvSpPr>
        <p:spPr/>
        <p:txBody>
          <a:bodyPr/>
          <a:lstStyle/>
          <a:p>
            <a:r>
              <a:rPr lang="nb-NO" sz="2400" dirty="0">
                <a:latin typeface="Helvetica"/>
                <a:cs typeface="Helvetica"/>
              </a:rPr>
              <a:t>Sammenligningsrapporten</a:t>
            </a:r>
            <a:endParaRPr lang="en-US" sz="2400" dirty="0">
              <a:solidFill>
                <a:srgbClr val="000000"/>
              </a:solidFill>
              <a:latin typeface="Helvetica"/>
              <a:cs typeface="Helvetica"/>
            </a:endParaRPr>
          </a:p>
          <a:p>
            <a:endParaRPr lang="en-US" dirty="0">
              <a:cs typeface="Helvetica"/>
            </a:endParaRPr>
          </a:p>
        </p:txBody>
      </p:sp>
      <p:sp>
        <p:nvSpPr>
          <p:cNvPr id="3" name="Content Placeholder 2">
            <a:extLst>
              <a:ext uri="{FF2B5EF4-FFF2-40B4-BE49-F238E27FC236}">
                <a16:creationId xmlns:a16="http://schemas.microsoft.com/office/drawing/2014/main" id="{F205CF8F-8C4F-A479-0CB6-647201A91EAE}"/>
              </a:ext>
            </a:extLst>
          </p:cNvPr>
          <p:cNvSpPr>
            <a:spLocks noGrp="1"/>
          </p:cNvSpPr>
          <p:nvPr>
            <p:ph idx="1"/>
          </p:nvPr>
        </p:nvSpPr>
        <p:spPr>
          <a:xfrm>
            <a:off x="1000100" y="1355273"/>
            <a:ext cx="7686700" cy="4288306"/>
          </a:xfrm>
        </p:spPr>
        <p:txBody>
          <a:bodyPr/>
          <a:lstStyle/>
          <a:p>
            <a:r>
              <a:rPr lang="en-US" sz="2000" dirty="0">
                <a:latin typeface="Helvetica"/>
                <a:cs typeface="Helvetica"/>
              </a:rPr>
              <a:t>Scoring av </a:t>
            </a:r>
            <a:r>
              <a:rPr lang="en-US" sz="2000" err="1">
                <a:latin typeface="Helvetica"/>
                <a:cs typeface="Helvetica"/>
              </a:rPr>
              <a:t>funksjonsvariabler</a:t>
            </a:r>
            <a:r>
              <a:rPr lang="en-US" sz="2000" dirty="0">
                <a:latin typeface="Helvetica"/>
                <a:cs typeface="Helvetica"/>
              </a:rPr>
              <a:t> </a:t>
            </a:r>
            <a:r>
              <a:rPr lang="en-US" sz="2000" err="1">
                <a:latin typeface="Helvetica"/>
                <a:cs typeface="Helvetica"/>
              </a:rPr>
              <a:t>ved</a:t>
            </a:r>
            <a:r>
              <a:rPr lang="en-US" sz="2000" dirty="0">
                <a:latin typeface="Helvetica"/>
                <a:cs typeface="Helvetica"/>
              </a:rPr>
              <a:t> </a:t>
            </a:r>
            <a:r>
              <a:rPr lang="en-US" sz="2000" err="1">
                <a:latin typeface="Helvetica"/>
                <a:cs typeface="Helvetica"/>
              </a:rPr>
              <a:t>endring</a:t>
            </a:r>
            <a:r>
              <a:rPr lang="en-US" sz="2000" dirty="0">
                <a:latin typeface="Helvetica"/>
                <a:cs typeface="Helvetica"/>
              </a:rPr>
              <a:t> </a:t>
            </a:r>
            <a:r>
              <a:rPr lang="en-US" sz="2000" err="1">
                <a:latin typeface="Helvetica"/>
                <a:cs typeface="Helvetica"/>
              </a:rPr>
              <a:t>i</a:t>
            </a:r>
            <a:r>
              <a:rPr lang="en-US" sz="2000" dirty="0">
                <a:latin typeface="Helvetica"/>
                <a:cs typeface="Helvetica"/>
              </a:rPr>
              <a:t> </a:t>
            </a:r>
            <a:r>
              <a:rPr lang="en-US" sz="2000" err="1">
                <a:latin typeface="Helvetica"/>
                <a:cs typeface="Helvetica"/>
              </a:rPr>
              <a:t>helsetilstanden</a:t>
            </a:r>
            <a:r>
              <a:rPr lang="en-US" sz="2000" dirty="0">
                <a:latin typeface="Helvetica"/>
                <a:cs typeface="Helvetica"/>
              </a:rPr>
              <a:t> hos </a:t>
            </a:r>
            <a:r>
              <a:rPr lang="en-US" sz="2000" err="1">
                <a:latin typeface="Helvetica"/>
                <a:cs typeface="Helvetica"/>
              </a:rPr>
              <a:t>tjenestemottaker</a:t>
            </a:r>
            <a:r>
              <a:rPr lang="en-US" sz="2000" dirty="0">
                <a:latin typeface="Helvetica"/>
                <a:cs typeface="Helvetica"/>
              </a:rPr>
              <a:t>, </a:t>
            </a:r>
            <a:r>
              <a:rPr lang="en-US" sz="2000" err="1">
                <a:latin typeface="Helvetica"/>
                <a:cs typeface="Helvetica"/>
              </a:rPr>
              <a:t>foregår</a:t>
            </a:r>
            <a:r>
              <a:rPr lang="en-US" sz="2000" dirty="0">
                <a:latin typeface="Helvetica"/>
                <a:cs typeface="Helvetica"/>
              </a:rPr>
              <a:t> </a:t>
            </a:r>
            <a:r>
              <a:rPr lang="en-US" sz="2000" err="1">
                <a:latin typeface="Helvetica"/>
                <a:cs typeface="Helvetica"/>
              </a:rPr>
              <a:t>i</a:t>
            </a:r>
            <a:r>
              <a:rPr lang="en-US" sz="2000" dirty="0">
                <a:latin typeface="Helvetica"/>
                <a:cs typeface="Helvetica"/>
              </a:rPr>
              <a:t> </a:t>
            </a:r>
            <a:r>
              <a:rPr lang="en-US" sz="2000" err="1">
                <a:latin typeface="Helvetica"/>
                <a:cs typeface="Helvetica"/>
              </a:rPr>
              <a:t>stor</a:t>
            </a:r>
            <a:r>
              <a:rPr lang="en-US" sz="2000" dirty="0">
                <a:latin typeface="Helvetica"/>
                <a:cs typeface="Helvetica"/>
              </a:rPr>
              <a:t> grad av den </a:t>
            </a:r>
            <a:r>
              <a:rPr lang="en-US" sz="2000" err="1">
                <a:latin typeface="Helvetica"/>
                <a:cs typeface="Helvetica"/>
              </a:rPr>
              <a:t>enkelte</a:t>
            </a:r>
            <a:r>
              <a:rPr lang="en-US" sz="2000" dirty="0">
                <a:latin typeface="Helvetica"/>
                <a:cs typeface="Helvetica"/>
              </a:rPr>
              <a:t> </a:t>
            </a:r>
            <a:r>
              <a:rPr lang="en-US" sz="2000" err="1">
                <a:latin typeface="Helvetica"/>
                <a:cs typeface="Helvetica"/>
              </a:rPr>
              <a:t>tjenesteutøver</a:t>
            </a:r>
            <a:r>
              <a:rPr lang="en-US" sz="2000" dirty="0">
                <a:latin typeface="Helvetica"/>
                <a:cs typeface="Helvetica"/>
              </a:rPr>
              <a:t>. </a:t>
            </a:r>
            <a:endParaRPr lang="en-US" sz="2000">
              <a:latin typeface="Helvetica"/>
              <a:cs typeface="Helvetica" pitchFamily="34" charset="0"/>
            </a:endParaRPr>
          </a:p>
          <a:p>
            <a:r>
              <a:rPr lang="en-US" sz="2000" err="1">
                <a:latin typeface="Helvetica"/>
                <a:cs typeface="Helvetica"/>
              </a:rPr>
              <a:t>Opplæring</a:t>
            </a:r>
            <a:r>
              <a:rPr lang="en-US" sz="2000" dirty="0">
                <a:latin typeface="Helvetica"/>
                <a:cs typeface="Helvetica"/>
              </a:rPr>
              <a:t> </a:t>
            </a:r>
            <a:r>
              <a:rPr lang="en-US" sz="2000" err="1">
                <a:latin typeface="Helvetica"/>
                <a:cs typeface="Helvetica"/>
              </a:rPr>
              <a:t>blant</a:t>
            </a:r>
            <a:r>
              <a:rPr lang="en-US" sz="2000" dirty="0">
                <a:latin typeface="Helvetica"/>
                <a:cs typeface="Helvetica"/>
              </a:rPr>
              <a:t> </a:t>
            </a:r>
            <a:r>
              <a:rPr lang="en-US" sz="2000" err="1">
                <a:latin typeface="Helvetica"/>
                <a:cs typeface="Helvetica"/>
              </a:rPr>
              <a:t>tjenesteutøvere</a:t>
            </a:r>
            <a:r>
              <a:rPr lang="en-US" sz="2000" dirty="0">
                <a:latin typeface="Helvetica"/>
                <a:cs typeface="Helvetica"/>
              </a:rPr>
              <a:t> </a:t>
            </a:r>
            <a:r>
              <a:rPr lang="en-US" sz="2000" err="1">
                <a:latin typeface="Helvetica"/>
                <a:cs typeface="Helvetica"/>
              </a:rPr>
              <a:t>i</a:t>
            </a:r>
            <a:r>
              <a:rPr lang="en-US" sz="2000" dirty="0">
                <a:latin typeface="Helvetica"/>
                <a:cs typeface="Helvetica"/>
              </a:rPr>
              <a:t> scoring av </a:t>
            </a:r>
            <a:r>
              <a:rPr lang="en-US" sz="2000" err="1">
                <a:latin typeface="Helvetica"/>
                <a:cs typeface="Helvetica"/>
              </a:rPr>
              <a:t>funksjonsvariabler</a:t>
            </a:r>
            <a:r>
              <a:rPr lang="en-US" sz="2000" dirty="0">
                <a:latin typeface="Helvetica"/>
                <a:cs typeface="Helvetica"/>
              </a:rPr>
              <a:t> </a:t>
            </a:r>
            <a:r>
              <a:rPr lang="en-US" sz="2000" err="1">
                <a:latin typeface="Helvetica"/>
                <a:cs typeface="Helvetica"/>
              </a:rPr>
              <a:t>har</a:t>
            </a:r>
            <a:r>
              <a:rPr lang="en-US" sz="2000" dirty="0">
                <a:latin typeface="Helvetica"/>
                <a:cs typeface="Helvetica"/>
              </a:rPr>
              <a:t> </a:t>
            </a:r>
            <a:r>
              <a:rPr lang="en-US" sz="2000" err="1">
                <a:latin typeface="Helvetica"/>
                <a:cs typeface="Helvetica"/>
              </a:rPr>
              <a:t>ikke</a:t>
            </a:r>
            <a:r>
              <a:rPr lang="en-US" sz="2000" dirty="0">
                <a:latin typeface="Helvetica"/>
                <a:cs typeface="Helvetica"/>
              </a:rPr>
              <a:t> </a:t>
            </a:r>
            <a:r>
              <a:rPr lang="en-US" sz="2000" err="1">
                <a:latin typeface="Helvetica"/>
                <a:cs typeface="Helvetica"/>
              </a:rPr>
              <a:t>vært</a:t>
            </a:r>
            <a:r>
              <a:rPr lang="en-US" sz="2000" dirty="0">
                <a:latin typeface="Helvetica"/>
                <a:cs typeface="Helvetica"/>
              </a:rPr>
              <a:t> </a:t>
            </a:r>
            <a:r>
              <a:rPr lang="en-US" sz="2000" err="1">
                <a:latin typeface="Helvetica"/>
                <a:cs typeface="Helvetica"/>
              </a:rPr>
              <a:t>prioritert</a:t>
            </a:r>
            <a:r>
              <a:rPr lang="en-US" sz="2000" dirty="0">
                <a:latin typeface="Helvetica"/>
                <a:cs typeface="Helvetica"/>
              </a:rPr>
              <a:t> de </a:t>
            </a:r>
            <a:r>
              <a:rPr lang="en-US" sz="2000" err="1">
                <a:latin typeface="Helvetica"/>
                <a:cs typeface="Helvetica"/>
              </a:rPr>
              <a:t>senere</a:t>
            </a:r>
            <a:r>
              <a:rPr lang="en-US" sz="2000" dirty="0">
                <a:latin typeface="Helvetica"/>
                <a:cs typeface="Helvetica"/>
              </a:rPr>
              <a:t> </a:t>
            </a:r>
            <a:r>
              <a:rPr lang="en-US" sz="2000" err="1">
                <a:latin typeface="Helvetica"/>
                <a:cs typeface="Helvetica"/>
              </a:rPr>
              <a:t>årene</a:t>
            </a:r>
            <a:r>
              <a:rPr lang="en-US" sz="2000" dirty="0">
                <a:latin typeface="Helvetica"/>
                <a:cs typeface="Helvetica"/>
              </a:rPr>
              <a:t>, </a:t>
            </a:r>
            <a:r>
              <a:rPr lang="en-US" sz="2000" err="1">
                <a:latin typeface="Helvetica"/>
                <a:cs typeface="Helvetica"/>
              </a:rPr>
              <a:t>og</a:t>
            </a:r>
            <a:r>
              <a:rPr lang="en-US" sz="2000" dirty="0">
                <a:latin typeface="Helvetica"/>
                <a:cs typeface="Helvetica"/>
              </a:rPr>
              <a:t> </a:t>
            </a:r>
            <a:r>
              <a:rPr lang="en-US" sz="2000" err="1">
                <a:latin typeface="Helvetica"/>
                <a:cs typeface="Helvetica"/>
              </a:rPr>
              <a:t>tallmaterialet</a:t>
            </a:r>
            <a:r>
              <a:rPr lang="en-US" sz="2000" dirty="0">
                <a:latin typeface="Helvetica"/>
                <a:cs typeface="Helvetica"/>
              </a:rPr>
              <a:t> </a:t>
            </a:r>
            <a:r>
              <a:rPr lang="en-US" sz="2000" err="1">
                <a:latin typeface="Helvetica"/>
                <a:cs typeface="Helvetica"/>
              </a:rPr>
              <a:t>som</a:t>
            </a:r>
            <a:r>
              <a:rPr lang="en-US" sz="2000" dirty="0">
                <a:latin typeface="Helvetica"/>
                <a:cs typeface="Helvetica"/>
              </a:rPr>
              <a:t> </a:t>
            </a:r>
            <a:r>
              <a:rPr lang="en-US" sz="2000" err="1">
                <a:latin typeface="Helvetica"/>
                <a:cs typeface="Helvetica"/>
              </a:rPr>
              <a:t>foreligger</a:t>
            </a:r>
            <a:r>
              <a:rPr lang="en-US" sz="2000" dirty="0">
                <a:latin typeface="Helvetica"/>
                <a:cs typeface="Helvetica"/>
              </a:rPr>
              <a:t> </a:t>
            </a:r>
            <a:r>
              <a:rPr lang="en-US" sz="2000" err="1">
                <a:latin typeface="Helvetica"/>
                <a:cs typeface="Helvetica"/>
              </a:rPr>
              <a:t>i</a:t>
            </a:r>
            <a:r>
              <a:rPr lang="en-US" sz="2000" dirty="0">
                <a:latin typeface="Helvetica"/>
                <a:cs typeface="Helvetica"/>
              </a:rPr>
              <a:t> </a:t>
            </a:r>
            <a:r>
              <a:rPr lang="en-US" sz="2000" err="1">
                <a:latin typeface="Helvetica"/>
                <a:cs typeface="Helvetica"/>
              </a:rPr>
              <a:t>Helseplattformen</a:t>
            </a:r>
            <a:r>
              <a:rPr lang="en-US" sz="2000" dirty="0">
                <a:latin typeface="Helvetica"/>
                <a:cs typeface="Helvetica"/>
              </a:rPr>
              <a:t> er </a:t>
            </a:r>
            <a:r>
              <a:rPr lang="en-US" sz="2000" err="1">
                <a:latin typeface="Helvetica"/>
                <a:cs typeface="Helvetica"/>
              </a:rPr>
              <a:t>ikke</a:t>
            </a:r>
            <a:r>
              <a:rPr lang="en-US" sz="2000" dirty="0">
                <a:latin typeface="Helvetica"/>
                <a:cs typeface="Helvetica"/>
              </a:rPr>
              <a:t> </a:t>
            </a:r>
            <a:r>
              <a:rPr lang="en-US" sz="2000" err="1">
                <a:latin typeface="Helvetica"/>
                <a:cs typeface="Helvetica"/>
              </a:rPr>
              <a:t>kvalitetssikret</a:t>
            </a:r>
            <a:r>
              <a:rPr lang="en-US" sz="2000" dirty="0">
                <a:latin typeface="Helvetica"/>
                <a:cs typeface="Helvetica"/>
              </a:rPr>
              <a:t>. </a:t>
            </a:r>
            <a:endParaRPr lang="en-US" sz="2000">
              <a:latin typeface="Helvetica"/>
              <a:cs typeface="Helvetica" pitchFamily="34" charset="0"/>
            </a:endParaRPr>
          </a:p>
          <a:p>
            <a:r>
              <a:rPr lang="en-US" sz="2000" dirty="0">
                <a:latin typeface="Helvetica"/>
                <a:cs typeface="Helvetica"/>
              </a:rPr>
              <a:t>I </a:t>
            </a:r>
            <a:r>
              <a:rPr lang="en-US" sz="2000" dirty="0" err="1">
                <a:latin typeface="Helvetica"/>
                <a:cs typeface="Helvetica"/>
              </a:rPr>
              <a:t>utgangspunktet</a:t>
            </a:r>
            <a:r>
              <a:rPr lang="en-US" sz="2000" dirty="0">
                <a:latin typeface="Helvetica"/>
                <a:cs typeface="Helvetica"/>
              </a:rPr>
              <a:t> </a:t>
            </a:r>
            <a:r>
              <a:rPr lang="en-US" sz="2000" dirty="0" err="1">
                <a:latin typeface="Helvetica"/>
                <a:cs typeface="Helvetica"/>
              </a:rPr>
              <a:t>skal</a:t>
            </a:r>
            <a:r>
              <a:rPr lang="en-US" sz="2000" dirty="0">
                <a:latin typeface="Helvetica"/>
                <a:cs typeface="Helvetica"/>
              </a:rPr>
              <a:t> </a:t>
            </a:r>
            <a:r>
              <a:rPr lang="en-US" sz="2000" dirty="0" err="1">
                <a:latin typeface="Helvetica"/>
                <a:cs typeface="Helvetica"/>
              </a:rPr>
              <a:t>saksbehandlerne</a:t>
            </a:r>
            <a:r>
              <a:rPr lang="en-US" sz="2000" dirty="0">
                <a:latin typeface="Helvetica"/>
                <a:cs typeface="Helvetica"/>
              </a:rPr>
              <a:t> </a:t>
            </a:r>
            <a:r>
              <a:rPr lang="en-US" sz="2000" dirty="0" err="1">
                <a:latin typeface="Helvetica"/>
                <a:cs typeface="Helvetica"/>
              </a:rPr>
              <a:t>kunne</a:t>
            </a:r>
            <a:r>
              <a:rPr lang="en-US" sz="2000" dirty="0">
                <a:latin typeface="Helvetica"/>
                <a:cs typeface="Helvetica"/>
              </a:rPr>
              <a:t> </a:t>
            </a:r>
            <a:r>
              <a:rPr lang="en-US" sz="2000" dirty="0" err="1">
                <a:latin typeface="Helvetica"/>
                <a:cs typeface="Helvetica"/>
              </a:rPr>
              <a:t>basere</a:t>
            </a:r>
            <a:r>
              <a:rPr lang="en-US" sz="2000" dirty="0">
                <a:latin typeface="Helvetica"/>
                <a:cs typeface="Helvetica"/>
              </a:rPr>
              <a:t> seg </a:t>
            </a:r>
            <a:r>
              <a:rPr lang="en-US" sz="2000" dirty="0" err="1">
                <a:latin typeface="Helvetica"/>
                <a:cs typeface="Helvetica"/>
              </a:rPr>
              <a:t>på</a:t>
            </a:r>
            <a:r>
              <a:rPr lang="en-US" sz="2000" dirty="0">
                <a:latin typeface="Helvetica"/>
                <a:cs typeface="Helvetica"/>
              </a:rPr>
              <a:t> </a:t>
            </a:r>
            <a:r>
              <a:rPr lang="en-US" sz="2000" dirty="0" err="1">
                <a:latin typeface="Helvetica"/>
                <a:cs typeface="Helvetica"/>
              </a:rPr>
              <a:t>scoren</a:t>
            </a:r>
            <a:r>
              <a:rPr lang="en-US" sz="2000" dirty="0">
                <a:latin typeface="Helvetica"/>
                <a:cs typeface="Helvetica"/>
              </a:rPr>
              <a:t> (</a:t>
            </a:r>
            <a:r>
              <a:rPr lang="en-US" sz="2000" dirty="0" err="1">
                <a:latin typeface="Helvetica"/>
                <a:cs typeface="Helvetica"/>
              </a:rPr>
              <a:t>dersom</a:t>
            </a:r>
            <a:r>
              <a:rPr lang="en-US" sz="2000" dirty="0">
                <a:latin typeface="Helvetica"/>
                <a:cs typeface="Helvetica"/>
              </a:rPr>
              <a:t> den </a:t>
            </a:r>
            <a:r>
              <a:rPr lang="en-US" sz="2000" dirty="0" err="1">
                <a:latin typeface="Helvetica"/>
                <a:cs typeface="Helvetica"/>
              </a:rPr>
              <a:t>i</a:t>
            </a:r>
            <a:r>
              <a:rPr lang="en-US" sz="2000" dirty="0">
                <a:latin typeface="Helvetica"/>
                <a:cs typeface="Helvetica"/>
              </a:rPr>
              <a:t> det hele tatt </a:t>
            </a:r>
            <a:r>
              <a:rPr lang="en-US" sz="2000" dirty="0" err="1">
                <a:latin typeface="Helvetica"/>
                <a:cs typeface="Helvetica"/>
              </a:rPr>
              <a:t>foreligger</a:t>
            </a:r>
            <a:r>
              <a:rPr lang="en-US" sz="2000" dirty="0">
                <a:latin typeface="Helvetica"/>
                <a:cs typeface="Helvetica"/>
              </a:rPr>
              <a:t>) </a:t>
            </a:r>
            <a:r>
              <a:rPr lang="en-US" sz="2000" dirty="0" err="1">
                <a:latin typeface="Helvetica"/>
                <a:cs typeface="Helvetica"/>
              </a:rPr>
              <a:t>i</a:t>
            </a:r>
            <a:r>
              <a:rPr lang="en-US" sz="2000" dirty="0">
                <a:latin typeface="Helvetica"/>
                <a:cs typeface="Helvetica"/>
              </a:rPr>
              <a:t> </a:t>
            </a:r>
            <a:r>
              <a:rPr lang="en-US" sz="2000" dirty="0" err="1">
                <a:latin typeface="Helvetica"/>
                <a:cs typeface="Helvetica"/>
              </a:rPr>
              <a:t>Helseplattformen</a:t>
            </a:r>
            <a:r>
              <a:rPr lang="en-US" sz="2000" dirty="0">
                <a:latin typeface="Helvetica"/>
                <a:cs typeface="Helvetica"/>
              </a:rPr>
              <a:t>, men </a:t>
            </a:r>
            <a:r>
              <a:rPr lang="en-US" sz="2000" dirty="0" err="1">
                <a:latin typeface="Helvetica"/>
                <a:cs typeface="Helvetica"/>
              </a:rPr>
              <a:t>slik</a:t>
            </a:r>
            <a:r>
              <a:rPr lang="en-US" sz="2000" dirty="0">
                <a:latin typeface="Helvetica"/>
                <a:cs typeface="Helvetica"/>
              </a:rPr>
              <a:t> </a:t>
            </a:r>
            <a:r>
              <a:rPr lang="en-US" sz="2000" dirty="0" err="1">
                <a:latin typeface="Helvetica"/>
                <a:cs typeface="Helvetica"/>
              </a:rPr>
              <a:t>datakvaliteten</a:t>
            </a:r>
            <a:r>
              <a:rPr lang="en-US" sz="2000" dirty="0">
                <a:latin typeface="Helvetica"/>
                <a:cs typeface="Helvetica"/>
              </a:rPr>
              <a:t> er per </a:t>
            </a:r>
            <a:r>
              <a:rPr lang="en-US" sz="2000" dirty="0" err="1">
                <a:latin typeface="Helvetica"/>
                <a:cs typeface="Helvetica"/>
              </a:rPr>
              <a:t>nå</a:t>
            </a:r>
            <a:r>
              <a:rPr lang="en-US" sz="2000" dirty="0">
                <a:latin typeface="Helvetica"/>
                <a:cs typeface="Helvetica"/>
              </a:rPr>
              <a:t> </a:t>
            </a:r>
            <a:r>
              <a:rPr lang="en-US" sz="2000" dirty="0" err="1">
                <a:latin typeface="Helvetica"/>
                <a:cs typeface="Helvetica"/>
              </a:rPr>
              <a:t>vil</a:t>
            </a:r>
            <a:r>
              <a:rPr lang="en-US" sz="2000" dirty="0">
                <a:latin typeface="Helvetica"/>
                <a:cs typeface="Helvetica"/>
              </a:rPr>
              <a:t> </a:t>
            </a:r>
            <a:r>
              <a:rPr lang="en-US" sz="2000" dirty="0" err="1">
                <a:latin typeface="Helvetica"/>
                <a:cs typeface="Helvetica"/>
              </a:rPr>
              <a:t>tildelingen</a:t>
            </a:r>
            <a:r>
              <a:rPr lang="en-US" sz="2000" dirty="0">
                <a:latin typeface="Helvetica"/>
                <a:cs typeface="Helvetica"/>
              </a:rPr>
              <a:t> av </a:t>
            </a:r>
            <a:r>
              <a:rPr lang="en-US" sz="2000" dirty="0" err="1">
                <a:latin typeface="Helvetica"/>
                <a:cs typeface="Helvetica"/>
              </a:rPr>
              <a:t>tjenester</a:t>
            </a:r>
            <a:r>
              <a:rPr lang="en-US" sz="2000" dirty="0">
                <a:latin typeface="Helvetica"/>
                <a:cs typeface="Helvetica"/>
              </a:rPr>
              <a:t> </a:t>
            </a:r>
            <a:r>
              <a:rPr lang="en-US" sz="2000" dirty="0" err="1">
                <a:latin typeface="Helvetica"/>
                <a:cs typeface="Helvetica"/>
              </a:rPr>
              <a:t>kunne</a:t>
            </a:r>
            <a:r>
              <a:rPr lang="en-US" sz="2000" dirty="0">
                <a:latin typeface="Helvetica"/>
                <a:cs typeface="Helvetica"/>
              </a:rPr>
              <a:t> </a:t>
            </a:r>
            <a:r>
              <a:rPr lang="en-US" sz="2000" dirty="0" err="1">
                <a:latin typeface="Helvetica"/>
                <a:cs typeface="Helvetica"/>
              </a:rPr>
              <a:t>bli</a:t>
            </a:r>
            <a:r>
              <a:rPr lang="en-US" sz="2000" dirty="0">
                <a:latin typeface="Helvetica"/>
                <a:cs typeface="Helvetica"/>
              </a:rPr>
              <a:t> </a:t>
            </a:r>
            <a:r>
              <a:rPr lang="en-US" sz="2000" dirty="0" err="1">
                <a:latin typeface="Helvetica"/>
                <a:cs typeface="Helvetica"/>
              </a:rPr>
              <a:t>feil</a:t>
            </a:r>
            <a:r>
              <a:rPr lang="en-US" sz="2000" dirty="0">
                <a:latin typeface="Helvetica"/>
                <a:cs typeface="Helvetica"/>
              </a:rPr>
              <a:t>. </a:t>
            </a:r>
            <a:r>
              <a:rPr lang="en-US" sz="2000" dirty="0" err="1">
                <a:latin typeface="Helvetica"/>
                <a:cs typeface="Helvetica"/>
              </a:rPr>
              <a:t>Kommunen</a:t>
            </a:r>
            <a:r>
              <a:rPr lang="en-US" sz="2000" dirty="0">
                <a:latin typeface="Helvetica"/>
                <a:cs typeface="Helvetica"/>
              </a:rPr>
              <a:t> </a:t>
            </a:r>
            <a:r>
              <a:rPr lang="en-US" sz="2000" dirty="0" err="1">
                <a:latin typeface="Helvetica"/>
                <a:cs typeface="Helvetica"/>
              </a:rPr>
              <a:t>har</a:t>
            </a:r>
            <a:r>
              <a:rPr lang="en-US" sz="2000" dirty="0">
                <a:latin typeface="Helvetica"/>
                <a:cs typeface="Helvetica"/>
              </a:rPr>
              <a:t> </a:t>
            </a:r>
            <a:r>
              <a:rPr lang="en-US" sz="2000" dirty="0" err="1">
                <a:latin typeface="Helvetica"/>
                <a:cs typeface="Helvetica"/>
              </a:rPr>
              <a:t>derfor</a:t>
            </a:r>
            <a:r>
              <a:rPr lang="en-US" sz="2000" dirty="0">
                <a:latin typeface="Helvetica"/>
                <a:cs typeface="Helvetica"/>
              </a:rPr>
              <a:t> </a:t>
            </a:r>
            <a:r>
              <a:rPr lang="en-US" sz="2000" dirty="0" err="1">
                <a:latin typeface="Helvetica"/>
                <a:cs typeface="Helvetica"/>
              </a:rPr>
              <a:t>ikke</a:t>
            </a:r>
            <a:r>
              <a:rPr lang="en-US" sz="2000" dirty="0">
                <a:latin typeface="Helvetica"/>
                <a:cs typeface="Helvetica"/>
              </a:rPr>
              <a:t> tatt inn </a:t>
            </a:r>
            <a:r>
              <a:rPr lang="en-US" sz="2000" dirty="0" err="1">
                <a:latin typeface="Helvetica"/>
                <a:cs typeface="Helvetica"/>
              </a:rPr>
              <a:t>vektede</a:t>
            </a:r>
            <a:r>
              <a:rPr lang="en-US" sz="2000" dirty="0">
                <a:latin typeface="Helvetica"/>
                <a:cs typeface="Helvetica"/>
              </a:rPr>
              <a:t> </a:t>
            </a:r>
            <a:r>
              <a:rPr lang="en-US" sz="2000" dirty="0" err="1">
                <a:latin typeface="Helvetica"/>
                <a:cs typeface="Helvetica"/>
              </a:rPr>
              <a:t>og</a:t>
            </a:r>
            <a:r>
              <a:rPr lang="en-US" sz="2000" dirty="0">
                <a:latin typeface="Helvetica"/>
                <a:cs typeface="Helvetica"/>
              </a:rPr>
              <a:t> </a:t>
            </a:r>
            <a:r>
              <a:rPr lang="en-US" sz="2000" dirty="0" err="1">
                <a:latin typeface="Helvetica"/>
                <a:cs typeface="Helvetica"/>
              </a:rPr>
              <a:t>tallfestede</a:t>
            </a:r>
            <a:r>
              <a:rPr lang="en-US" sz="2000" dirty="0">
                <a:latin typeface="Helvetica"/>
                <a:cs typeface="Helvetica"/>
              </a:rPr>
              <a:t> </a:t>
            </a:r>
            <a:r>
              <a:rPr lang="en-US" sz="2000" dirty="0" err="1">
                <a:latin typeface="Helvetica"/>
                <a:cs typeface="Helvetica"/>
              </a:rPr>
              <a:t>funksjonsvariabler</a:t>
            </a:r>
            <a:r>
              <a:rPr lang="en-US" sz="2000" dirty="0">
                <a:latin typeface="Helvetica"/>
                <a:cs typeface="Helvetica"/>
              </a:rPr>
              <a:t> </a:t>
            </a:r>
            <a:r>
              <a:rPr lang="en-US" sz="2000" dirty="0" err="1">
                <a:latin typeface="Helvetica"/>
                <a:cs typeface="Helvetica"/>
              </a:rPr>
              <a:t>i</a:t>
            </a:r>
            <a:r>
              <a:rPr lang="en-US" sz="2000" dirty="0">
                <a:latin typeface="Helvetica"/>
                <a:cs typeface="Helvetica"/>
              </a:rPr>
              <a:t> </a:t>
            </a:r>
            <a:r>
              <a:rPr lang="en-US" sz="2000" dirty="0" err="1">
                <a:latin typeface="Helvetica"/>
                <a:cs typeface="Helvetica"/>
              </a:rPr>
              <a:t>retningslinjene</a:t>
            </a:r>
            <a:r>
              <a:rPr lang="en-US" sz="2000" dirty="0">
                <a:latin typeface="Helvetica"/>
                <a:cs typeface="Helvetica"/>
              </a:rPr>
              <a:t>.</a:t>
            </a:r>
            <a:endParaRPr lang="en-US" sz="2000">
              <a:latin typeface="Helvetica"/>
              <a:cs typeface="Helvetica" pitchFamily="34" charset="0"/>
            </a:endParaRPr>
          </a:p>
          <a:p>
            <a:endParaRPr lang="en-US" dirty="0">
              <a:cs typeface="Helvetica"/>
            </a:endParaRPr>
          </a:p>
        </p:txBody>
      </p:sp>
    </p:spTree>
    <p:extLst>
      <p:ext uri="{BB962C8B-B14F-4D97-AF65-F5344CB8AC3E}">
        <p14:creationId xmlns:p14="http://schemas.microsoft.com/office/powerpoint/2010/main" val="320336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631F45-627B-44A6-BD17-EAA54CE5AB07}"/>
              </a:ext>
            </a:extLst>
          </p:cNvPr>
          <p:cNvSpPr>
            <a:spLocks noGrp="1"/>
          </p:cNvSpPr>
          <p:nvPr>
            <p:ph type="title"/>
          </p:nvPr>
        </p:nvSpPr>
        <p:spPr>
          <a:xfrm>
            <a:off x="1000100" y="488232"/>
            <a:ext cx="7686700" cy="829282"/>
          </a:xfrm>
        </p:spPr>
        <p:txBody>
          <a:bodyPr>
            <a:normAutofit/>
          </a:bodyPr>
          <a:lstStyle/>
          <a:p>
            <a:r>
              <a:rPr lang="nb-NO" sz="2400" dirty="0">
                <a:latin typeface="Helvetica"/>
                <a:cs typeface="Helvetica"/>
              </a:rPr>
              <a:t>Sammenligningsrapporten</a:t>
            </a:r>
            <a:endParaRPr lang="nb-NO" sz="2400">
              <a:cs typeface="Helvetica"/>
            </a:endParaRPr>
          </a:p>
        </p:txBody>
      </p:sp>
      <p:sp>
        <p:nvSpPr>
          <p:cNvPr id="3" name="Plassholder for innhold 2">
            <a:extLst>
              <a:ext uri="{FF2B5EF4-FFF2-40B4-BE49-F238E27FC236}">
                <a16:creationId xmlns:a16="http://schemas.microsoft.com/office/drawing/2014/main" id="{B5C2496C-F9B1-4337-8805-A8FF959961AA}"/>
              </a:ext>
            </a:extLst>
          </p:cNvPr>
          <p:cNvSpPr>
            <a:spLocks noGrp="1"/>
          </p:cNvSpPr>
          <p:nvPr>
            <p:ph idx="1"/>
          </p:nvPr>
        </p:nvSpPr>
        <p:spPr>
          <a:xfrm>
            <a:off x="1000100" y="1197079"/>
            <a:ext cx="7686700" cy="4446500"/>
          </a:xfrm>
        </p:spPr>
        <p:txBody>
          <a:bodyPr/>
          <a:lstStyle/>
          <a:p>
            <a:r>
              <a:rPr lang="nb-NO" sz="2000" dirty="0">
                <a:latin typeface="Helvetica"/>
                <a:cs typeface="Helvetica"/>
              </a:rPr>
              <a:t>Kommunen har valgt å beskrive kriterier som må fylles for å få tjenestene, i stedet for å beskrive kriterier som utelukker tjenestene.</a:t>
            </a:r>
            <a:endParaRPr lang="en-US" sz="2000" dirty="0">
              <a:latin typeface="Helvetica"/>
              <a:cs typeface="Helvetica"/>
            </a:endParaRPr>
          </a:p>
          <a:p>
            <a:r>
              <a:rPr lang="nb-NO" sz="2000" dirty="0">
                <a:latin typeface="Helvetica"/>
                <a:cs typeface="Helvetica"/>
              </a:rPr>
              <a:t>Vi har fokus hver dag på hvordan vi kan løse arbeidet ved Helse- og velferdskontoret på en mest mulig effektiv måte. Leder sitter nært på sine ansatte og arbeidsoppgavene som tilfaller avdelingen. Arbeidsoppgavene fordeles ut fra kompetanse og hva som er mest effektiv ressursbruk, men og i læringsøyemed og for å hindre sårbarhet. Vi jobber erfaringsbasert. Vi er daglig i dialog med pasienter/brukere, pårørende og tjenesteutøvere. I tillegg er vi Koordinerende enhet, e-meldingsovervåkere og har arkivansvaret for pasientjournalene i kommunen. </a:t>
            </a:r>
          </a:p>
          <a:p>
            <a:pPr marL="0" indent="0">
              <a:buNone/>
            </a:pPr>
            <a:endParaRPr lang="nb-NO" sz="2000" dirty="0">
              <a:cs typeface="Helvetica"/>
            </a:endParaRPr>
          </a:p>
          <a:p>
            <a:endParaRPr lang="nb-NO" sz="2000" dirty="0">
              <a:cs typeface="Helvetica" pitchFamily="34" charset="0"/>
            </a:endParaRPr>
          </a:p>
          <a:p>
            <a:pPr marL="0" indent="0">
              <a:buNone/>
            </a:pPr>
            <a:endParaRPr lang="nb-NO" sz="2400" dirty="0">
              <a:cs typeface="Helvetica" pitchFamily="34" charset="0"/>
            </a:endParaRPr>
          </a:p>
        </p:txBody>
      </p:sp>
    </p:spTree>
    <p:extLst>
      <p:ext uri="{BB962C8B-B14F-4D97-AF65-F5344CB8AC3E}">
        <p14:creationId xmlns:p14="http://schemas.microsoft.com/office/powerpoint/2010/main" val="2170980247"/>
      </p:ext>
    </p:extLst>
  </p:cSld>
  <p:clrMapOvr>
    <a:masterClrMapping/>
  </p:clrMapOvr>
</p:sld>
</file>

<file path=ppt/theme/theme1.xml><?xml version="1.0" encoding="utf-8"?>
<a:theme xmlns:a="http://schemas.openxmlformats.org/drawingml/2006/main" name="MGK_powerpointmal_m_vev">
  <a:themeElements>
    <a:clrScheme name="MGK">
      <a:dk1>
        <a:sysClr val="windowText" lastClr="000000"/>
      </a:dk1>
      <a:lt1>
        <a:sysClr val="window" lastClr="FFFFFF"/>
      </a:lt1>
      <a:dk2>
        <a:srgbClr val="325D2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MGK presentasjon mal</Template>
  <TotalTime>536</TotalTime>
  <Words>659</Words>
  <Application>Microsoft Office PowerPoint</Application>
  <PresentationFormat>Skjermfremvisning (4:3)</PresentationFormat>
  <Paragraphs>45</Paragraphs>
  <Slides>10</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Aptos</vt:lpstr>
      <vt:lpstr>Arial</vt:lpstr>
      <vt:lpstr>Calibri</vt:lpstr>
      <vt:lpstr>Courier New</vt:lpstr>
      <vt:lpstr>Helvetica</vt:lpstr>
      <vt:lpstr>MGK_powerpointmal_m_vev</vt:lpstr>
      <vt:lpstr>Sammenligningsrapport for forvaltningstjenesten </vt:lpstr>
      <vt:lpstr>Bakgrunn for sammenligningsrapporten</vt:lpstr>
      <vt:lpstr>Bakgrunn for sammenligningsrapporten</vt:lpstr>
      <vt:lpstr>Bakgrunn for sammenligningsrapporten</vt:lpstr>
      <vt:lpstr>Bakgrunn for sammenligningsrapporten</vt:lpstr>
      <vt:lpstr>Sammenligningsrapporten</vt:lpstr>
      <vt:lpstr>Sammenligningsrapporten</vt:lpstr>
      <vt:lpstr>Sammenligningsrapporten </vt:lpstr>
      <vt:lpstr>Sammenligningsrapporten</vt:lpstr>
      <vt:lpstr>Sammenligningsrapporten</vt:lpstr>
    </vt:vector>
  </TitlesOfParts>
  <Company>Midtre Gauldal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Hege Almås</dc:creator>
  <cp:lastModifiedBy>Grethe Ellerås</cp:lastModifiedBy>
  <cp:revision>573</cp:revision>
  <cp:lastPrinted>2021-09-13T07:13:52Z</cp:lastPrinted>
  <dcterms:created xsi:type="dcterms:W3CDTF">2021-09-08T07:31:56Z</dcterms:created>
  <dcterms:modified xsi:type="dcterms:W3CDTF">2025-09-03T08:27:21Z</dcterms:modified>
</cp:coreProperties>
</file>