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9.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0.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1.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2.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3.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4.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5.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6.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7.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8.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9.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0.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1.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2.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3.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4.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6.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7.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8.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9.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0.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1.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2.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3.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4.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5.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6.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7.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8.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9.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0.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1.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2.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3.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4.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5.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6.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7.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8.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0.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1.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2.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3.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4.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5.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6.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7.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8.xml" ContentType="application/vnd.openxmlformats-officedocument.themeOverr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69.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70.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71.xml" ContentType="application/vnd.openxmlformats-officedocument.themeOverr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72.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73.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74.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5.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76.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77.xml" ContentType="application/vnd.openxmlformats-officedocument.themeOverr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78.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79.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80.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theme/themeOverride81.xml" ContentType="application/vnd.openxmlformats-officedocument.themeOverr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82.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83.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84.xml" ContentType="application/vnd.openxmlformats-officedocument.themeOverr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85.xml" ContentType="application/vnd.openxmlformats-officedocument.themeOverr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86.xml" ContentType="application/vnd.openxmlformats-officedocument.themeOverr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87.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88.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89.xml" ContentType="application/vnd.openxmlformats-officedocument.themeOverrid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90.xml" ContentType="application/vnd.openxmlformats-officedocument.themeOverrid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91.xml" ContentType="application/vnd.openxmlformats-officedocument.themeOverrid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92.xml" ContentType="application/vnd.openxmlformats-officedocument.themeOverrid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93.xml" ContentType="application/vnd.openxmlformats-officedocument.themeOverrid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94.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95.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theme/themeOverride96.xml" ContentType="application/vnd.openxmlformats-officedocument.themeOverrid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97.xml" ContentType="application/vnd.openxmlformats-officedocument.themeOverrid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98.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99.xml" ContentType="application/vnd.openxmlformats-officedocument.themeOverr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100.xml" ContentType="application/vnd.openxmlformats-officedocument.themeOverrid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101.xml" ContentType="application/vnd.openxmlformats-officedocument.themeOverrid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102.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103.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104.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theme/themeOverride105.xml" ContentType="application/vnd.openxmlformats-officedocument.themeOverrid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106.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107.xml" ContentType="application/vnd.openxmlformats-officedocument.themeOverrid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theme/themeOverride108.xml" ContentType="application/vnd.openxmlformats-officedocument.themeOverrid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theme/themeOverride109.xml" ContentType="application/vnd.openxmlformats-officedocument.themeOverrid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theme/themeOverride110.xml" ContentType="application/vnd.openxmlformats-officedocument.themeOverrid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theme/themeOverride111.xml" ContentType="application/vnd.openxmlformats-officedocument.themeOverrid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theme/themeOverride112.xml" ContentType="application/vnd.openxmlformats-officedocument.themeOverrid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theme/themeOverride113.xml" ContentType="application/vnd.openxmlformats-officedocument.themeOverrid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theme/themeOverride114.xml" ContentType="application/vnd.openxmlformats-officedocument.themeOverr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theme/themeOverride115.xml" ContentType="application/vnd.openxmlformats-officedocument.themeOverrid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theme/themeOverride116.xml" ContentType="application/vnd.openxmlformats-officedocument.themeOverrid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theme/themeOverride117.xml" ContentType="application/vnd.openxmlformats-officedocument.themeOverrid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theme/themeOverride118.xml" ContentType="application/vnd.openxmlformats-officedocument.themeOverrid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theme/themeOverride119.xml" ContentType="application/vnd.openxmlformats-officedocument.themeOverrid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theme/themeOverride1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5"/>
  </p:notesMasterIdLst>
  <p:sldIdLst>
    <p:sldId id="476" r:id="rId5"/>
    <p:sldId id="444" r:id="rId6"/>
    <p:sldId id="439" r:id="rId7"/>
    <p:sldId id="440" r:id="rId8"/>
    <p:sldId id="441" r:id="rId9"/>
    <p:sldId id="302" r:id="rId10"/>
    <p:sldId id="305" r:id="rId11"/>
    <p:sldId id="310" r:id="rId12"/>
    <p:sldId id="311" r:id="rId13"/>
    <p:sldId id="459" r:id="rId14"/>
    <p:sldId id="460" r:id="rId15"/>
    <p:sldId id="306" r:id="rId16"/>
    <p:sldId id="307" r:id="rId17"/>
    <p:sldId id="314" r:id="rId18"/>
    <p:sldId id="315" r:id="rId19"/>
    <p:sldId id="461" r:id="rId20"/>
    <p:sldId id="462" r:id="rId21"/>
    <p:sldId id="312" r:id="rId22"/>
    <p:sldId id="313" r:id="rId23"/>
    <p:sldId id="324" r:id="rId24"/>
    <p:sldId id="463" r:id="rId25"/>
    <p:sldId id="465" r:id="rId26"/>
    <p:sldId id="466" r:id="rId27"/>
    <p:sldId id="455" r:id="rId28"/>
    <p:sldId id="325" r:id="rId29"/>
    <p:sldId id="326" r:id="rId30"/>
    <p:sldId id="467" r:id="rId31"/>
    <p:sldId id="458" r:id="rId32"/>
    <p:sldId id="327" r:id="rId33"/>
    <p:sldId id="468" r:id="rId34"/>
    <p:sldId id="469" r:id="rId35"/>
    <p:sldId id="328" r:id="rId36"/>
    <p:sldId id="329" r:id="rId37"/>
    <p:sldId id="471" r:id="rId38"/>
    <p:sldId id="475" r:id="rId39"/>
    <p:sldId id="472" r:id="rId40"/>
    <p:sldId id="446" r:id="rId41"/>
    <p:sldId id="470" r:id="rId42"/>
    <p:sldId id="474" r:id="rId43"/>
    <p:sldId id="457" r:id="rId44"/>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76"/>
            <p14:sldId id="444"/>
          </p14:sldIdLst>
        </p14:section>
        <p14:section name="Inndeling uten navn" id="{BDA72A35-018E-4921-A6B4-FE4F8A31AB15}">
          <p14:sldIdLst>
            <p14:sldId id="439"/>
            <p14:sldId id="440"/>
            <p14:sldId id="441"/>
            <p14:sldId id="302"/>
            <p14:sldId id="305"/>
            <p14:sldId id="310"/>
            <p14:sldId id="311"/>
            <p14:sldId id="459"/>
            <p14:sldId id="460"/>
            <p14:sldId id="306"/>
            <p14:sldId id="307"/>
            <p14:sldId id="314"/>
            <p14:sldId id="315"/>
            <p14:sldId id="461"/>
            <p14:sldId id="462"/>
            <p14:sldId id="312"/>
            <p14:sldId id="313"/>
            <p14:sldId id="324"/>
            <p14:sldId id="463"/>
            <p14:sldId id="465"/>
            <p14:sldId id="466"/>
            <p14:sldId id="455"/>
            <p14:sldId id="325"/>
            <p14:sldId id="326"/>
            <p14:sldId id="467"/>
            <p14:sldId id="458"/>
            <p14:sldId id="327"/>
            <p14:sldId id="468"/>
            <p14:sldId id="469"/>
            <p14:sldId id="328"/>
            <p14:sldId id="329"/>
            <p14:sldId id="471"/>
            <p14:sldId id="475"/>
            <p14:sldId id="472"/>
            <p14:sldId id="446"/>
            <p14:sldId id="470"/>
            <p14:sldId id="474"/>
            <p14:sldId id="457"/>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F32"/>
    <a:srgbClr val="2C6FB4"/>
    <a:srgbClr val="026FBA"/>
    <a:srgbClr val="006FBA"/>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6619" autoAdjust="0"/>
  </p:normalViewPr>
  <p:slideViewPr>
    <p:cSldViewPr snapToGrid="0">
      <p:cViewPr>
        <p:scale>
          <a:sx n="110" d="100"/>
          <a:sy n="110" d="100"/>
        </p:scale>
        <p:origin x="2964" y="-7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N:\sva\sva-no-f-uf\Ungdata\Rapportering\Rapportmaler_ungdata\N&#248;kkeltallsrapporter%202024-2026\N&#248;RaJunior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N:\sva\sva-no-f-uf\Ungdata\Rapportering\Rapportmaler_ungdata\N&#248;kkeltallsrapporter%202024-2026\N&#248;RaJunior2024.xlsx" TargetMode="Externa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98.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file:///N:\sva\sva-no-f-uf\Ungdata\Rapportering\Rapportmaler_ungdata\N&#248;kkeltallsrapporter%202024-2026\N&#248;RaJunior2024.xlsx" TargetMode="External"/></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99.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oleObject" Target="file:///N:\sva\sva-no-f-uf\Ungdata\Rapportering\Rapportmaler_ungdata\N&#248;kkeltallsrapporter%202024-2026\N&#248;RaJunior2024.xlsx" TargetMode="External"/></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100.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oleObject" Target="file:///N:\sva\sva-no-f-uf\Ungdata\Rapportering\Rapportmaler_ungdata\N&#248;kkeltallsrapporter%202024-2026\N&#248;RaJunior2024.xlsx" TargetMode="External"/></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101.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oleObject" Target="file:///N:\sva\sva-no-f-uf\Ungdata\Rapportering\Rapportmaler_ungdata\N&#248;kkeltallsrapporter%202024-2026\N&#248;RaJunior2024.xlsx" TargetMode="Externa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file:///N:\sva\sva-no-f-uf\Ungdata\Rapportering\Rapportmaler_ungdata\N&#248;kkeltallsrapporter%202024-2026\N&#248;RaJunior2024.xlsx" TargetMode="External"/></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103.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file:///N:\sva\sva-no-f-uf\Ungdata\Rapportering\Rapportmaler_ungdata\N&#248;kkeltallsrapporter%202024-2026\N&#248;RaJunior2024.xlsx" TargetMode="Externa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104.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file:///N:\sva\sva-no-f-uf\Ungdata\Rapportering\Rapportmaler_ungdata\N&#248;kkeltallsrapporter%202024-2026\N&#248;RaJunior2024.xlsx" TargetMode="External"/></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105.xml"/><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oleObject" Target="file:///N:\sva\sva-no-f-uf\Ungdata\Rapportering\Rapportmaler_ungdata\N&#248;kkeltallsrapporter%202024-2026\N&#248;RaJunior2024.xlsx" TargetMode="External"/></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106.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file:///N:\sva\sva-no-f-uf\Ungdata\Rapportering\Rapportmaler_ungdata\N&#248;kkeltallsrapporter%202024-2026\N&#248;RaJunior2024.xlsx" TargetMode="External"/></Relationships>
</file>

<file path=ppt/charts/_rels/chart109.xml.rels><?xml version="1.0" encoding="UTF-8" standalone="yes"?>
<Relationships xmlns="http://schemas.openxmlformats.org/package/2006/relationships"><Relationship Id="rId3" Type="http://schemas.openxmlformats.org/officeDocument/2006/relationships/themeOverride" Target="../theme/themeOverride107.xml"/><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oleObject" Target="file:///N:\sva\sva-no-f-uf\Ungdata\Rapportering\Rapportmaler_ungdata\N&#248;kkeltallsrapporter%202024-2026\N&#248;RaJunior2024.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N:\sva\sva-no-f-uf\Ungdata\Rapportering\Rapportmaler_ungdata\N&#248;kkeltallsrapporter%202024-2026\N&#248;RaJunior2024.xlsx" TargetMode="External"/></Relationships>
</file>

<file path=ppt/charts/_rels/chart110.xml.rels><?xml version="1.0" encoding="UTF-8" standalone="yes"?>
<Relationships xmlns="http://schemas.openxmlformats.org/package/2006/relationships"><Relationship Id="rId3" Type="http://schemas.openxmlformats.org/officeDocument/2006/relationships/themeOverride" Target="../theme/themeOverride108.xml"/><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oleObject" Target="file:///N:\sva\sva-no-f-uf\Ungdata\Rapportering\Rapportmaler_ungdata\N&#248;kkeltallsrapporter%202024-2026\N&#248;RaJunior2024.xlsx" TargetMode="External"/></Relationships>
</file>

<file path=ppt/charts/_rels/chart111.xml.rels><?xml version="1.0" encoding="UTF-8" standalone="yes"?>
<Relationships xmlns="http://schemas.openxmlformats.org/package/2006/relationships"><Relationship Id="rId3" Type="http://schemas.openxmlformats.org/officeDocument/2006/relationships/themeOverride" Target="../theme/themeOverride109.xml"/><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oleObject" Target="file:///N:\sva\sva-no-f-uf\Ungdata\Rapportering\Rapportmaler_ungdata\N&#248;kkeltallsrapporter%202024-2026\N&#248;RaJunior2024.xlsx" TargetMode="External"/></Relationships>
</file>

<file path=ppt/charts/_rels/chart112.xml.rels><?xml version="1.0" encoding="UTF-8" standalone="yes"?>
<Relationships xmlns="http://schemas.openxmlformats.org/package/2006/relationships"><Relationship Id="rId3" Type="http://schemas.openxmlformats.org/officeDocument/2006/relationships/themeOverride" Target="../theme/themeOverride110.xml"/><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oleObject" Target="file:///N:\sva\sva-no-f-uf\Ungdata\Rapportering\Rapportmaler_ungdata\N&#248;kkeltallsrapporter%202024-2026\N&#248;RaJunior2024.xlsx" TargetMode="External"/></Relationships>
</file>

<file path=ppt/charts/_rels/chart113.xml.rels><?xml version="1.0" encoding="UTF-8" standalone="yes"?>
<Relationships xmlns="http://schemas.openxmlformats.org/package/2006/relationships"><Relationship Id="rId3" Type="http://schemas.openxmlformats.org/officeDocument/2006/relationships/themeOverride" Target="../theme/themeOverride111.xml"/><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oleObject" Target="file:///N:\sva\sva-no-f-uf\Ungdata\Rapportering\Rapportmaler_ungdata\N&#248;kkeltallsrapporter%202024-2026\N&#248;RaJunior2024.xlsx" TargetMode="External"/></Relationships>
</file>

<file path=ppt/charts/_rels/chart114.xml.rels><?xml version="1.0" encoding="UTF-8" standalone="yes"?>
<Relationships xmlns="http://schemas.openxmlformats.org/package/2006/relationships"><Relationship Id="rId3" Type="http://schemas.openxmlformats.org/officeDocument/2006/relationships/themeOverride" Target="../theme/themeOverride112.xml"/><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oleObject" Target="file:///N:\sva\sva-no-f-uf\Ungdata\Rapportering\Rapportmaler_ungdata\N&#248;kkeltallsrapporter%202024-2026\N&#248;RaJunior2024.xlsx" TargetMode="External"/></Relationships>
</file>

<file path=ppt/charts/_rels/chart115.xml.rels><?xml version="1.0" encoding="UTF-8" standalone="yes"?>
<Relationships xmlns="http://schemas.openxmlformats.org/package/2006/relationships"><Relationship Id="rId3" Type="http://schemas.openxmlformats.org/officeDocument/2006/relationships/themeOverride" Target="../theme/themeOverride113.xml"/><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oleObject" Target="file:///N:\sva\sva-no-f-uf\Ungdata\Rapportering\Rapportmaler_ungdata\N&#248;kkeltallsrapporter%202024-2026\N&#248;RaJunior2024.xlsx" TargetMode="External"/></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114.xm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oleObject" Target="file:///N:\sva\sva-no-f-uf\Ungdata\Rapportering\Rapportmaler_ungdata\N&#248;kkeltallsrapporter%202024-2026\N&#248;RaJunior2024.xlsx" TargetMode="External"/></Relationships>
</file>

<file path=ppt/charts/_rels/chart117.xml.rels><?xml version="1.0" encoding="UTF-8" standalone="yes"?>
<Relationships xmlns="http://schemas.openxmlformats.org/package/2006/relationships"><Relationship Id="rId3" Type="http://schemas.openxmlformats.org/officeDocument/2006/relationships/themeOverride" Target="../theme/themeOverride115.xml"/><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oleObject" Target="file:///N:\sva\sva-no-f-uf\Ungdata\Rapportering\Rapportmaler_ungdata\N&#248;kkeltallsrapporter%202024-2026\N&#248;RaJunior2024.xlsx" TargetMode="External"/></Relationships>
</file>

<file path=ppt/charts/_rels/chart118.xml.rels><?xml version="1.0" encoding="UTF-8" standalone="yes"?>
<Relationships xmlns="http://schemas.openxmlformats.org/package/2006/relationships"><Relationship Id="rId3" Type="http://schemas.openxmlformats.org/officeDocument/2006/relationships/themeOverride" Target="../theme/themeOverride116.xml"/><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oleObject" Target="file:///N:\sva\sva-no-f-uf\Ungdata\Rapportering\Rapportmaler_ungdata\N&#248;kkeltallsrapporter%202024-2026\N&#248;RaJunior2024.xlsx" TargetMode="External"/></Relationships>
</file>

<file path=ppt/charts/_rels/chart119.xml.rels><?xml version="1.0" encoding="UTF-8" standalone="yes"?>
<Relationships xmlns="http://schemas.openxmlformats.org/package/2006/relationships"><Relationship Id="rId3" Type="http://schemas.openxmlformats.org/officeDocument/2006/relationships/themeOverride" Target="../theme/themeOverride117.xml"/><Relationship Id="rId2" Type="http://schemas.microsoft.com/office/2011/relationships/chartColorStyle" Target="colors119.xml"/><Relationship Id="rId1" Type="http://schemas.microsoft.com/office/2011/relationships/chartStyle" Target="style119.xml"/><Relationship Id="rId4" Type="http://schemas.openxmlformats.org/officeDocument/2006/relationships/oleObject" Target="file:///N:\sva\sva-no-f-uf\Ungdata\Rapportering\Rapportmaler_ungdata\N&#248;kkeltallsrapporter%202024-2026\N&#248;RaJunior2024.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N:\sva\sva-no-f-uf\Ungdata\Rapportering\Rapportmaler_ungdata\N&#248;kkeltallsrapporter%202024-2026\N&#248;RaJunior2024.xlsx" TargetMode="External"/></Relationships>
</file>

<file path=ppt/charts/_rels/chart120.xml.rels><?xml version="1.0" encoding="UTF-8" standalone="yes"?>
<Relationships xmlns="http://schemas.openxmlformats.org/package/2006/relationships"><Relationship Id="rId3" Type="http://schemas.openxmlformats.org/officeDocument/2006/relationships/themeOverride" Target="../theme/themeOverride118.xm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oleObject" Target="file:///N:\sva\sva-no-f-uf\Ungdata\Rapportering\Rapportmaler_ungdata\N&#248;kkeltallsrapporter%202024-2026\N&#248;RaJunior2024.xlsx" TargetMode="External"/></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119.xm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oleObject" Target="file:///N:\sva\sva-no-f-uf\Ungdata\Rapportering\Rapportmaler_ungdata\N&#248;kkeltallsrapporter%202024-2026\N&#248;RaJunior2024.xlsx" TargetMode="External"/></Relationships>
</file>

<file path=ppt/charts/_rels/chart122.xml.rels><?xml version="1.0" encoding="UTF-8" standalone="yes"?>
<Relationships xmlns="http://schemas.openxmlformats.org/package/2006/relationships"><Relationship Id="rId3" Type="http://schemas.openxmlformats.org/officeDocument/2006/relationships/themeOverride" Target="../theme/themeOverride120.xml"/><Relationship Id="rId2" Type="http://schemas.microsoft.com/office/2011/relationships/chartColorStyle" Target="colors122.xml"/><Relationship Id="rId1" Type="http://schemas.microsoft.com/office/2011/relationships/chartStyle" Target="style122.xml"/><Relationship Id="rId4" Type="http://schemas.openxmlformats.org/officeDocument/2006/relationships/oleObject" Target="file:///N:\sva\sva-no-f-uf\Ungdata\Rapportering\Rapportmaler_ungdata\N&#248;kkeltallsrapporter%202024-2026\N&#248;RaJunior2024.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N:\sva\sva-no-f-uf\Ungdata\Rapportering\Rapportmaler_ungdata\N&#248;kkeltallsrapporter%202024-2026\N&#248;RaJunior2024.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N:\sva\sva-no-f-uf\Ungdata\Rapportering\Rapportmaler_ungdata\N&#248;kkeltallsrapporter%202024-2026\N&#248;RaJunior2024.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N:\sva\sva-no-f-uf\Ungdata\Rapportering\Rapportmaler_ungdata\N&#248;kkeltallsrapporter%202024-2026\N&#248;RaJunior2024.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N:\sva\sva-no-f-uf\Ungdata\Rapportering\Rapportmaler_ungdata\N&#248;kkeltallsrapporter%202024-2026\N&#248;RaJunior2024.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N:\sva\sva-no-f-uf\Ungdata\Rapportering\Rapportmaler_ungdata\N&#248;kkeltallsrapporter%202024-2026\N&#248;RaJunior2024.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N:\sva\sva-no-f-uf\Ungdata\Rapportering\Rapportmaler_ungdata\N&#248;kkeltallsrapporter%202024-2026\N&#248;RaJunior2024.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N:\sva\sva-no-f-uf\Ungdata\Rapportering\Rapportmaler_ungdata\N&#248;kkeltallsrapporter%202024-2026\N&#248;RaJunior202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N:\sva\sva-no-f-uf\Ungdata\Rapportering\Rapportmaler_ungdata\N&#248;kkeltallsrapporter%202024-2026\N&#248;RaJunior2024.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N:\sva\sva-no-f-uf\Ungdata\Rapportering\Rapportmaler_ungdata\N&#248;kkeltallsrapporter%202024-2026\N&#248;RaJunior2024.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N:\sva\sva-no-f-uf\Ungdata\Rapportering\Rapportmaler_ungdata\N&#248;kkeltallsrapporter%202024-2026\N&#248;RaJunior2024.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N:\sva\sva-no-f-uf\Ungdata\Rapportering\Rapportmaler_ungdata\N&#248;kkeltallsrapporter%202024-2026\N&#248;RaJunior2024.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N:\sva\sva-no-f-uf\Ungdata\Rapportering\Rapportmaler_ungdata\N&#248;kkeltallsrapporter%202024-2026\N&#248;RaJunior2024.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N:\sva\sva-no-f-uf\Ungdata\Rapportering\Rapportmaler_ungdata\N&#248;kkeltallsrapporter%202024-2026\N&#248;RaJunior2024.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N:\sva\sva-no-f-uf\Ungdata\Rapportering\Rapportmaler_ungdata\N&#248;kkeltallsrapporter%202024-2026\N&#248;RaJunior2024.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N:\sva\sva-no-f-uf\Ungdata\Rapportering\Rapportmaler_ungdata\N&#248;kkeltallsrapporter%202024-2026\N&#248;RaJunior2024.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N:\sva\sva-no-f-uf\Ungdata\Rapportering\Rapportmaler_ungdata\N&#248;kkeltallsrapporter%202024-2026\N&#248;RaJunior2024.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N:\sva\sva-no-f-uf\Ungdata\Rapportering\Rapportmaler_ungdata\N&#248;kkeltallsrapporter%202024-2026\N&#248;RaJunior2024.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N:\sva\sva-no-f-uf\Ungdata\Rapportering\Rapportmaler_ungdata\N&#248;kkeltallsrapporter%202024-2026\N&#248;RaJunior202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N:\sva\sva-no-f-uf\Ungdata\Rapportering\Rapportmaler_ungdata\N&#248;kkeltallsrapporter%202024-2026\N&#248;RaJunior2024.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N:\sva\sva-no-f-uf\Ungdata\Rapportering\Rapportmaler_ungdata\N&#248;kkeltallsrapporter%202024-2026\N&#248;RaJunior2024.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N:\sva\sva-no-f-uf\Ungdata\Rapportering\Rapportmaler_ungdata\N&#248;kkeltallsrapporter%202024-2026\N&#248;RaJunior2024.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N:\sva\sva-no-f-uf\Ungdata\Rapportering\Rapportmaler_ungdata\N&#248;kkeltallsrapporter%202024-2026\N&#248;RaJunior2024.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N:\sva\sva-no-f-uf\Ungdata\Rapportering\Rapportmaler_ungdata\N&#248;kkeltallsrapporter%202024-2026\N&#248;RaJunior2024.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N:\sva\sva-no-f-uf\Ungdata\Rapportering\Rapportmaler_ungdata\N&#248;kkeltallsrapporter%202024-2026\N&#248;RaJunior2024.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N:\sva\sva-no-f-uf\Ungdata\Rapportering\Rapportmaler_ungdata\N&#248;kkeltallsrapporter%202024-2026\N&#248;RaJunior2024.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N:\sva\sva-no-f-uf\Ungdata\Rapportering\Rapportmaler_ungdata\N&#248;kkeltallsrapporter%202024-2026\N&#248;RaJunior2024.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N:\sva\sva-no-f-uf\Ungdata\Rapportering\Rapportmaler_ungdata\N&#248;kkeltallsrapporter%202024-2026\N&#248;RaJunior2024.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N:\sva\sva-no-f-uf\Ungdata\Rapportering\Rapportmaler_ungdata\N&#248;kkeltallsrapporter%202024-2026\N&#248;RaJunior2024.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N:\sva\sva-no-f-uf\Ungdata\Rapportering\Rapportmaler_ungdata\N&#248;kkeltallsrapporter%202024-2026\N&#248;RaJunior202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N:\sva\sva-no-f-uf\Ungdata\Rapportering\Rapportmaler_ungdata\N&#248;kkeltallsrapporter%202024-2026\N&#248;RaJunior2024.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N:\sva\sva-no-f-uf\Ungdata\Rapportering\Rapportmaler_ungdata\N&#248;kkeltallsrapporter%202024-2026\N&#248;RaJunior2024.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N:\sva\sva-no-f-uf\Ungdata\Rapportering\Rapportmaler_ungdata\N&#248;kkeltallsrapporter%202024-2026\N&#248;RaJunior2024.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N:\sva\sva-no-f-uf\Ungdata\Rapportering\Rapportmaler_ungdata\N&#248;kkeltallsrapporter%202024-2026\N&#248;RaJunior2024.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N:\sva\sva-no-f-uf\Ungdata\Rapportering\Rapportmaler_ungdata\N&#248;kkeltallsrapporter%202024-2026\N&#248;RaJunior2024.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N:\sva\sva-no-f-uf\Ungdata\Rapportering\Rapportmaler_ungdata\N&#248;kkeltallsrapporter%202024-2026\N&#248;RaJunior2024.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N:\sva\sva-no-f-uf\Ungdata\Rapportering\Rapportmaler_ungdata\N&#248;kkeltallsrapporter%202024-2026\N&#248;RaJunior2024.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N:\sva\sva-no-f-uf\Ungdata\Rapportering\Rapportmaler_ungdata\N&#248;kkeltallsrapporter%202024-2026\N&#248;RaJunior2024.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N:\sva\sva-no-f-uf\Ungdata\Rapportering\Rapportmaler_ungdata\N&#248;kkeltallsrapporter%202024-2026\N&#248;RaJunior2024.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N:\sva\sva-no-f-uf\Ungdata\Rapportering\Rapportmaler_ungdata\N&#248;kkeltallsrapporter%202024-2026\N&#248;RaJunior2024.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N:\sva\sva-no-f-uf\Ungdata\Rapportering\Rapportmaler_ungdata\N&#248;kkeltallsrapporter%202024-2026\N&#248;RaJunior2024.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N:\sva\sva-no-f-uf\Ungdata\Rapportering\Rapportmaler_ungdata\N&#248;kkeltallsrapporter%202024-2026\N&#248;RaJunior2024.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N:\sva\sva-no-f-uf\Ungdata\Rapportering\Rapportmaler_ungdata\N&#248;kkeltallsrapporter%202024-2026\N&#248;RaJunior2024.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file:///N:\sva\sva-no-f-uf\Ungdata\Rapportering\Rapportmaler_ungdata\N&#248;kkeltallsrapporter%202024-2026\N&#248;RaJunior2024.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N:\sva\sva-no-f-uf\Ungdata\Rapportering\Rapportmaler_ungdata\N&#248;kkeltallsrapporter%202024-2026\N&#248;RaJunior2024.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file:///N:\sva\sva-no-f-uf\Ungdata\Rapportering\Rapportmaler_ungdata\N&#248;kkeltallsrapporter%202024-2026\N&#248;RaJunior2024.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file:///N:\sva\sva-no-f-uf\Ungdata\Rapportering\Rapportmaler_ungdata\N&#248;kkeltallsrapporter%202024-2026\N&#248;RaJunior2024.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N:\sva\sva-no-f-uf\Ungdata\Rapportering\Rapportmaler_ungdata\N&#248;kkeltallsrapporter%202024-2026\N&#248;RaJunior2024.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N:\sva\sva-no-f-uf\Ungdata\Rapportering\Rapportmaler_ungdata\N&#248;kkeltallsrapporter%202024-2026\N&#248;RaJunior2024.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file:///N:\sva\sva-no-f-uf\Ungdata\Rapportering\Rapportmaler_ungdata\N&#248;kkeltallsrapporter%202024-2026\N&#248;RaJunior2024.xlsx"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file:///N:\sva\sva-no-f-uf\Ungdata\Rapportering\Rapportmaler_ungdata\N&#248;kkeltallsrapporter%202024-2026\N&#248;RaJunior2024.xlsx"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N:\sva\sva-no-f-uf\Ungdata\Rapportering\Rapportmaler_ungdata\N&#248;kkeltallsrapporter%202024-2026\N&#248;RaJunior202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N:\sva\sva-no-f-uf\Ungdata\Rapportering\Rapportmaler_ungdata\N&#248;kkeltallsrapporter%202024-2026\N&#248;RaJunior2024.xlsx" TargetMode="Externa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N:\sva\sva-no-f-uf\Ungdata\Rapportering\Rapportmaler_ungdata\N&#248;kkeltallsrapporter%202024-2026\N&#248;RaJunior2024.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N:\sva\sva-no-f-uf\Ungdata\Rapportering\Rapportmaler_ungdata\N&#248;kkeltallsrapporter%202024-2026\N&#248;RaJunior2024.xlsx" TargetMode="Externa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file:///N:\sva\sva-no-f-uf\Ungdata\Rapportering\Rapportmaler_ungdata\N&#248;kkeltallsrapporter%202024-2026\N&#248;RaJunior2024.xlsx"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N:\sva\sva-no-f-uf\Ungdata\Rapportering\Rapportmaler_ungdata\N&#248;kkeltallsrapporter%202024-2026\N&#248;RaJunior2024.xlsx" TargetMode="External"/></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file:///N:\sva\sva-no-f-uf\Ungdata\Rapportering\Rapportmaler_ungdata\N&#248;kkeltallsrapporter%202024-2026\N&#248;RaJunior2024.xlsx" TargetMode="Externa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N:\sva\sva-no-f-uf\Ungdata\Rapportering\Rapportmaler_ungdata\N&#248;kkeltallsrapporter%202024-2026\N&#248;RaJunior2024.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N:\sva\sva-no-f-uf\Ungdata\Rapportering\Rapportmaler_ungdata\N&#248;kkeltallsrapporter%202024-2026\N&#248;RaJunior2024.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N:\sva\sva-no-f-uf\Ungdata\Rapportering\Rapportmaler_ungdata\N&#248;kkeltallsrapporter%202024-2026\N&#248;RaJunior2024.xlsx" TargetMode="Externa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file:///N:\sva\sva-no-f-uf\Ungdata\Rapportering\Rapportmaler_ungdata\N&#248;kkeltallsrapporter%202024-2026\N&#248;RaJunior2024.xlsx"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N:\sva\sva-no-f-uf\Ungdata\Rapportering\Rapportmaler_ungdata\N&#248;kkeltallsrapporter%202024-2026\N&#248;RaJunior2024.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N:\sva\sva-no-f-uf\Ungdata\Rapportering\Rapportmaler_ungdata\N&#248;kkeltallsrapporter%202024-2026\N&#248;RaJunior2024.xlsx" TargetMode="Externa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file:///N:\sva\sva-no-f-uf\Ungdata\Rapportering\Rapportmaler_ungdata\N&#248;kkeltallsrapporter%202024-2026\N&#248;RaJunior2024.xlsx" TargetMode="Externa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N:\sva\sva-no-f-uf\Ungdata\Rapportering\Rapportmaler_ungdata\N&#248;kkeltallsrapporter%202024-2026\N&#248;RaJunior2024.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N:\sva\sva-no-f-uf\Ungdata\Rapportering\Rapportmaler_ungdata\N&#248;kkeltallsrapporter%202024-2026\N&#248;RaJunior2024.xlsx" TargetMode="External"/></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file:///N:\sva\sva-no-f-uf\Ungdata\Rapportering\Rapportmaler_ungdata\N&#248;kkeltallsrapporter%202024-2026\N&#248;RaJunior2024.xlsx" TargetMode="Externa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N:\sva\sva-no-f-uf\Ungdata\Rapportering\Rapportmaler_ungdata\N&#248;kkeltallsrapporter%202024-2026\N&#248;RaJunior2024.xlsx" TargetMode="Externa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file:///N:\sva\sva-no-f-uf\Ungdata\Rapportering\Rapportmaler_ungdata\N&#248;kkeltallsrapporter%202024-2026\N&#248;RaJunior2024.xlsx" TargetMode="Externa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file:///N:\sva\sva-no-f-uf\Ungdata\Rapportering\Rapportmaler_ungdata\N&#248;kkeltallsrapporter%202024-2026\N&#248;RaJunior2024.xlsx" TargetMode="Externa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N:\sva\sva-no-f-uf\Ungdata\Rapportering\Rapportmaler_ungdata\N&#248;kkeltallsrapporter%202024-2026\N&#248;RaJunior2024.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N:\sva\sva-no-f-uf\Ungdata\Rapportering\Rapportmaler_ungdata\N&#248;kkeltallsrapporter%202024-2026\N&#248;RaJunior2024.xlsx" TargetMode="Externa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oleObject" Target="file:///N:\sva\sva-no-f-uf\Ungdata\Rapportering\Rapportmaler_ungdata\N&#248;kkeltallsrapporter%202024-2026\N&#248;RaJunior2024.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N:\sva\sva-no-f-uf\Ungdata\Rapportering\Rapportmaler_ungdata\N&#248;kkeltallsrapporter%202024-2026\N&#248;RaJunior2024.xlsx" TargetMode="Externa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file:///N:\sva\sva-no-f-uf\Ungdata\Rapportering\Rapportmaler_ungdata\N&#248;kkeltallsrapporter%202024-2026\N&#248;RaJunior2024.xlsx" TargetMode="Externa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file:///N:\sva\sva-no-f-uf\Ungdata\Rapportering\Rapportmaler_ungdata\N&#248;kkeltallsrapporter%202024-2026\N&#248;RaJunior2024.xlsx" TargetMode="Externa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N:\sva\sva-no-f-uf\Ungdata\Rapportering\Rapportmaler_ungdata\N&#248;kkeltallsrapporter%202024-2026\N&#248;RaJunior2024.xlsx" TargetMode="External"/></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oleObject" Target="file:///N:\sva\sva-no-f-uf\Ungdata\Rapportering\Rapportmaler_ungdata\N&#248;kkeltallsrapporter%202024-2026\N&#248;RaJunior2024.xlsx" TargetMode="Externa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N:\sva\sva-no-f-uf\Ungdata\Rapportering\Rapportmaler_ungdata\N&#248;kkeltallsrapporter%202024-2026\N&#248;RaJunior2024.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N:\sva\sva-no-f-uf\Ungdata\Rapportering\Rapportmaler_ungdata\N&#248;kkeltallsrapporter%202024-2026\N&#248;RaJunior2024.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file:///N:\sva\sva-no-f-uf\Ungdata\Rapportering\Rapportmaler_ungdata\N&#248;kkeltallsrapporter%202024-2026\N&#248;RaJunior2024.xlsx" TargetMode="Externa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oleObject" Target="file:///N:\sva\sva-no-f-uf\Ungdata\Rapportering\Rapportmaler_ungdata\N&#248;kkeltallsrapporter%202024-2026\N&#248;RaJunior2024.xlsx" TargetMode="External"/></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oleObject" Target="file:///N:\sva\sva-no-f-uf\Ungdata\Rapportering\Rapportmaler_ungdata\N&#248;kkeltallsrapporter%202024-2026\N&#248;RaJunior2024.xlsx" TargetMode="Externa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file:///N:\sva\sva-no-f-uf\Ungdata\Rapportering\Rapportmaler_ungdata\N&#248;kkeltallsrapporter%202024-2026\N&#248;RaJunior2024.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N:\sva\sva-no-f-uf\Ungdata\Rapportering\Rapportmaler_ungdata\N&#248;kkeltallsrapporter%202024-2026\N&#248;RaJunior2024.xlsx" TargetMode="Externa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88.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N:\sva\sva-no-f-uf\Ungdata\Rapportering\Rapportmaler_ungdata\N&#248;kkeltallsrapporter%202024-2026\N&#248;RaJunior2024.xlsx" TargetMode="External"/></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oleObject" Target="file:///N:\sva\sva-no-f-uf\Ungdata\Rapportering\Rapportmaler_ungdata\N&#248;kkeltallsrapporter%202024-2026\N&#248;RaJunior2024.xlsx" TargetMode="External"/></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oleObject" Target="file:///N:\sva\sva-no-f-uf\Ungdata\Rapportering\Rapportmaler_ungdata\N&#248;kkeltallsrapporter%202024-2026\N&#248;RaJunior2024.xlsx" TargetMode="External"/></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oleObject" Target="file:///N:\sva\sva-no-f-uf\Ungdata\Rapportering\Rapportmaler_ungdata\N&#248;kkeltallsrapporter%202024-2026\N&#248;RaJunior2024.xlsx" TargetMode="External"/></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oleObject" Target="file:///N:\sva\sva-no-f-uf\Ungdata\Rapportering\Rapportmaler_ungdata\N&#248;kkeltallsrapporter%202024-2026\N&#248;RaJunior2024.xlsx" TargetMode="External"/></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oleObject" Target="file:///N:\sva\sva-no-f-uf\Ungdata\Rapportering\Rapportmaler_ungdata\N&#248;kkeltallsrapporter%202024-2026\N&#248;RaJunior2024.xlsx" TargetMode="Externa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94.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file:///N:\sva\sva-no-f-uf\Ungdata\Rapportering\Rapportmaler_ungdata\N&#248;kkeltallsrapporter%202024-2026\N&#248;RaJunior2024.xlsx" TargetMode="External"/></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file:///N:\sva\sva-no-f-uf\Ungdata\Rapportering\Rapportmaler_ungdata\N&#248;kkeltallsrapporter%202024-2026\N&#248;RaJunior2024.xlsx" TargetMode="External"/></Relationships>
</file>

<file path=ppt/charts/_rels/chart98.xml.rels><?xml version="1.0" encoding="UTF-8" standalone="yes"?>
<Relationships xmlns="http://schemas.openxmlformats.org/package/2006/relationships"><Relationship Id="rId3" Type="http://schemas.openxmlformats.org/officeDocument/2006/relationships/themeOverride" Target="../theme/themeOverride96.xml"/><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oleObject" Target="file:///N:\sva\sva-no-f-uf\Ungdata\Rapportering\Rapportmaler_ungdata\N&#248;kkeltallsrapporter%202024-2026\N&#248;RaJunior2024.xlsx" TargetMode="External"/></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97.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oleObject" Target="file:///N:\sva\sva-no-f-uf\Ungdata\Rapportering\Rapportmaler_ungdata\N&#248;kkeltallsrapporter%202024-2026\N&#248;RaJunior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33549408707E-2"/>
          <c:y val="0.21654617378256719"/>
          <c:w val="0.90584613290118254"/>
          <c:h val="0.6009766476499206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13E-4C24-A526-A0D2201C1E0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113E-4C24-A526-A0D2201C1E0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DASHBOARD!$E$1:$J$1</c:f>
              <c:strCache>
                <c:ptCount val="6"/>
                <c:pt idx="0">
                  <c:v>Gutter</c:v>
                </c:pt>
                <c:pt idx="1">
                  <c:v>Jenter</c:v>
                </c:pt>
                <c:pt idx="3">
                  <c:v>5. trinn</c:v>
                </c:pt>
                <c:pt idx="4">
                  <c:v>6. trinn</c:v>
                </c:pt>
                <c:pt idx="5">
                  <c:v>7. trinn</c:v>
                </c:pt>
              </c:strCache>
            </c:strRef>
          </c:cat>
          <c:val>
            <c:numRef>
              <c:f>DASHBOARD!$E$2:$J$2</c:f>
              <c:numCache>
                <c:formatCode>0</c:formatCode>
                <c:ptCount val="6"/>
                <c:pt idx="0">
                  <c:v>93</c:v>
                </c:pt>
                <c:pt idx="1">
                  <c:v>106</c:v>
                </c:pt>
                <c:pt idx="3">
                  <c:v>62</c:v>
                </c:pt>
                <c:pt idx="4">
                  <c:v>76</c:v>
                </c:pt>
                <c:pt idx="5">
                  <c:v>63</c:v>
                </c:pt>
              </c:numCache>
            </c:numRef>
          </c:val>
          <c:extLst>
            <c:ext xmlns:c16="http://schemas.microsoft.com/office/drawing/2014/chart" uri="{C3380CC4-5D6E-409C-BE32-E72D297353CC}">
              <c16:uniqueId val="{00000000-1197-496B-BF88-FC26AF2A9DA4}"/>
            </c:ext>
          </c:extLst>
        </c:ser>
        <c:dLbls>
          <c:showLegendKey val="0"/>
          <c:showVal val="0"/>
          <c:showCatName val="0"/>
          <c:showSerName val="0"/>
          <c:showPercent val="0"/>
          <c:showBubbleSize val="0"/>
        </c:dLbls>
        <c:gapWidth val="5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531462753540924"/>
          <c:w val="0.96943785244017611"/>
          <c:h val="0.59494020929266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47DE-48C4-80A6-19254A195DFF}"/>
              </c:ext>
            </c:extLst>
          </c:dPt>
          <c:dPt>
            <c:idx val="1"/>
            <c:invertIfNegative val="0"/>
            <c:bubble3D val="0"/>
            <c:spPr>
              <a:solidFill>
                <a:srgbClr val="DE9F37"/>
              </a:solidFill>
              <a:ln>
                <a:noFill/>
              </a:ln>
              <a:effectLst/>
            </c:spPr>
            <c:extLst>
              <c:ext xmlns:c16="http://schemas.microsoft.com/office/drawing/2014/chart" uri="{C3380CC4-5D6E-409C-BE32-E72D297353CC}">
                <c16:uniqueId val="{00000001-47DE-48C4-80A6-19254A195DFF}"/>
              </c:ext>
            </c:extLst>
          </c:dPt>
          <c:dLbls>
            <c:dLbl>
              <c:idx val="3"/>
              <c:delete val="1"/>
              <c:extLst>
                <c:ext xmlns:c15="http://schemas.microsoft.com/office/drawing/2012/chart" uri="{CE6537A1-D6FC-4f65-9D91-7224C49458BB}"/>
                <c:ext xmlns:c16="http://schemas.microsoft.com/office/drawing/2014/chart" uri="{C3380CC4-5D6E-409C-BE32-E72D297353CC}">
                  <c16:uniqueId val="{00000006-48D0-4DC1-B7FD-0BD9B3818CB0}"/>
                </c:ext>
              </c:extLst>
            </c:dLbl>
            <c:dLbl>
              <c:idx val="4"/>
              <c:delete val="1"/>
              <c:extLst>
                <c:ext xmlns:c15="http://schemas.microsoft.com/office/drawing/2012/chart" uri="{CE6537A1-D6FC-4f65-9D91-7224C49458BB}"/>
                <c:ext xmlns:c16="http://schemas.microsoft.com/office/drawing/2014/chart" uri="{C3380CC4-5D6E-409C-BE32-E72D297353CC}">
                  <c16:uniqueId val="{00000005-48D0-4DC1-B7FD-0BD9B3818CB0}"/>
                </c:ext>
              </c:extLst>
            </c:dLbl>
            <c:dLbl>
              <c:idx val="5"/>
              <c:delete val="1"/>
              <c:extLst>
                <c:ext xmlns:c15="http://schemas.microsoft.com/office/drawing/2012/chart" uri="{CE6537A1-D6FC-4f65-9D91-7224C49458BB}"/>
                <c:ext xmlns:c16="http://schemas.microsoft.com/office/drawing/2014/chart" uri="{C3380CC4-5D6E-409C-BE32-E72D297353CC}">
                  <c16:uniqueId val="{00000004-48D0-4DC1-B7FD-0BD9B3818CB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Standardtabeller!$AD$184:$AI$184</c:f>
              <c:strCache>
                <c:ptCount val="6"/>
                <c:pt idx="0">
                  <c:v>Gutter</c:v>
                </c:pt>
                <c:pt idx="1">
                  <c:v>Jenter</c:v>
                </c:pt>
                <c:pt idx="3">
                  <c:v>5. trinn</c:v>
                </c:pt>
                <c:pt idx="4">
                  <c:v>6. trinn</c:v>
                </c:pt>
                <c:pt idx="5">
                  <c:v>7. trinn</c:v>
                </c:pt>
              </c:strCache>
            </c:strRef>
          </c:cat>
          <c:val>
            <c:numRef>
              <c:f>Standardtabeller!$AD$185:$AI$185</c:f>
              <c:numCache>
                <c:formatCode>0</c:formatCode>
                <c:ptCount val="6"/>
                <c:pt idx="0">
                  <c:v>93.399999999999991</c:v>
                </c:pt>
                <c:pt idx="1">
                  <c:v>84.8</c:v>
                </c:pt>
                <c:pt idx="3">
                  <c:v>#N/A</c:v>
                </c:pt>
                <c:pt idx="4">
                  <c:v>#N/A</c:v>
                </c:pt>
                <c:pt idx="5">
                  <c:v>#N/A</c:v>
                </c:pt>
              </c:numCache>
            </c:numRef>
          </c:val>
          <c:extLst>
            <c:ext xmlns:c16="http://schemas.microsoft.com/office/drawing/2014/chart" uri="{C3380CC4-5D6E-409C-BE32-E72D297353CC}">
              <c16:uniqueId val="{00000000-53F4-474F-9D9F-19E158DB287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5792124615105958"/>
          <c:w val="0.96943785244017611"/>
          <c:h val="0.2532265893859807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8AB0-4F3E-9C02-20758EE77119}"/>
              </c:ext>
            </c:extLst>
          </c:dPt>
          <c:dPt>
            <c:idx val="1"/>
            <c:invertIfNegative val="0"/>
            <c:bubble3D val="0"/>
            <c:spPr>
              <a:solidFill>
                <a:srgbClr val="DE9F37"/>
              </a:solidFill>
              <a:ln>
                <a:noFill/>
              </a:ln>
              <a:effectLst/>
            </c:spPr>
            <c:extLst>
              <c:ext xmlns:c16="http://schemas.microsoft.com/office/drawing/2014/chart" uri="{C3380CC4-5D6E-409C-BE32-E72D297353CC}">
                <c16:uniqueId val="{00000001-8AB0-4F3E-9C02-20758EE7711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Standardtabeller!$AD$778:$AI$778</c:f>
              <c:strCache>
                <c:ptCount val="6"/>
                <c:pt idx="0">
                  <c:v>Gutter</c:v>
                </c:pt>
                <c:pt idx="1">
                  <c:v>Jenter</c:v>
                </c:pt>
                <c:pt idx="3">
                  <c:v>5. trinn</c:v>
                </c:pt>
                <c:pt idx="4">
                  <c:v>6. trinn</c:v>
                </c:pt>
                <c:pt idx="5">
                  <c:v>7. trinn</c:v>
                </c:pt>
              </c:strCache>
            </c:strRef>
          </c:cat>
          <c:val>
            <c:numRef>
              <c:f>Standardtabeller!$AD$779:$AI$779</c:f>
              <c:numCache>
                <c:formatCode>0</c:formatCode>
                <c:ptCount val="6"/>
                <c:pt idx="0">
                  <c:v>7.9</c:v>
                </c:pt>
                <c:pt idx="1">
                  <c:v>11.9</c:v>
                </c:pt>
                <c:pt idx="3">
                  <c:v>5.1000000000000005</c:v>
                </c:pt>
                <c:pt idx="4">
                  <c:v>9.7000000000000011</c:v>
                </c:pt>
                <c:pt idx="5">
                  <c:v>15.000000000000002</c:v>
                </c:pt>
              </c:numCache>
            </c:numRef>
          </c:val>
          <c:extLst>
            <c:ext xmlns:c16="http://schemas.microsoft.com/office/drawing/2014/chart" uri="{C3380CC4-5D6E-409C-BE32-E72D297353CC}">
              <c16:uniqueId val="{00000000-25A4-4229-B6BE-A57D7F5BCC9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127255058450653"/>
          <c:y val="2.1480733083411713E-2"/>
          <c:w val="0.56948013079626103"/>
          <c:h val="0.84202377384876648"/>
        </c:manualLayout>
      </c:layout>
      <c:barChart>
        <c:barDir val="bar"/>
        <c:grouping val="clustered"/>
        <c:varyColors val="0"/>
        <c:ser>
          <c:idx val="1"/>
          <c:order val="0"/>
          <c:tx>
            <c:strRef>
              <c:f>Standardtabeller!$R$751</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Standardtabeller!$P$752:$P$758</c:f>
              <c:strCache>
                <c:ptCount val="7"/>
                <c:pt idx="0">
                  <c:v>6 timer eller mindre</c:v>
                </c:pt>
                <c:pt idx="1">
                  <c:v>7 timer</c:v>
                </c:pt>
                <c:pt idx="2">
                  <c:v>8 timer</c:v>
                </c:pt>
                <c:pt idx="3">
                  <c:v>9 timer</c:v>
                </c:pt>
                <c:pt idx="4">
                  <c:v>10 timer</c:v>
                </c:pt>
                <c:pt idx="5">
                  <c:v>11 timer</c:v>
                </c:pt>
                <c:pt idx="6">
                  <c:v>12 timer eller mer</c:v>
                </c:pt>
              </c:strCache>
            </c:strRef>
          </c:cat>
          <c:val>
            <c:numRef>
              <c:f>Standardtabeller!$R$752:$R$758</c:f>
              <c:numCache>
                <c:formatCode>0</c:formatCode>
                <c:ptCount val="7"/>
                <c:pt idx="0">
                  <c:v>8.3000000000000007</c:v>
                </c:pt>
                <c:pt idx="1">
                  <c:v>14.000000000000002</c:v>
                </c:pt>
                <c:pt idx="2">
                  <c:v>23.799999999999997</c:v>
                </c:pt>
                <c:pt idx="3">
                  <c:v>24.9</c:v>
                </c:pt>
                <c:pt idx="4">
                  <c:v>19.7</c:v>
                </c:pt>
                <c:pt idx="5">
                  <c:v>5.2</c:v>
                </c:pt>
                <c:pt idx="6">
                  <c:v>4.1000000000000005</c:v>
                </c:pt>
              </c:numCache>
            </c:numRef>
          </c:val>
          <c:extLst>
            <c:ext xmlns:c16="http://schemas.microsoft.com/office/drawing/2014/chart" uri="{C3380CC4-5D6E-409C-BE32-E72D297353CC}">
              <c16:uniqueId val="{00000001-31F8-4C6B-92DC-5A28D877A65F}"/>
            </c:ext>
          </c:extLst>
        </c:ser>
        <c:ser>
          <c:idx val="0"/>
          <c:order val="1"/>
          <c:tx>
            <c:strRef>
              <c:f>Standardtabeller!$Q$751</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Standardtabeller!$P$752:$P$758</c:f>
              <c:strCache>
                <c:ptCount val="7"/>
                <c:pt idx="0">
                  <c:v>6 timer eller mindre</c:v>
                </c:pt>
                <c:pt idx="1">
                  <c:v>7 timer</c:v>
                </c:pt>
                <c:pt idx="2">
                  <c:v>8 timer</c:v>
                </c:pt>
                <c:pt idx="3">
                  <c:v>9 timer</c:v>
                </c:pt>
                <c:pt idx="4">
                  <c:v>10 timer</c:v>
                </c:pt>
                <c:pt idx="5">
                  <c:v>11 timer</c:v>
                </c:pt>
                <c:pt idx="6">
                  <c:v>12 timer eller mer</c:v>
                </c:pt>
              </c:strCache>
            </c:strRef>
          </c:cat>
          <c:val>
            <c:numRef>
              <c:f>Standardtabeller!$Q$752:$Q$758</c:f>
              <c:numCache>
                <c:formatCode>0</c:formatCode>
                <c:ptCount val="7"/>
                <c:pt idx="0">
                  <c:v>7.9</c:v>
                </c:pt>
                <c:pt idx="1">
                  <c:v>12.9</c:v>
                </c:pt>
                <c:pt idx="2">
                  <c:v>22.2</c:v>
                </c:pt>
                <c:pt idx="3">
                  <c:v>28.4</c:v>
                </c:pt>
                <c:pt idx="4">
                  <c:v>19.5</c:v>
                </c:pt>
                <c:pt idx="5">
                  <c:v>6.6000000000000005</c:v>
                </c:pt>
                <c:pt idx="6">
                  <c:v>2.6</c:v>
                </c:pt>
              </c:numCache>
            </c:numRef>
          </c:val>
          <c:extLst>
            <c:ext xmlns:c16="http://schemas.microsoft.com/office/drawing/2014/chart" uri="{C3380CC4-5D6E-409C-BE32-E72D297353CC}">
              <c16:uniqueId val="{00000000-31F8-4C6B-92DC-5A28D877A65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6886971475786142"/>
          <c:w val="0.96943785244017611"/>
          <c:h val="0.5635695243826168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55BA-40D8-97BA-CA2A5534D21F}"/>
              </c:ext>
            </c:extLst>
          </c:dPt>
          <c:dPt>
            <c:idx val="1"/>
            <c:invertIfNegative val="0"/>
            <c:bubble3D val="0"/>
            <c:spPr>
              <a:solidFill>
                <a:srgbClr val="DE9F37"/>
              </a:solidFill>
              <a:ln>
                <a:noFill/>
              </a:ln>
              <a:effectLst/>
            </c:spPr>
            <c:extLst>
              <c:ext xmlns:c16="http://schemas.microsoft.com/office/drawing/2014/chart" uri="{C3380CC4-5D6E-409C-BE32-E72D297353CC}">
                <c16:uniqueId val="{00000001-55BA-40D8-97BA-CA2A5534D21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Standardtabeller!$AD$751:$AI$751</c:f>
              <c:strCache>
                <c:ptCount val="6"/>
                <c:pt idx="0">
                  <c:v>Gutter</c:v>
                </c:pt>
                <c:pt idx="1">
                  <c:v>Jenter</c:v>
                </c:pt>
                <c:pt idx="3">
                  <c:v>5. trinn</c:v>
                </c:pt>
                <c:pt idx="4">
                  <c:v>6. trinn</c:v>
                </c:pt>
                <c:pt idx="5">
                  <c:v>7. trinn</c:v>
                </c:pt>
              </c:strCache>
            </c:strRef>
          </c:cat>
          <c:val>
            <c:numRef>
              <c:f>Standardtabeller!$AD$752:$AI$752</c:f>
              <c:numCache>
                <c:formatCode>0</c:formatCode>
                <c:ptCount val="6"/>
                <c:pt idx="0">
                  <c:v>53.399999999999991</c:v>
                </c:pt>
                <c:pt idx="1">
                  <c:v>54.300000000000004</c:v>
                </c:pt>
                <c:pt idx="3">
                  <c:v>66.7</c:v>
                </c:pt>
                <c:pt idx="4">
                  <c:v>53.400000000000006</c:v>
                </c:pt>
                <c:pt idx="5">
                  <c:v>40.700000000000003</c:v>
                </c:pt>
              </c:numCache>
            </c:numRef>
          </c:val>
          <c:extLst>
            <c:ext xmlns:c16="http://schemas.microsoft.com/office/drawing/2014/chart" uri="{C3380CC4-5D6E-409C-BE32-E72D297353CC}">
              <c16:uniqueId val="{00000000-25A4-4229-B6BE-A57D7F5BCC9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284309213151304"/>
          <c:w val="0.96943785244017611"/>
          <c:h val="0.70959538355014928"/>
        </c:manualLayout>
      </c:layout>
      <c:barChart>
        <c:barDir val="col"/>
        <c:grouping val="clustered"/>
        <c:varyColors val="0"/>
        <c:ser>
          <c:idx val="0"/>
          <c:order val="0"/>
          <c:tx>
            <c:strRef>
              <c:f>'Tabeller-TREND'!$B$9</c:f>
              <c:strCache>
                <c:ptCount val="1"/>
                <c:pt idx="0">
                  <c:v>Sov ni timer eller mer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'Tabeller-TREND'!$C$9:$I$9</c:f>
              <c:numCache>
                <c:formatCode>0</c:formatCode>
                <c:ptCount val="7"/>
                <c:pt idx="0">
                  <c:v>-10</c:v>
                </c:pt>
                <c:pt idx="1">
                  <c:v>-1</c:v>
                </c:pt>
                <c:pt idx="2">
                  <c:v>-1</c:v>
                </c:pt>
                <c:pt idx="3">
                  <c:v>-1</c:v>
                </c:pt>
                <c:pt idx="4">
                  <c:v>-1</c:v>
                </c:pt>
                <c:pt idx="5">
                  <c:v>-1</c:v>
                </c:pt>
                <c:pt idx="6">
                  <c:v>53.900000000000006</c:v>
                </c:pt>
              </c:numCache>
            </c:numRef>
          </c:val>
          <c:extLst>
            <c:ext xmlns:c16="http://schemas.microsoft.com/office/drawing/2014/chart" uri="{C3380CC4-5D6E-409C-BE32-E72D297353CC}">
              <c16:uniqueId val="{00000000-26E5-41F5-9BBA-65D3FA7FFDD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6451325532216984"/>
          <c:w val="0.96943785244017611"/>
          <c:h val="0.6679252490045471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3541-4D32-9354-942AA87E1BCC}"/>
              </c:ext>
            </c:extLst>
          </c:dPt>
          <c:dPt>
            <c:idx val="1"/>
            <c:invertIfNegative val="0"/>
            <c:bubble3D val="0"/>
            <c:spPr>
              <a:solidFill>
                <a:srgbClr val="DE9F37"/>
              </a:solidFill>
              <a:ln>
                <a:noFill/>
              </a:ln>
              <a:effectLst/>
            </c:spPr>
            <c:extLst>
              <c:ext xmlns:c16="http://schemas.microsoft.com/office/drawing/2014/chart" uri="{C3380CC4-5D6E-409C-BE32-E72D297353CC}">
                <c16:uniqueId val="{00000000-3541-4D32-9354-942AA87E1BCC}"/>
              </c:ext>
            </c:extLst>
          </c:dPt>
          <c:dLbls>
            <c:dLbl>
              <c:idx val="3"/>
              <c:delete val="1"/>
              <c:extLst>
                <c:ext xmlns:c15="http://schemas.microsoft.com/office/drawing/2012/chart" uri="{CE6537A1-D6FC-4f65-9D91-7224C49458BB}"/>
                <c:ext xmlns:c16="http://schemas.microsoft.com/office/drawing/2014/chart" uri="{C3380CC4-5D6E-409C-BE32-E72D297353CC}">
                  <c16:uniqueId val="{00000006-148E-4843-AA8E-9F7106AA4CAE}"/>
                </c:ext>
              </c:extLst>
            </c:dLbl>
            <c:dLbl>
              <c:idx val="4"/>
              <c:delete val="1"/>
              <c:extLst>
                <c:ext xmlns:c15="http://schemas.microsoft.com/office/drawing/2012/chart" uri="{CE6537A1-D6FC-4f65-9D91-7224C49458BB}"/>
                <c:ext xmlns:c16="http://schemas.microsoft.com/office/drawing/2014/chart" uri="{C3380CC4-5D6E-409C-BE32-E72D297353CC}">
                  <c16:uniqueId val="{00000005-148E-4843-AA8E-9F7106AA4CAE}"/>
                </c:ext>
              </c:extLst>
            </c:dLbl>
            <c:dLbl>
              <c:idx val="5"/>
              <c:delete val="1"/>
              <c:extLst>
                <c:ext xmlns:c15="http://schemas.microsoft.com/office/drawing/2012/chart" uri="{CE6537A1-D6FC-4f65-9D91-7224C49458BB}"/>
                <c:ext xmlns:c16="http://schemas.microsoft.com/office/drawing/2014/chart" uri="{C3380CC4-5D6E-409C-BE32-E72D297353CC}">
                  <c16:uniqueId val="{00000004-148E-4843-AA8E-9F7106AA4CA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Standardtabeller!$AD$904:$AI$904</c:f>
              <c:strCache>
                <c:ptCount val="6"/>
                <c:pt idx="0">
                  <c:v>Gutter</c:v>
                </c:pt>
                <c:pt idx="1">
                  <c:v>Jenter</c:v>
                </c:pt>
                <c:pt idx="3">
                  <c:v>5. trinn</c:v>
                </c:pt>
                <c:pt idx="4">
                  <c:v>6. trinn</c:v>
                </c:pt>
                <c:pt idx="5">
                  <c:v>7. trinn</c:v>
                </c:pt>
              </c:strCache>
            </c:strRef>
          </c:cat>
          <c:val>
            <c:numRef>
              <c:f>Standardtabeller!$AD$905:$AI$905</c:f>
              <c:numCache>
                <c:formatCode>0</c:formatCode>
                <c:ptCount val="6"/>
                <c:pt idx="0">
                  <c:v>3.5999999999999996</c:v>
                </c:pt>
                <c:pt idx="1">
                  <c:v>14.399999999999999</c:v>
                </c:pt>
                <c:pt idx="3">
                  <c:v>#N/A</c:v>
                </c:pt>
                <c:pt idx="4">
                  <c:v>#N/A</c:v>
                </c:pt>
                <c:pt idx="5">
                  <c:v>#N/A</c:v>
                </c:pt>
              </c:numCache>
            </c:numRef>
          </c:val>
          <c:extLst>
            <c:ext xmlns:c16="http://schemas.microsoft.com/office/drawing/2014/chart" uri="{C3380CC4-5D6E-409C-BE32-E72D297353CC}">
              <c16:uniqueId val="{00000000-73C3-4FEB-B149-63F94A794E5B}"/>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1644755606764425"/>
          <c:w val="0.96943785244017611"/>
          <c:h val="0.7159909482590726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9414-4166-8C86-5A92FD3A70D4}"/>
              </c:ext>
            </c:extLst>
          </c:dPt>
          <c:dPt>
            <c:idx val="1"/>
            <c:invertIfNegative val="0"/>
            <c:bubble3D val="0"/>
            <c:spPr>
              <a:solidFill>
                <a:srgbClr val="DE9F37"/>
              </a:solidFill>
              <a:ln>
                <a:noFill/>
              </a:ln>
              <a:effectLst/>
            </c:spPr>
            <c:extLst>
              <c:ext xmlns:c16="http://schemas.microsoft.com/office/drawing/2014/chart" uri="{C3380CC4-5D6E-409C-BE32-E72D297353CC}">
                <c16:uniqueId val="{00000001-9414-4166-8C86-5A92FD3A70D4}"/>
              </c:ext>
            </c:extLst>
          </c:dPt>
          <c:dLbls>
            <c:dLbl>
              <c:idx val="3"/>
              <c:delete val="1"/>
              <c:extLst>
                <c:ext xmlns:c15="http://schemas.microsoft.com/office/drawing/2012/chart" uri="{CE6537A1-D6FC-4f65-9D91-7224C49458BB}"/>
                <c:ext xmlns:c16="http://schemas.microsoft.com/office/drawing/2014/chart" uri="{C3380CC4-5D6E-409C-BE32-E72D297353CC}">
                  <c16:uniqueId val="{00000006-94D7-4F94-9CD1-2EEABAB03D0D}"/>
                </c:ext>
              </c:extLst>
            </c:dLbl>
            <c:dLbl>
              <c:idx val="4"/>
              <c:delete val="1"/>
              <c:extLst>
                <c:ext xmlns:c15="http://schemas.microsoft.com/office/drawing/2012/chart" uri="{CE6537A1-D6FC-4f65-9D91-7224C49458BB}"/>
                <c:ext xmlns:c16="http://schemas.microsoft.com/office/drawing/2014/chart" uri="{C3380CC4-5D6E-409C-BE32-E72D297353CC}">
                  <c16:uniqueId val="{00000005-94D7-4F94-9CD1-2EEABAB03D0D}"/>
                </c:ext>
              </c:extLst>
            </c:dLbl>
            <c:dLbl>
              <c:idx val="5"/>
              <c:delete val="1"/>
              <c:extLst>
                <c:ext xmlns:c15="http://schemas.microsoft.com/office/drawing/2012/chart" uri="{CE6537A1-D6FC-4f65-9D91-7224C49458BB}"/>
                <c:ext xmlns:c16="http://schemas.microsoft.com/office/drawing/2014/chart" uri="{C3380CC4-5D6E-409C-BE32-E72D297353CC}">
                  <c16:uniqueId val="{00000004-94D7-4F94-9CD1-2EEABAB03D0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Standardtabeller!$AD$915:$AI$915</c:f>
              <c:strCache>
                <c:ptCount val="6"/>
                <c:pt idx="0">
                  <c:v>Gutter</c:v>
                </c:pt>
                <c:pt idx="1">
                  <c:v>Jenter</c:v>
                </c:pt>
                <c:pt idx="3">
                  <c:v>5. trinn</c:v>
                </c:pt>
                <c:pt idx="4">
                  <c:v>6. trinn</c:v>
                </c:pt>
                <c:pt idx="5">
                  <c:v>7. trinn</c:v>
                </c:pt>
              </c:strCache>
            </c:strRef>
          </c:cat>
          <c:val>
            <c:numRef>
              <c:f>Standardtabeller!$AD$916:$AI$916</c:f>
              <c:numCache>
                <c:formatCode>0</c:formatCode>
                <c:ptCount val="6"/>
                <c:pt idx="0">
                  <c:v>13.3</c:v>
                </c:pt>
                <c:pt idx="1">
                  <c:v>27.500000000000004</c:v>
                </c:pt>
                <c:pt idx="3">
                  <c:v>#N/A</c:v>
                </c:pt>
                <c:pt idx="4">
                  <c:v>#N/A</c:v>
                </c:pt>
                <c:pt idx="5">
                  <c:v>#N/A</c:v>
                </c:pt>
              </c:numCache>
            </c:numRef>
          </c:val>
          <c:extLst>
            <c:ext xmlns:c16="http://schemas.microsoft.com/office/drawing/2014/chart" uri="{C3380CC4-5D6E-409C-BE32-E72D297353CC}">
              <c16:uniqueId val="{00000000-FE6F-4B79-9D75-BD354FF05596}"/>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6451325532216984"/>
          <c:w val="0.96943785244017611"/>
          <c:h val="0.6679252490045471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60A6-49B1-AEEB-65840931D55D}"/>
              </c:ext>
            </c:extLst>
          </c:dPt>
          <c:dPt>
            <c:idx val="1"/>
            <c:invertIfNegative val="0"/>
            <c:bubble3D val="0"/>
            <c:spPr>
              <a:solidFill>
                <a:srgbClr val="DE9F37"/>
              </a:solidFill>
              <a:ln>
                <a:noFill/>
              </a:ln>
              <a:effectLst/>
            </c:spPr>
            <c:extLst>
              <c:ext xmlns:c16="http://schemas.microsoft.com/office/drawing/2014/chart" uri="{C3380CC4-5D6E-409C-BE32-E72D297353CC}">
                <c16:uniqueId val="{00000001-60A6-49B1-AEEB-65840931D55D}"/>
              </c:ext>
            </c:extLst>
          </c:dPt>
          <c:dLbls>
            <c:dLbl>
              <c:idx val="3"/>
              <c:delete val="1"/>
              <c:extLst>
                <c:ext xmlns:c15="http://schemas.microsoft.com/office/drawing/2012/chart" uri="{CE6537A1-D6FC-4f65-9D91-7224C49458BB}"/>
                <c:ext xmlns:c16="http://schemas.microsoft.com/office/drawing/2014/chart" uri="{C3380CC4-5D6E-409C-BE32-E72D297353CC}">
                  <c16:uniqueId val="{00000006-8C99-408A-8150-132C374B68C7}"/>
                </c:ext>
              </c:extLst>
            </c:dLbl>
            <c:dLbl>
              <c:idx val="4"/>
              <c:delete val="1"/>
              <c:extLst>
                <c:ext xmlns:c15="http://schemas.microsoft.com/office/drawing/2012/chart" uri="{CE6537A1-D6FC-4f65-9D91-7224C49458BB}"/>
                <c:ext xmlns:c16="http://schemas.microsoft.com/office/drawing/2014/chart" uri="{C3380CC4-5D6E-409C-BE32-E72D297353CC}">
                  <c16:uniqueId val="{00000005-8C99-408A-8150-132C374B68C7}"/>
                </c:ext>
              </c:extLst>
            </c:dLbl>
            <c:dLbl>
              <c:idx val="5"/>
              <c:delete val="1"/>
              <c:extLst>
                <c:ext xmlns:c15="http://schemas.microsoft.com/office/drawing/2012/chart" uri="{CE6537A1-D6FC-4f65-9D91-7224C49458BB}"/>
                <c:ext xmlns:c16="http://schemas.microsoft.com/office/drawing/2014/chart" uri="{C3380CC4-5D6E-409C-BE32-E72D297353CC}">
                  <c16:uniqueId val="{00000004-8C99-408A-8150-132C374B68C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Standardtabeller!$AD$893:$AI$893</c:f>
              <c:strCache>
                <c:ptCount val="6"/>
                <c:pt idx="0">
                  <c:v>Gutter</c:v>
                </c:pt>
                <c:pt idx="1">
                  <c:v>Jenter</c:v>
                </c:pt>
                <c:pt idx="3">
                  <c:v>5. trinn</c:v>
                </c:pt>
                <c:pt idx="4">
                  <c:v>6. trinn</c:v>
                </c:pt>
                <c:pt idx="5">
                  <c:v>7. trinn</c:v>
                </c:pt>
              </c:strCache>
            </c:strRef>
          </c:cat>
          <c:val>
            <c:numRef>
              <c:f>Standardtabeller!$AD$894:$AI$894</c:f>
              <c:numCache>
                <c:formatCode>0</c:formatCode>
                <c:ptCount val="6"/>
                <c:pt idx="0">
                  <c:v>4.8</c:v>
                </c:pt>
                <c:pt idx="1">
                  <c:v>18.3</c:v>
                </c:pt>
                <c:pt idx="3">
                  <c:v>#N/A</c:v>
                </c:pt>
                <c:pt idx="4">
                  <c:v>#N/A</c:v>
                </c:pt>
                <c:pt idx="5">
                  <c:v>#N/A</c:v>
                </c:pt>
              </c:numCache>
            </c:numRef>
          </c:val>
          <c:extLst>
            <c:ext xmlns:c16="http://schemas.microsoft.com/office/drawing/2014/chart" uri="{C3380CC4-5D6E-409C-BE32-E72D297353CC}">
              <c16:uniqueId val="{00000000-73C3-4FEB-B149-63F94A794E5B}"/>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72098268169445534"/>
        </c:manualLayout>
      </c:layout>
      <c:barChart>
        <c:barDir val="bar"/>
        <c:grouping val="stacked"/>
        <c:varyColors val="0"/>
        <c:ser>
          <c:idx val="0"/>
          <c:order val="0"/>
          <c:tx>
            <c:strRef>
              <c:f>Tabeller!$B$126</c:f>
              <c:strCache>
                <c:ptCount val="1"/>
                <c:pt idx="0">
                  <c:v>Stemmer 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Tabeller!$C$125:$E$125</c:f>
              <c:strCache>
                <c:ptCount val="3"/>
                <c:pt idx="0">
                  <c:v>Jeg har ofte hodepine, vondt i magen eller kvalme</c:v>
                </c:pt>
                <c:pt idx="1">
                  <c:v>Jeg er ofte lei meg, nedfor eller på gråten</c:v>
                </c:pt>
                <c:pt idx="2">
                  <c:v>Jeg blir ofte sint</c:v>
                </c:pt>
              </c:strCache>
            </c:strRef>
          </c:cat>
          <c:val>
            <c:numRef>
              <c:f>Tabeller!$C$126:$E$126</c:f>
              <c:numCache>
                <c:formatCode>0</c:formatCode>
                <c:ptCount val="3"/>
                <c:pt idx="0">
                  <c:v>60.699999999999996</c:v>
                </c:pt>
                <c:pt idx="1">
                  <c:v>64</c:v>
                </c:pt>
                <c:pt idx="2">
                  <c:v>38.1</c:v>
                </c:pt>
              </c:numCache>
            </c:numRef>
          </c:val>
          <c:extLst>
            <c:ext xmlns:c16="http://schemas.microsoft.com/office/drawing/2014/chart" uri="{C3380CC4-5D6E-409C-BE32-E72D297353CC}">
              <c16:uniqueId val="{00000000-1D82-46E6-97FC-A53393ED9503}"/>
            </c:ext>
          </c:extLst>
        </c:ser>
        <c:ser>
          <c:idx val="1"/>
          <c:order val="1"/>
          <c:tx>
            <c:strRef>
              <c:f>Tabeller!$B$127</c:f>
              <c:strCache>
                <c:ptCount val="1"/>
                <c:pt idx="0">
                  <c:v>Stemmer delvis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Tabeller!$C$125:$E$125</c:f>
              <c:strCache>
                <c:ptCount val="3"/>
                <c:pt idx="0">
                  <c:v>Jeg har ofte hodepine, vondt i magen eller kvalme</c:v>
                </c:pt>
                <c:pt idx="1">
                  <c:v>Jeg er ofte lei meg, nedfor eller på gråten</c:v>
                </c:pt>
                <c:pt idx="2">
                  <c:v>Jeg blir ofte sint</c:v>
                </c:pt>
              </c:strCache>
            </c:strRef>
          </c:cat>
          <c:val>
            <c:numRef>
              <c:f>Tabeller!$C$127:$E$127</c:f>
              <c:numCache>
                <c:formatCode>0</c:formatCode>
                <c:ptCount val="3"/>
                <c:pt idx="0">
                  <c:v>27.500000000000004</c:v>
                </c:pt>
                <c:pt idx="1">
                  <c:v>26.900000000000002</c:v>
                </c:pt>
                <c:pt idx="2">
                  <c:v>41.5</c:v>
                </c:pt>
              </c:numCache>
            </c:numRef>
          </c:val>
          <c:extLst>
            <c:ext xmlns:c16="http://schemas.microsoft.com/office/drawing/2014/chart" uri="{C3380CC4-5D6E-409C-BE32-E72D297353CC}">
              <c16:uniqueId val="{00000001-1D82-46E6-97FC-A53393ED9503}"/>
            </c:ext>
          </c:extLst>
        </c:ser>
        <c:ser>
          <c:idx val="2"/>
          <c:order val="2"/>
          <c:tx>
            <c:strRef>
              <c:f>Tabeller!$B$128</c:f>
              <c:strCache>
                <c:ptCount val="1"/>
                <c:pt idx="0">
                  <c:v>Stemmer helt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Tabeller!$C$125:$E$125</c:f>
              <c:strCache>
                <c:ptCount val="3"/>
                <c:pt idx="0">
                  <c:v>Jeg har ofte hodepine, vondt i magen eller kvalme</c:v>
                </c:pt>
                <c:pt idx="1">
                  <c:v>Jeg er ofte lei meg, nedfor eller på gråten</c:v>
                </c:pt>
                <c:pt idx="2">
                  <c:v>Jeg blir ofte sint</c:v>
                </c:pt>
              </c:strCache>
            </c:strRef>
          </c:cat>
          <c:val>
            <c:numRef>
              <c:f>Tabeller!$C$128:$E$128</c:f>
              <c:numCache>
                <c:formatCode>0</c:formatCode>
                <c:ptCount val="3"/>
                <c:pt idx="0">
                  <c:v>11.799999999999999</c:v>
                </c:pt>
                <c:pt idx="1">
                  <c:v>9.1</c:v>
                </c:pt>
                <c:pt idx="2">
                  <c:v>20.5</c:v>
                </c:pt>
              </c:numCache>
            </c:numRef>
          </c:val>
          <c:extLst>
            <c:ext xmlns:c16="http://schemas.microsoft.com/office/drawing/2014/chart" uri="{C3380CC4-5D6E-409C-BE32-E72D297353CC}">
              <c16:uniqueId val="{00000002-1D82-46E6-97FC-A53393ED9503}"/>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3558554609506275"/>
          <c:y val="0.75806762088685042"/>
          <c:w val="0.66441445390493725"/>
          <c:h val="0.139614731423637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83496820340424"/>
          <c:y val="1.149448206675782E-2"/>
          <c:w val="0.76713438766465369"/>
          <c:h val="0.85663153723138208"/>
        </c:manualLayout>
      </c:layout>
      <c:barChart>
        <c:barDir val="bar"/>
        <c:grouping val="stacked"/>
        <c:varyColors val="0"/>
        <c:ser>
          <c:idx val="0"/>
          <c:order val="0"/>
          <c:tx>
            <c:strRef>
              <c:f>Tabeller!$B$139</c:f>
              <c:strCache>
                <c:ptCount val="1"/>
                <c:pt idx="0">
                  <c:v>Ja, helt sikkert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Tabeller!$C$138:$I$138</c:f>
              <c:strCache>
                <c:ptCount val="7"/>
                <c:pt idx="0">
                  <c:v>Mor</c:v>
                </c:pt>
                <c:pt idx="1">
                  <c:v>Far</c:v>
                </c:pt>
                <c:pt idx="2">
                  <c:v>Venner</c:v>
                </c:pt>
                <c:pt idx="3">
                  <c:v>Søsken</c:v>
                </c:pt>
                <c:pt idx="4">
                  <c:v>Læreren din</c:v>
                </c:pt>
                <c:pt idx="5">
                  <c:v>Helsesykepleier på skolen</c:v>
                </c:pt>
                <c:pt idx="6">
                  <c:v>Andre</c:v>
                </c:pt>
              </c:strCache>
            </c:strRef>
          </c:cat>
          <c:val>
            <c:numRef>
              <c:f>Tabeller!$C$139:$I$139</c:f>
              <c:numCache>
                <c:formatCode>0</c:formatCode>
                <c:ptCount val="7"/>
                <c:pt idx="0">
                  <c:v>82.5</c:v>
                </c:pt>
                <c:pt idx="1">
                  <c:v>75</c:v>
                </c:pt>
                <c:pt idx="2">
                  <c:v>56.899999999999991</c:v>
                </c:pt>
                <c:pt idx="3">
                  <c:v>39.300000000000004</c:v>
                </c:pt>
                <c:pt idx="4">
                  <c:v>29.7</c:v>
                </c:pt>
                <c:pt idx="5">
                  <c:v>41.099999999999994</c:v>
                </c:pt>
                <c:pt idx="6">
                  <c:v>22.8</c:v>
                </c:pt>
              </c:numCache>
            </c:numRef>
          </c:val>
          <c:extLst>
            <c:ext xmlns:c16="http://schemas.microsoft.com/office/drawing/2014/chart" uri="{C3380CC4-5D6E-409C-BE32-E72D297353CC}">
              <c16:uniqueId val="{00000000-182B-4F52-9567-77A99C64C7D6}"/>
            </c:ext>
          </c:extLst>
        </c:ser>
        <c:ser>
          <c:idx val="1"/>
          <c:order val="1"/>
          <c:tx>
            <c:strRef>
              <c:f>Tabeller!$B$140</c:f>
              <c:strCache>
                <c:ptCount val="1"/>
                <c:pt idx="0">
                  <c:v>Ja, kanskje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Tabeller!$C$138:$I$138</c:f>
              <c:strCache>
                <c:ptCount val="7"/>
                <c:pt idx="0">
                  <c:v>Mor</c:v>
                </c:pt>
                <c:pt idx="1">
                  <c:v>Far</c:v>
                </c:pt>
                <c:pt idx="2">
                  <c:v>Venner</c:v>
                </c:pt>
                <c:pt idx="3">
                  <c:v>Søsken</c:v>
                </c:pt>
                <c:pt idx="4">
                  <c:v>Læreren din</c:v>
                </c:pt>
                <c:pt idx="5">
                  <c:v>Helsesykepleier på skolen</c:v>
                </c:pt>
                <c:pt idx="6">
                  <c:v>Andre</c:v>
                </c:pt>
              </c:strCache>
            </c:strRef>
          </c:cat>
          <c:val>
            <c:numRef>
              <c:f>Tabeller!$C$140:$I$140</c:f>
              <c:numCache>
                <c:formatCode>0</c:formatCode>
                <c:ptCount val="7"/>
                <c:pt idx="0">
                  <c:v>11.899999999999999</c:v>
                </c:pt>
                <c:pt idx="1">
                  <c:v>15.299999999999999</c:v>
                </c:pt>
                <c:pt idx="2">
                  <c:v>36.4</c:v>
                </c:pt>
                <c:pt idx="3">
                  <c:v>28.799999999999997</c:v>
                </c:pt>
                <c:pt idx="4">
                  <c:v>43.1</c:v>
                </c:pt>
                <c:pt idx="5">
                  <c:v>34.9</c:v>
                </c:pt>
                <c:pt idx="6">
                  <c:v>42.3</c:v>
                </c:pt>
              </c:numCache>
            </c:numRef>
          </c:val>
          <c:extLst>
            <c:ext xmlns:c16="http://schemas.microsoft.com/office/drawing/2014/chart" uri="{C3380CC4-5D6E-409C-BE32-E72D297353CC}">
              <c16:uniqueId val="{00000001-182B-4F52-9567-77A99C64C7D6}"/>
            </c:ext>
          </c:extLst>
        </c:ser>
        <c:ser>
          <c:idx val="2"/>
          <c:order val="2"/>
          <c:tx>
            <c:strRef>
              <c:f>Tabeller!$B$141</c:f>
              <c:strCache>
                <c:ptCount val="1"/>
                <c:pt idx="0">
                  <c:v>Nei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Tabeller!$C$138:$I$138</c:f>
              <c:strCache>
                <c:ptCount val="7"/>
                <c:pt idx="0">
                  <c:v>Mor</c:v>
                </c:pt>
                <c:pt idx="1">
                  <c:v>Far</c:v>
                </c:pt>
                <c:pt idx="2">
                  <c:v>Venner</c:v>
                </c:pt>
                <c:pt idx="3">
                  <c:v>Søsken</c:v>
                </c:pt>
                <c:pt idx="4">
                  <c:v>Læreren din</c:v>
                </c:pt>
                <c:pt idx="5">
                  <c:v>Helsesykepleier på skolen</c:v>
                </c:pt>
                <c:pt idx="6">
                  <c:v>Andre</c:v>
                </c:pt>
              </c:strCache>
            </c:strRef>
          </c:cat>
          <c:val>
            <c:numRef>
              <c:f>Tabeller!$C$141:$I$141</c:f>
              <c:numCache>
                <c:formatCode>0</c:formatCode>
                <c:ptCount val="7"/>
                <c:pt idx="0">
                  <c:v>5.7</c:v>
                </c:pt>
                <c:pt idx="1">
                  <c:v>9.7000000000000011</c:v>
                </c:pt>
                <c:pt idx="2">
                  <c:v>6.7</c:v>
                </c:pt>
                <c:pt idx="3">
                  <c:v>31.900000000000002</c:v>
                </c:pt>
                <c:pt idx="4">
                  <c:v>27.200000000000003</c:v>
                </c:pt>
                <c:pt idx="5">
                  <c:v>24</c:v>
                </c:pt>
                <c:pt idx="6">
                  <c:v>34.9</c:v>
                </c:pt>
              </c:numCache>
            </c:numRef>
          </c:val>
          <c:extLst>
            <c:ext xmlns:c16="http://schemas.microsoft.com/office/drawing/2014/chart" uri="{C3380CC4-5D6E-409C-BE32-E72D297353CC}">
              <c16:uniqueId val="{00000002-182B-4F52-9567-77A99C64C7D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1451726491227738"/>
          <c:y val="0.90944760086361398"/>
          <c:w val="0.78548273508772259"/>
          <c:h val="7.41290750771057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284309213151304"/>
          <c:w val="0.96943785244017611"/>
          <c:h val="0.70959538355014928"/>
        </c:manualLayout>
      </c:layout>
      <c:barChart>
        <c:barDir val="col"/>
        <c:grouping val="clustered"/>
        <c:varyColors val="0"/>
        <c:ser>
          <c:idx val="0"/>
          <c:order val="0"/>
          <c:tx>
            <c:strRef>
              <c:f>'Tabeller-TREND'!$B$10</c:f>
              <c:strCache>
                <c:ptCount val="1"/>
                <c:pt idx="0">
                  <c:v>Har noen å snakke med om vanskelige 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'Tabeller-TREND'!$C$10:$I$10</c:f>
              <c:numCache>
                <c:formatCode>0</c:formatCode>
                <c:ptCount val="7"/>
                <c:pt idx="0">
                  <c:v>-10</c:v>
                </c:pt>
                <c:pt idx="1">
                  <c:v>-1</c:v>
                </c:pt>
                <c:pt idx="2">
                  <c:v>-1</c:v>
                </c:pt>
                <c:pt idx="3">
                  <c:v>-1</c:v>
                </c:pt>
                <c:pt idx="4">
                  <c:v>-1</c:v>
                </c:pt>
                <c:pt idx="5">
                  <c:v>-1</c:v>
                </c:pt>
                <c:pt idx="6">
                  <c:v>92.9</c:v>
                </c:pt>
              </c:numCache>
            </c:numRef>
          </c:val>
          <c:extLst>
            <c:ext xmlns:c16="http://schemas.microsoft.com/office/drawing/2014/chart" uri="{C3380CC4-5D6E-409C-BE32-E72D297353CC}">
              <c16:uniqueId val="{00000000-4C24-4094-B7EB-27FC9F2C56D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549778961935E-2"/>
          <c:w val="0.96943785244017611"/>
          <c:h val="0.84202377384876648"/>
        </c:manualLayout>
      </c:layout>
      <c:barChart>
        <c:barDir val="bar"/>
        <c:grouping val="clustered"/>
        <c:varyColors val="0"/>
        <c:ser>
          <c:idx val="0"/>
          <c:order val="0"/>
          <c:tx>
            <c:strRef>
              <c:f>Standardtabeller!$Q$184</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Standardtabeller!$P$185:$P$188</c:f>
              <c:strCache>
                <c:ptCount val="4"/>
                <c:pt idx="0">
                  <c:v>Ja, helt sikkert</c:v>
                </c:pt>
                <c:pt idx="1">
                  <c:v>Ja, det tror jeg</c:v>
                </c:pt>
                <c:pt idx="2">
                  <c:v>Det tror jeg ikke</c:v>
                </c:pt>
                <c:pt idx="3">
                  <c:v>Har ingen jeg ville kalle venner, nå for tida</c:v>
                </c:pt>
              </c:strCache>
            </c:strRef>
          </c:cat>
          <c:val>
            <c:numRef>
              <c:f>Standardtabeller!$Q$185:$Q$188</c:f>
              <c:numCache>
                <c:formatCode>0</c:formatCode>
                <c:ptCount val="4"/>
                <c:pt idx="0">
                  <c:v>61.8</c:v>
                </c:pt>
                <c:pt idx="1">
                  <c:v>28.4</c:v>
                </c:pt>
                <c:pt idx="2">
                  <c:v>8.3000000000000007</c:v>
                </c:pt>
                <c:pt idx="3">
                  <c:v>1.4000000000000001</c:v>
                </c:pt>
              </c:numCache>
            </c:numRef>
          </c:val>
          <c:extLst>
            <c:ext xmlns:c16="http://schemas.microsoft.com/office/drawing/2014/chart" uri="{C3380CC4-5D6E-409C-BE32-E72D297353CC}">
              <c16:uniqueId val="{00000000-EEF3-459D-91E9-616495D25311}"/>
            </c:ext>
          </c:extLst>
        </c:ser>
        <c:ser>
          <c:idx val="1"/>
          <c:order val="1"/>
          <c:tx>
            <c:strRef>
              <c:f>Standardtabeller!$R$184</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Standardtabeller!$P$185:$P$188</c:f>
              <c:strCache>
                <c:ptCount val="4"/>
                <c:pt idx="0">
                  <c:v>Ja, helt sikkert</c:v>
                </c:pt>
                <c:pt idx="1">
                  <c:v>Ja, det tror jeg</c:v>
                </c:pt>
                <c:pt idx="2">
                  <c:v>Det tror jeg ikke</c:v>
                </c:pt>
                <c:pt idx="3">
                  <c:v>Har ingen jeg ville kalle venner, nå for tida</c:v>
                </c:pt>
              </c:strCache>
            </c:strRef>
          </c:cat>
          <c:val>
            <c:numRef>
              <c:f>Standardtabeller!$R$185:$R$188</c:f>
              <c:numCache>
                <c:formatCode>0</c:formatCode>
                <c:ptCount val="4"/>
                <c:pt idx="0">
                  <c:v>63.6</c:v>
                </c:pt>
                <c:pt idx="1">
                  <c:v>25.3</c:v>
                </c:pt>
                <c:pt idx="2">
                  <c:v>9.6</c:v>
                </c:pt>
                <c:pt idx="3">
                  <c:v>1.5</c:v>
                </c:pt>
              </c:numCache>
            </c:numRef>
          </c:val>
          <c:extLst>
            <c:ext xmlns:c16="http://schemas.microsoft.com/office/drawing/2014/chart" uri="{C3380CC4-5D6E-409C-BE32-E72D297353CC}">
              <c16:uniqueId val="{00000001-EEF3-459D-91E9-616495D25311}"/>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127255058450653"/>
          <c:y val="2.1480733083411713E-2"/>
          <c:w val="0.96943785244017611"/>
          <c:h val="0.88748963787866475"/>
        </c:manualLayout>
      </c:layout>
      <c:barChart>
        <c:barDir val="bar"/>
        <c:grouping val="clustered"/>
        <c:varyColors val="0"/>
        <c:ser>
          <c:idx val="0"/>
          <c:order val="0"/>
          <c:tx>
            <c:strRef>
              <c:f>Tabeller!$B$144</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Tabeller!$C$143:$I$143</c:f>
              <c:strCache>
                <c:ptCount val="7"/>
                <c:pt idx="0">
                  <c:v>Mor</c:v>
                </c:pt>
                <c:pt idx="1">
                  <c:v>Far</c:v>
                </c:pt>
                <c:pt idx="2">
                  <c:v>Venner</c:v>
                </c:pt>
                <c:pt idx="3">
                  <c:v>Søsken</c:v>
                </c:pt>
                <c:pt idx="4">
                  <c:v>Læreren din</c:v>
                </c:pt>
                <c:pt idx="5">
                  <c:v>Helsesykepleier på skolen</c:v>
                </c:pt>
                <c:pt idx="6">
                  <c:v>Andre</c:v>
                </c:pt>
              </c:strCache>
            </c:strRef>
          </c:cat>
          <c:val>
            <c:numRef>
              <c:f>Tabeller!$C$144:$I$144</c:f>
              <c:numCache>
                <c:formatCode>0</c:formatCode>
                <c:ptCount val="7"/>
                <c:pt idx="0">
                  <c:v>86.7</c:v>
                </c:pt>
                <c:pt idx="1">
                  <c:v>83.5</c:v>
                </c:pt>
                <c:pt idx="2">
                  <c:v>56.000000000000007</c:v>
                </c:pt>
                <c:pt idx="3">
                  <c:v>41.6</c:v>
                </c:pt>
                <c:pt idx="4">
                  <c:v>36.299999999999997</c:v>
                </c:pt>
                <c:pt idx="5">
                  <c:v>44.9</c:v>
                </c:pt>
                <c:pt idx="6">
                  <c:v>21.3</c:v>
                </c:pt>
              </c:numCache>
            </c:numRef>
          </c:val>
          <c:extLst>
            <c:ext xmlns:c16="http://schemas.microsoft.com/office/drawing/2014/chart" uri="{C3380CC4-5D6E-409C-BE32-E72D297353CC}">
              <c16:uniqueId val="{00000000-D40F-4D9F-AB44-FA16BC0C2839}"/>
            </c:ext>
          </c:extLst>
        </c:ser>
        <c:ser>
          <c:idx val="1"/>
          <c:order val="1"/>
          <c:tx>
            <c:strRef>
              <c:f>Tabeller!$B$145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Tabeller!$C$143:$I$143</c:f>
              <c:strCache>
                <c:ptCount val="7"/>
                <c:pt idx="0">
                  <c:v>Mor</c:v>
                </c:pt>
                <c:pt idx="1">
                  <c:v>Far</c:v>
                </c:pt>
                <c:pt idx="2">
                  <c:v>Venner</c:v>
                </c:pt>
                <c:pt idx="3">
                  <c:v>Søsken</c:v>
                </c:pt>
                <c:pt idx="4">
                  <c:v>Læreren din</c:v>
                </c:pt>
                <c:pt idx="5">
                  <c:v>Helsesykepleier på skolen</c:v>
                </c:pt>
                <c:pt idx="6">
                  <c:v>Andre</c:v>
                </c:pt>
              </c:strCache>
            </c:strRef>
          </c:cat>
          <c:val>
            <c:numRef>
              <c:f>Tabeller!$C$145:$I$145</c:f>
              <c:numCache>
                <c:formatCode>0</c:formatCode>
                <c:ptCount val="7"/>
                <c:pt idx="0">
                  <c:v>79.2</c:v>
                </c:pt>
                <c:pt idx="1">
                  <c:v>67.600000000000009</c:v>
                </c:pt>
                <c:pt idx="2">
                  <c:v>58.4</c:v>
                </c:pt>
                <c:pt idx="3">
                  <c:v>38.4</c:v>
                </c:pt>
                <c:pt idx="4">
                  <c:v>24.8</c:v>
                </c:pt>
                <c:pt idx="5">
                  <c:v>39</c:v>
                </c:pt>
                <c:pt idx="6">
                  <c:v>23.7</c:v>
                </c:pt>
              </c:numCache>
            </c:numRef>
          </c:val>
          <c:extLst>
            <c:ext xmlns:c16="http://schemas.microsoft.com/office/drawing/2014/chart" uri="{C3380CC4-5D6E-409C-BE32-E72D297353CC}">
              <c16:uniqueId val="{00000001-D40F-4D9F-AB44-FA16BC0C283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91398564179916653"/>
          <c:w val="0.96257227383385779"/>
          <c:h val="7.884758890739883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DFC0-4BA7-B893-7CEE82E60F71}"/>
              </c:ext>
            </c:extLst>
          </c:dPt>
          <c:dPt>
            <c:idx val="1"/>
            <c:invertIfNegative val="0"/>
            <c:bubble3D val="0"/>
            <c:spPr>
              <a:solidFill>
                <a:srgbClr val="DE9F37"/>
              </a:solidFill>
              <a:ln>
                <a:noFill/>
              </a:ln>
              <a:effectLst/>
            </c:spPr>
            <c:extLst>
              <c:ext xmlns:c16="http://schemas.microsoft.com/office/drawing/2014/chart" uri="{C3380CC4-5D6E-409C-BE32-E72D297353CC}">
                <c16:uniqueId val="{00000001-DFC0-4BA7-B893-7CEE82E60F71}"/>
              </c:ext>
            </c:extLst>
          </c:dPt>
          <c:dLbls>
            <c:dLbl>
              <c:idx val="3"/>
              <c:delete val="1"/>
              <c:extLst>
                <c:ext xmlns:c15="http://schemas.microsoft.com/office/drawing/2012/chart" uri="{CE6537A1-D6FC-4f65-9D91-7224C49458BB}"/>
                <c:ext xmlns:c16="http://schemas.microsoft.com/office/drawing/2014/chart" uri="{C3380CC4-5D6E-409C-BE32-E72D297353CC}">
                  <c16:uniqueId val="{00000006-5BF3-489E-9C3B-FA7F225F073E}"/>
                </c:ext>
              </c:extLst>
            </c:dLbl>
            <c:dLbl>
              <c:idx val="4"/>
              <c:delete val="1"/>
              <c:extLst>
                <c:ext xmlns:c15="http://schemas.microsoft.com/office/drawing/2012/chart" uri="{CE6537A1-D6FC-4f65-9D91-7224C49458BB}"/>
                <c:ext xmlns:c16="http://schemas.microsoft.com/office/drawing/2014/chart" uri="{C3380CC4-5D6E-409C-BE32-E72D297353CC}">
                  <c16:uniqueId val="{00000005-5BF3-489E-9C3B-FA7F225F073E}"/>
                </c:ext>
              </c:extLst>
            </c:dLbl>
            <c:dLbl>
              <c:idx val="5"/>
              <c:delete val="1"/>
              <c:extLst>
                <c:ext xmlns:c15="http://schemas.microsoft.com/office/drawing/2012/chart" uri="{CE6537A1-D6FC-4f65-9D91-7224C49458BB}"/>
                <c:ext xmlns:c16="http://schemas.microsoft.com/office/drawing/2014/chart" uri="{C3380CC4-5D6E-409C-BE32-E72D297353CC}">
                  <c16:uniqueId val="{00000004-5BF3-489E-9C3B-FA7F225F073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Standardtabeller!$AD$270:$AI$270</c:f>
              <c:strCache>
                <c:ptCount val="6"/>
                <c:pt idx="0">
                  <c:v>Gutter</c:v>
                </c:pt>
                <c:pt idx="1">
                  <c:v>Jenter</c:v>
                </c:pt>
                <c:pt idx="3">
                  <c:v>5. trinn</c:v>
                </c:pt>
                <c:pt idx="4">
                  <c:v>6. trinn</c:v>
                </c:pt>
                <c:pt idx="5">
                  <c:v>7. trinn</c:v>
                </c:pt>
              </c:strCache>
            </c:strRef>
          </c:cat>
          <c:val>
            <c:numRef>
              <c:f>Standardtabeller!$AD$271:$AI$271</c:f>
              <c:numCache>
                <c:formatCode>0</c:formatCode>
                <c:ptCount val="6"/>
                <c:pt idx="0">
                  <c:v>92.3</c:v>
                </c:pt>
                <c:pt idx="1">
                  <c:v>93.100000000000009</c:v>
                </c:pt>
                <c:pt idx="3">
                  <c:v>#N/A</c:v>
                </c:pt>
                <c:pt idx="4">
                  <c:v>#N/A</c:v>
                </c:pt>
                <c:pt idx="5">
                  <c:v>#N/A</c:v>
                </c:pt>
              </c:numCache>
            </c:numRef>
          </c:val>
          <c:extLst>
            <c:ext xmlns:c16="http://schemas.microsoft.com/office/drawing/2014/chart" uri="{C3380CC4-5D6E-409C-BE32-E72D297353CC}">
              <c16:uniqueId val="{00000000-90DB-431F-B3AA-0C6551797626}"/>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A2E9-42C1-B799-54EB10666379}"/>
              </c:ext>
            </c:extLst>
          </c:dPt>
          <c:dPt>
            <c:idx val="1"/>
            <c:invertIfNegative val="0"/>
            <c:bubble3D val="0"/>
            <c:spPr>
              <a:solidFill>
                <a:srgbClr val="DE9F37"/>
              </a:solidFill>
              <a:ln>
                <a:noFill/>
              </a:ln>
              <a:effectLst/>
            </c:spPr>
            <c:extLst>
              <c:ext xmlns:c16="http://schemas.microsoft.com/office/drawing/2014/chart" uri="{C3380CC4-5D6E-409C-BE32-E72D297353CC}">
                <c16:uniqueId val="{00000001-A2E9-42C1-B799-54EB1066637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Standardtabeller!$AD$687:$AI$687</c:f>
              <c:strCache>
                <c:ptCount val="6"/>
                <c:pt idx="0">
                  <c:v>Gutter</c:v>
                </c:pt>
                <c:pt idx="1">
                  <c:v>Jenter</c:v>
                </c:pt>
                <c:pt idx="3">
                  <c:v>5. trinn</c:v>
                </c:pt>
                <c:pt idx="4">
                  <c:v>6. trinn</c:v>
                </c:pt>
                <c:pt idx="5">
                  <c:v>7. trinn</c:v>
                </c:pt>
              </c:strCache>
            </c:strRef>
          </c:cat>
          <c:val>
            <c:numRef>
              <c:f>Standardtabeller!$AD$688:$AI$688</c:f>
              <c:numCache>
                <c:formatCode>0</c:formatCode>
                <c:ptCount val="6"/>
                <c:pt idx="0">
                  <c:v>16.7</c:v>
                </c:pt>
                <c:pt idx="1">
                  <c:v>27.200000000000003</c:v>
                </c:pt>
                <c:pt idx="3">
                  <c:v>21.7</c:v>
                </c:pt>
                <c:pt idx="4">
                  <c:v>23</c:v>
                </c:pt>
                <c:pt idx="5">
                  <c:v>21.7</c:v>
                </c:pt>
              </c:numCache>
            </c:numRef>
          </c:val>
          <c:extLst>
            <c:ext xmlns:c16="http://schemas.microsoft.com/office/drawing/2014/chart" uri="{C3380CC4-5D6E-409C-BE32-E72D297353CC}">
              <c16:uniqueId val="{00000000-9925-48F1-85BF-E5B711AFE42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26612847660829E-2"/>
          <c:y val="6.1821009286840731E-4"/>
          <c:w val="0.82955361039020692"/>
          <c:h val="0.84202377384876648"/>
        </c:manualLayout>
      </c:layout>
      <c:barChart>
        <c:barDir val="bar"/>
        <c:grouping val="clustered"/>
        <c:varyColors val="0"/>
        <c:ser>
          <c:idx val="1"/>
          <c:order val="0"/>
          <c:tx>
            <c:strRef>
              <c:f>Standardtabeller!$R$687</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Standardtabeller!$P$688:$P$689</c:f>
              <c:strCache>
                <c:ptCount val="2"/>
                <c:pt idx="0">
                  <c:v>Ja</c:v>
                </c:pt>
                <c:pt idx="1">
                  <c:v>Nei</c:v>
                </c:pt>
              </c:strCache>
            </c:strRef>
          </c:cat>
          <c:val>
            <c:numRef>
              <c:f>Standardtabeller!$R$688:$R$689</c:f>
              <c:numCache>
                <c:formatCode>0</c:formatCode>
                <c:ptCount val="2"/>
                <c:pt idx="0">
                  <c:v>22.1</c:v>
                </c:pt>
                <c:pt idx="1">
                  <c:v>77.900000000000006</c:v>
                </c:pt>
              </c:numCache>
            </c:numRef>
          </c:val>
          <c:extLst>
            <c:ext xmlns:c16="http://schemas.microsoft.com/office/drawing/2014/chart" uri="{C3380CC4-5D6E-409C-BE32-E72D297353CC}">
              <c16:uniqueId val="{00000001-E0AB-4C63-8BF2-9E0A67DC11C5}"/>
            </c:ext>
          </c:extLst>
        </c:ser>
        <c:ser>
          <c:idx val="0"/>
          <c:order val="1"/>
          <c:tx>
            <c:strRef>
              <c:f>Standardtabeller!$Q$687</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Standardtabeller!$P$688:$P$689</c:f>
              <c:strCache>
                <c:ptCount val="2"/>
                <c:pt idx="0">
                  <c:v>Ja</c:v>
                </c:pt>
                <c:pt idx="1">
                  <c:v>Nei</c:v>
                </c:pt>
              </c:strCache>
            </c:strRef>
          </c:cat>
          <c:val>
            <c:numRef>
              <c:f>Standardtabeller!$Q$688:$Q$689</c:f>
              <c:numCache>
                <c:formatCode>0</c:formatCode>
                <c:ptCount val="2"/>
                <c:pt idx="0">
                  <c:v>23.799999999999997</c:v>
                </c:pt>
                <c:pt idx="1">
                  <c:v>76.2</c:v>
                </c:pt>
              </c:numCache>
            </c:numRef>
          </c:val>
          <c:extLst>
            <c:ext xmlns:c16="http://schemas.microsoft.com/office/drawing/2014/chart" uri="{C3380CC4-5D6E-409C-BE32-E72D297353CC}">
              <c16:uniqueId val="{00000000-E0AB-4C63-8BF2-9E0A67DC11C5}"/>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284309213151304"/>
          <c:w val="0.96943785244017611"/>
          <c:h val="0.70959538355014928"/>
        </c:manualLayout>
      </c:layout>
      <c:barChart>
        <c:barDir val="col"/>
        <c:grouping val="clustered"/>
        <c:varyColors val="0"/>
        <c:ser>
          <c:idx val="0"/>
          <c:order val="0"/>
          <c:tx>
            <c:strRef>
              <c:f>'Tabeller-TREND'!$B$67</c:f>
              <c:strCache>
                <c:ptCount val="1"/>
                <c:pt idx="0">
                  <c:v>Har brukt smertestillende siste uke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'Tabeller-TREND'!$C$67:$I$67</c:f>
              <c:numCache>
                <c:formatCode>0</c:formatCode>
                <c:ptCount val="7"/>
                <c:pt idx="0">
                  <c:v>-10</c:v>
                </c:pt>
                <c:pt idx="1">
                  <c:v>-1</c:v>
                </c:pt>
                <c:pt idx="2">
                  <c:v>-1</c:v>
                </c:pt>
                <c:pt idx="3">
                  <c:v>-1</c:v>
                </c:pt>
                <c:pt idx="4">
                  <c:v>-1</c:v>
                </c:pt>
                <c:pt idx="5">
                  <c:v>-1</c:v>
                </c:pt>
                <c:pt idx="6">
                  <c:v>22.1</c:v>
                </c:pt>
              </c:numCache>
            </c:numRef>
          </c:val>
          <c:extLst>
            <c:ext xmlns:c16="http://schemas.microsoft.com/office/drawing/2014/chart" uri="{C3380CC4-5D6E-409C-BE32-E72D297353CC}">
              <c16:uniqueId val="{00000000-A945-41F0-87BD-E13B00282EF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2"/>
              </a:solidFill>
              <a:ln>
                <a:noFill/>
              </a:ln>
              <a:effectLst/>
            </c:spPr>
            <c:extLst>
              <c:ext xmlns:c16="http://schemas.microsoft.com/office/drawing/2014/chart" uri="{C3380CC4-5D6E-409C-BE32-E72D297353CC}">
                <c16:uniqueId val="{00000000-632A-4B5B-8EC2-43D046270110}"/>
              </c:ext>
            </c:extLst>
          </c:dPt>
          <c:dPt>
            <c:idx val="1"/>
            <c:invertIfNegative val="0"/>
            <c:bubble3D val="0"/>
            <c:spPr>
              <a:solidFill>
                <a:srgbClr val="DE9F37"/>
              </a:solidFill>
              <a:ln>
                <a:noFill/>
              </a:ln>
              <a:effectLst/>
            </c:spPr>
            <c:extLst>
              <c:ext xmlns:c16="http://schemas.microsoft.com/office/drawing/2014/chart" uri="{C3380CC4-5D6E-409C-BE32-E72D297353CC}">
                <c16:uniqueId val="{00000001-632A-4B5B-8EC2-43D046270110}"/>
              </c:ext>
            </c:extLst>
          </c:dPt>
          <c:dLbls>
            <c:dLbl>
              <c:idx val="3"/>
              <c:delete val="1"/>
              <c:extLst>
                <c:ext xmlns:c15="http://schemas.microsoft.com/office/drawing/2012/chart" uri="{CE6537A1-D6FC-4f65-9D91-7224C49458BB}"/>
                <c:ext xmlns:c16="http://schemas.microsoft.com/office/drawing/2014/chart" uri="{C3380CC4-5D6E-409C-BE32-E72D297353CC}">
                  <c16:uniqueId val="{00000006-954D-4378-8862-25E4B6D87770}"/>
                </c:ext>
              </c:extLst>
            </c:dLbl>
            <c:dLbl>
              <c:idx val="4"/>
              <c:delete val="1"/>
              <c:extLst>
                <c:ext xmlns:c15="http://schemas.microsoft.com/office/drawing/2012/chart" uri="{CE6537A1-D6FC-4f65-9D91-7224C49458BB}"/>
                <c:ext xmlns:c16="http://schemas.microsoft.com/office/drawing/2014/chart" uri="{C3380CC4-5D6E-409C-BE32-E72D297353CC}">
                  <c16:uniqueId val="{00000005-954D-4378-8862-25E4B6D87770}"/>
                </c:ext>
              </c:extLst>
            </c:dLbl>
            <c:dLbl>
              <c:idx val="5"/>
              <c:delete val="1"/>
              <c:extLst>
                <c:ext xmlns:c15="http://schemas.microsoft.com/office/drawing/2012/chart" uri="{CE6537A1-D6FC-4f65-9D91-7224C49458BB}"/>
                <c:ext xmlns:c16="http://schemas.microsoft.com/office/drawing/2014/chart" uri="{C3380CC4-5D6E-409C-BE32-E72D297353CC}">
                  <c16:uniqueId val="{00000004-954D-4378-8862-25E4B6D8777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Standardtabeller!$AD$294:$AI$294</c:f>
              <c:strCache>
                <c:ptCount val="6"/>
                <c:pt idx="0">
                  <c:v>Gutter</c:v>
                </c:pt>
                <c:pt idx="1">
                  <c:v>Jenter</c:v>
                </c:pt>
                <c:pt idx="3">
                  <c:v>5. trinn</c:v>
                </c:pt>
                <c:pt idx="4">
                  <c:v>6. trinn</c:v>
                </c:pt>
                <c:pt idx="5">
                  <c:v>7. trinn</c:v>
                </c:pt>
              </c:strCache>
            </c:strRef>
          </c:cat>
          <c:val>
            <c:numRef>
              <c:f>Standardtabeller!$AD$295:$AI$295</c:f>
              <c:numCache>
                <c:formatCode>0</c:formatCode>
                <c:ptCount val="6"/>
                <c:pt idx="0">
                  <c:v>13</c:v>
                </c:pt>
                <c:pt idx="1">
                  <c:v>11.7</c:v>
                </c:pt>
                <c:pt idx="3">
                  <c:v>#N/A</c:v>
                </c:pt>
                <c:pt idx="4">
                  <c:v>#N/A</c:v>
                </c:pt>
                <c:pt idx="5">
                  <c:v>#N/A</c:v>
                </c:pt>
              </c:numCache>
            </c:numRef>
          </c:val>
          <c:extLst>
            <c:ext xmlns:c16="http://schemas.microsoft.com/office/drawing/2014/chart" uri="{C3380CC4-5D6E-409C-BE32-E72D297353CC}">
              <c16:uniqueId val="{00000000-5F9E-4A3F-868F-B5150797871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284309213151304"/>
          <c:w val="0.96943785244017611"/>
          <c:h val="0.70959538355014928"/>
        </c:manualLayout>
      </c:layout>
      <c:barChart>
        <c:barDir val="col"/>
        <c:grouping val="clustered"/>
        <c:varyColors val="0"/>
        <c:ser>
          <c:idx val="0"/>
          <c:order val="0"/>
          <c:tx>
            <c:strRef>
              <c:f>'Tabeller-TREND'!$B$69</c:f>
              <c:strCache>
                <c:ptCount val="1"/>
                <c:pt idx="0">
                  <c:v>Har blitt mobbet av andre barn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'Tabeller-TREND'!$C$69:$I$69</c:f>
              <c:numCache>
                <c:formatCode>0</c:formatCode>
                <c:ptCount val="7"/>
                <c:pt idx="0">
                  <c:v>-10</c:v>
                </c:pt>
                <c:pt idx="1">
                  <c:v>-1</c:v>
                </c:pt>
                <c:pt idx="2">
                  <c:v>-1</c:v>
                </c:pt>
                <c:pt idx="3">
                  <c:v>-1</c:v>
                </c:pt>
                <c:pt idx="4">
                  <c:v>-1</c:v>
                </c:pt>
                <c:pt idx="5">
                  <c:v>-1</c:v>
                </c:pt>
                <c:pt idx="6">
                  <c:v>12.8</c:v>
                </c:pt>
              </c:numCache>
            </c:numRef>
          </c:val>
          <c:extLst>
            <c:ext xmlns:c16="http://schemas.microsoft.com/office/drawing/2014/chart" uri="{C3380CC4-5D6E-409C-BE32-E72D297353CC}">
              <c16:uniqueId val="{00000000-F55A-46F1-B647-8C86A9D2928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1223325015891"/>
          <c:y val="2.1480682512558847E-2"/>
          <c:w val="0.501853345353792"/>
          <c:h val="0.84202377384876648"/>
        </c:manualLayout>
      </c:layout>
      <c:barChart>
        <c:barDir val="bar"/>
        <c:grouping val="clustered"/>
        <c:varyColors val="0"/>
        <c:ser>
          <c:idx val="0"/>
          <c:order val="0"/>
          <c:tx>
            <c:strRef>
              <c:f>Standardtabeller!$Q$294</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Standardtabeller!$P$295:$P$300</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Standardtabeller!$Q$295:$Q$300</c:f>
              <c:numCache>
                <c:formatCode>0</c:formatCode>
                <c:ptCount val="6"/>
                <c:pt idx="0">
                  <c:v>4</c:v>
                </c:pt>
                <c:pt idx="1">
                  <c:v>4.5999999999999996</c:v>
                </c:pt>
                <c:pt idx="2">
                  <c:v>2.5</c:v>
                </c:pt>
                <c:pt idx="3">
                  <c:v>7.1</c:v>
                </c:pt>
                <c:pt idx="4">
                  <c:v>33.5</c:v>
                </c:pt>
                <c:pt idx="5">
                  <c:v>48.4</c:v>
                </c:pt>
              </c:numCache>
            </c:numRef>
          </c:val>
          <c:extLst>
            <c:ext xmlns:c16="http://schemas.microsoft.com/office/drawing/2014/chart" uri="{C3380CC4-5D6E-409C-BE32-E72D297353CC}">
              <c16:uniqueId val="{00000000-A102-454D-A539-0587CFE6EA11}"/>
            </c:ext>
          </c:extLst>
        </c:ser>
        <c:ser>
          <c:idx val="1"/>
          <c:order val="1"/>
          <c:tx>
            <c:strRef>
              <c:f>Standardtabeller!$R$294</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Standardtabeller!$P$295:$P$300</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Standardtabeller!$R$295:$R$300</c:f>
              <c:numCache>
                <c:formatCode>0</c:formatCode>
                <c:ptCount val="6"/>
                <c:pt idx="0">
                  <c:v>5.6000000000000005</c:v>
                </c:pt>
                <c:pt idx="1">
                  <c:v>3.5999999999999996</c:v>
                </c:pt>
                <c:pt idx="2">
                  <c:v>3.5999999999999996</c:v>
                </c:pt>
                <c:pt idx="3">
                  <c:v>5.0999999999999996</c:v>
                </c:pt>
                <c:pt idx="4">
                  <c:v>29.9</c:v>
                </c:pt>
                <c:pt idx="5">
                  <c:v>52.300000000000004</c:v>
                </c:pt>
              </c:numCache>
            </c:numRef>
          </c:val>
          <c:extLst>
            <c:ext xmlns:c16="http://schemas.microsoft.com/office/drawing/2014/chart" uri="{C3380CC4-5D6E-409C-BE32-E72D297353CC}">
              <c16:uniqueId val="{00000001-A102-454D-A539-0587CFE6EA11}"/>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86518072935406776"/>
        </c:manualLayout>
      </c:layout>
      <c:barChart>
        <c:barDir val="bar"/>
        <c:grouping val="stacked"/>
        <c:varyColors val="0"/>
        <c:ser>
          <c:idx val="0"/>
          <c:order val="0"/>
          <c:tx>
            <c:strRef>
              <c:f>Tabeller!$B$133</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Tabeller!$C$132:$F$132</c:f>
              <c:strCache>
                <c:ptCount val="4"/>
                <c:pt idx="0">
                  <c:v>At noen har lagt ut sårende bilder eller videoer av deg på nettet eller mobil</c:v>
                </c:pt>
                <c:pt idx="1">
                  <c:v>At noen via nettet eller mobil har truet deg</c:v>
                </c:pt>
                <c:pt idx="2">
                  <c:v>At noen har stengt deg ute fra sosiale ting på nettet</c:v>
                </c:pt>
                <c:pt idx="3">
                  <c:v>At noen via nettet eller mobil har skrevet sårende ting til deg eller om deg</c:v>
                </c:pt>
              </c:strCache>
            </c:strRef>
          </c:cat>
          <c:val>
            <c:numRef>
              <c:f>Tabeller!$C$133:$F$133</c:f>
              <c:numCache>
                <c:formatCode>0</c:formatCode>
                <c:ptCount val="4"/>
                <c:pt idx="0">
                  <c:v>89.4</c:v>
                </c:pt>
                <c:pt idx="1">
                  <c:v>88</c:v>
                </c:pt>
                <c:pt idx="2">
                  <c:v>79.600000000000009</c:v>
                </c:pt>
                <c:pt idx="3">
                  <c:v>82.1</c:v>
                </c:pt>
              </c:numCache>
            </c:numRef>
          </c:val>
          <c:extLst>
            <c:ext xmlns:c16="http://schemas.microsoft.com/office/drawing/2014/chart" uri="{C3380CC4-5D6E-409C-BE32-E72D297353CC}">
              <c16:uniqueId val="{00000000-2DF6-4EC7-AF61-02D6DFEF8F23}"/>
            </c:ext>
          </c:extLst>
        </c:ser>
        <c:ser>
          <c:idx val="1"/>
          <c:order val="1"/>
          <c:tx>
            <c:strRef>
              <c:f>Tabeller!$B$134</c:f>
              <c:strCache>
                <c:ptCount val="1"/>
                <c:pt idx="0">
                  <c:v>1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Tabeller!$C$132:$F$132</c:f>
              <c:strCache>
                <c:ptCount val="4"/>
                <c:pt idx="0">
                  <c:v>At noen har lagt ut sårende bilder eller videoer av deg på nettet eller mobil</c:v>
                </c:pt>
                <c:pt idx="1">
                  <c:v>At noen via nettet eller mobil har truet deg</c:v>
                </c:pt>
                <c:pt idx="2">
                  <c:v>At noen har stengt deg ute fra sosiale ting på nettet</c:v>
                </c:pt>
                <c:pt idx="3">
                  <c:v>At noen via nettet eller mobil har skrevet sårende ting til deg eller om deg</c:v>
                </c:pt>
              </c:strCache>
            </c:strRef>
          </c:cat>
          <c:val>
            <c:numRef>
              <c:f>Tabeller!$C$134:$F$134</c:f>
              <c:numCache>
                <c:formatCode>0</c:formatCode>
                <c:ptCount val="4"/>
                <c:pt idx="0">
                  <c:v>7.9</c:v>
                </c:pt>
                <c:pt idx="1">
                  <c:v>8.4</c:v>
                </c:pt>
                <c:pt idx="2">
                  <c:v>12.6</c:v>
                </c:pt>
                <c:pt idx="3">
                  <c:v>6.3</c:v>
                </c:pt>
              </c:numCache>
            </c:numRef>
          </c:val>
          <c:extLst>
            <c:ext xmlns:c16="http://schemas.microsoft.com/office/drawing/2014/chart" uri="{C3380CC4-5D6E-409C-BE32-E72D297353CC}">
              <c16:uniqueId val="{00000001-2DF6-4EC7-AF61-02D6DFEF8F23}"/>
            </c:ext>
          </c:extLst>
        </c:ser>
        <c:ser>
          <c:idx val="2"/>
          <c:order val="2"/>
          <c:tx>
            <c:strRef>
              <c:f>Tabeller!$B$135</c:f>
              <c:strCache>
                <c:ptCount val="1"/>
                <c:pt idx="0">
                  <c:v>2 eller flere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Tabeller!$C$132:$F$132</c:f>
              <c:strCache>
                <c:ptCount val="4"/>
                <c:pt idx="0">
                  <c:v>At noen har lagt ut sårende bilder eller videoer av deg på nettet eller mobil</c:v>
                </c:pt>
                <c:pt idx="1">
                  <c:v>At noen via nettet eller mobil har truet deg</c:v>
                </c:pt>
                <c:pt idx="2">
                  <c:v>At noen har stengt deg ute fra sosiale ting på nettet</c:v>
                </c:pt>
                <c:pt idx="3">
                  <c:v>At noen via nettet eller mobil har skrevet sårende ting til deg eller om deg</c:v>
                </c:pt>
              </c:strCache>
            </c:strRef>
          </c:cat>
          <c:val>
            <c:numRef>
              <c:f>Tabeller!$C$135:$F$135</c:f>
              <c:numCache>
                <c:formatCode>0</c:formatCode>
                <c:ptCount val="4"/>
                <c:pt idx="0">
                  <c:v>2.6</c:v>
                </c:pt>
                <c:pt idx="1">
                  <c:v>3.6</c:v>
                </c:pt>
                <c:pt idx="2">
                  <c:v>7.8000000000000007</c:v>
                </c:pt>
                <c:pt idx="3">
                  <c:v>11.6</c:v>
                </c:pt>
              </c:numCache>
            </c:numRef>
          </c:val>
          <c:extLst>
            <c:ext xmlns:c16="http://schemas.microsoft.com/office/drawing/2014/chart" uri="{C3380CC4-5D6E-409C-BE32-E72D297353CC}">
              <c16:uniqueId val="{00000002-2DF6-4EC7-AF61-02D6DFEF8F23}"/>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3990941328016228"/>
          <c:y val="0.92215527599884584"/>
          <c:w val="0.62908862923366615"/>
          <c:h val="7.76078520885642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2"/>
              </a:solidFill>
              <a:ln>
                <a:noFill/>
              </a:ln>
              <a:effectLst/>
            </c:spPr>
            <c:extLst>
              <c:ext xmlns:c16="http://schemas.microsoft.com/office/drawing/2014/chart" uri="{C3380CC4-5D6E-409C-BE32-E72D297353CC}">
                <c16:uniqueId val="{00000000-56DB-44D5-9745-BD7FE318FD7F}"/>
              </c:ext>
            </c:extLst>
          </c:dPt>
          <c:dPt>
            <c:idx val="1"/>
            <c:invertIfNegative val="0"/>
            <c:bubble3D val="0"/>
            <c:spPr>
              <a:solidFill>
                <a:srgbClr val="DE9F37"/>
              </a:solidFill>
              <a:ln>
                <a:noFill/>
              </a:ln>
              <a:effectLst/>
            </c:spPr>
            <c:extLst>
              <c:ext xmlns:c16="http://schemas.microsoft.com/office/drawing/2014/chart" uri="{C3380CC4-5D6E-409C-BE32-E72D297353CC}">
                <c16:uniqueId val="{00000001-56DB-44D5-9745-BD7FE318FD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Standardtabeller!$AD$674:$AI$674</c:f>
              <c:strCache>
                <c:ptCount val="6"/>
                <c:pt idx="0">
                  <c:v>Gutter</c:v>
                </c:pt>
                <c:pt idx="1">
                  <c:v>Jenter</c:v>
                </c:pt>
                <c:pt idx="3">
                  <c:v>5. trinn</c:v>
                </c:pt>
                <c:pt idx="4">
                  <c:v>6. trinn</c:v>
                </c:pt>
                <c:pt idx="5">
                  <c:v>7. trinn</c:v>
                </c:pt>
              </c:strCache>
            </c:strRef>
          </c:cat>
          <c:val>
            <c:numRef>
              <c:f>Standardtabeller!$AD$675:$AI$675</c:f>
              <c:numCache>
                <c:formatCode>0</c:formatCode>
                <c:ptCount val="6"/>
                <c:pt idx="0">
                  <c:v>29.2</c:v>
                </c:pt>
                <c:pt idx="1">
                  <c:v>38.699999999999996</c:v>
                </c:pt>
                <c:pt idx="3">
                  <c:v>39</c:v>
                </c:pt>
                <c:pt idx="4">
                  <c:v>34.300000000000004</c:v>
                </c:pt>
                <c:pt idx="5">
                  <c:v>30.599999999999998</c:v>
                </c:pt>
              </c:numCache>
            </c:numRef>
          </c:val>
          <c:extLst>
            <c:ext xmlns:c16="http://schemas.microsoft.com/office/drawing/2014/chart" uri="{C3380CC4-5D6E-409C-BE32-E72D297353CC}">
              <c16:uniqueId val="{00000000-EDA2-4519-A007-1C888C4BB09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9.9592376957408746E-2"/>
          <c:w val="0.96943785244017611"/>
          <c:h val="0.73284609872425355"/>
        </c:manualLayout>
      </c:layout>
      <c:barChart>
        <c:barDir val="col"/>
        <c:grouping val="clustered"/>
        <c:varyColors val="0"/>
        <c:ser>
          <c:idx val="0"/>
          <c:order val="0"/>
          <c:tx>
            <c:strRef>
              <c:f>'Tabeller-TREND'!$B$19</c:f>
              <c:strCache>
                <c:ptCount val="1"/>
                <c:pt idx="0">
                  <c:v>Har minst én fortrolig venn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'Tabeller-TREND'!$C$19:$I$19</c:f>
              <c:numCache>
                <c:formatCode>0</c:formatCode>
                <c:ptCount val="7"/>
                <c:pt idx="0">
                  <c:v>-10</c:v>
                </c:pt>
                <c:pt idx="1">
                  <c:v>-1</c:v>
                </c:pt>
                <c:pt idx="2">
                  <c:v>-1</c:v>
                </c:pt>
                <c:pt idx="3">
                  <c:v>-1</c:v>
                </c:pt>
                <c:pt idx="4">
                  <c:v>-1</c:v>
                </c:pt>
                <c:pt idx="5">
                  <c:v>-1</c:v>
                </c:pt>
                <c:pt idx="6">
                  <c:v>88.9</c:v>
                </c:pt>
              </c:numCache>
            </c:numRef>
          </c:val>
          <c:extLst>
            <c:ext xmlns:c16="http://schemas.microsoft.com/office/drawing/2014/chart" uri="{C3380CC4-5D6E-409C-BE32-E72D297353CC}">
              <c16:uniqueId val="{00000000-53F4-474F-9D9F-19E158DB287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284309213151304"/>
          <c:w val="0.96943785244017611"/>
          <c:h val="0.70959538355014928"/>
        </c:manualLayout>
      </c:layout>
      <c:barChart>
        <c:barDir val="col"/>
        <c:grouping val="clustered"/>
        <c:varyColors val="0"/>
        <c:ser>
          <c:idx val="0"/>
          <c:order val="0"/>
          <c:tx>
            <c:strRef>
              <c:f>'Tabeller-TREND'!$B$70</c:f>
              <c:strCache>
                <c:ptCount val="1"/>
                <c:pt idx="0">
                  <c:v>Opplevd negative hendelser på nett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'Tabeller-TREND'!$C$70:$I$70</c:f>
              <c:numCache>
                <c:formatCode>0</c:formatCode>
                <c:ptCount val="7"/>
                <c:pt idx="0">
                  <c:v>-10</c:v>
                </c:pt>
                <c:pt idx="1">
                  <c:v>-1</c:v>
                </c:pt>
                <c:pt idx="2">
                  <c:v>-1</c:v>
                </c:pt>
                <c:pt idx="3">
                  <c:v>-1</c:v>
                </c:pt>
                <c:pt idx="4">
                  <c:v>-1</c:v>
                </c:pt>
                <c:pt idx="5">
                  <c:v>-1</c:v>
                </c:pt>
                <c:pt idx="6">
                  <c:v>34.4</c:v>
                </c:pt>
              </c:numCache>
            </c:numRef>
          </c:val>
          <c:extLst>
            <c:ext xmlns:c16="http://schemas.microsoft.com/office/drawing/2014/chart" uri="{C3380CC4-5D6E-409C-BE32-E72D297353CC}">
              <c16:uniqueId val="{00000000-6037-43E8-9CE0-2394E456E1F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1223325015891"/>
          <c:y val="1.9365331158735465E-2"/>
          <c:w val="0.53449971429872456"/>
          <c:h val="0.94467656748485229"/>
        </c:manualLayout>
      </c:layout>
      <c:barChart>
        <c:barDir val="bar"/>
        <c:grouping val="clustered"/>
        <c:varyColors val="0"/>
        <c:ser>
          <c:idx val="0"/>
          <c:order val="0"/>
          <c:tx>
            <c:strRef>
              <c:f>'Tabeller-TREND'!$O$3</c:f>
              <c:strCache>
                <c:ptCount val="1"/>
                <c:pt idx="0">
                  <c:v>Midtre Gauldal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'Tabeller-TREND'!$N$4:$N$18</c:f>
              <c:strCache>
                <c:ptCount val="15"/>
                <c:pt idx="0">
                  <c:v>Livet mitt er bra</c:v>
                </c:pt>
                <c:pt idx="1">
                  <c:v>Jeg har alt jeg ønsker meg i livet</c:v>
                </c:pt>
                <c:pt idx="2">
                  <c:v>Har minst én fortrolig venn</c:v>
                </c:pt>
                <c:pt idx="3">
                  <c:v>Ingen å være sammen med på fritiden</c:v>
                </c:pt>
                <c:pt idx="4">
                  <c:v>Ingen å være sammen med på skolen</c:v>
                </c:pt>
                <c:pt idx="5">
                  <c:v>Er ofte ensom</c:v>
                </c:pt>
                <c:pt idx="6">
                  <c:v>Er fornøyd med sine foreldre/foresatte</c:v>
                </c:pt>
                <c:pt idx="7">
                  <c:v>Er fornøyd med skolen de går på</c:v>
                </c:pt>
                <c:pt idx="8">
                  <c:v>Trives på skolen</c:v>
                </c:pt>
                <c:pt idx="9">
                  <c:v>Passer inn blant elevene</c:v>
                </c:pt>
                <c:pt idx="10">
                  <c:v>Kjeder seg på skolen</c:v>
                </c:pt>
                <c:pt idx="11">
                  <c:v>Gruer seg ofte til å gå på skolen</c:v>
                </c:pt>
                <c:pt idx="12">
                  <c:v>Bruker minst en halvtime på lekser/skolearbeid utenom skolen</c:v>
                </c:pt>
                <c:pt idx="13">
                  <c:v>Er fornøyd med nærområdet der du bor</c:v>
                </c:pt>
                <c:pt idx="14">
                  <c:v>Føler seg trygge på vei til og fra skolen</c:v>
                </c:pt>
              </c:strCache>
            </c:strRef>
          </c:cat>
          <c:val>
            <c:numRef>
              <c:f>'Tabeller-TREND'!$O$4:$O$18</c:f>
              <c:numCache>
                <c:formatCode>0</c:formatCode>
                <c:ptCount val="15"/>
                <c:pt idx="0">
                  <c:v>90.600000000000009</c:v>
                </c:pt>
                <c:pt idx="1">
                  <c:v>77.600000000000009</c:v>
                </c:pt>
                <c:pt idx="2">
                  <c:v>88.9</c:v>
                </c:pt>
                <c:pt idx="3">
                  <c:v>6.5</c:v>
                </c:pt>
                <c:pt idx="4">
                  <c:v>2.5</c:v>
                </c:pt>
                <c:pt idx="5">
                  <c:v>9.6</c:v>
                </c:pt>
                <c:pt idx="6">
                  <c:v>96.300000000000011</c:v>
                </c:pt>
                <c:pt idx="7">
                  <c:v>69.5</c:v>
                </c:pt>
                <c:pt idx="8">
                  <c:v>81.3</c:v>
                </c:pt>
                <c:pt idx="9">
                  <c:v>83.800000000000011</c:v>
                </c:pt>
                <c:pt idx="10">
                  <c:v>75</c:v>
                </c:pt>
                <c:pt idx="11">
                  <c:v>32.300000000000004</c:v>
                </c:pt>
                <c:pt idx="12">
                  <c:v>59.699999999999996</c:v>
                </c:pt>
                <c:pt idx="13">
                  <c:v>89.399999999999991</c:v>
                </c:pt>
                <c:pt idx="14">
                  <c:v>90</c:v>
                </c:pt>
              </c:numCache>
            </c:numRef>
          </c:val>
          <c:extLst>
            <c:ext xmlns:c16="http://schemas.microsoft.com/office/drawing/2014/chart" uri="{C3380CC4-5D6E-409C-BE32-E72D297353CC}">
              <c16:uniqueId val="{00000000-4938-4CB3-8CE0-AD292800190C}"/>
            </c:ext>
          </c:extLst>
        </c:ser>
        <c:ser>
          <c:idx val="1"/>
          <c:order val="1"/>
          <c:tx>
            <c:strRef>
              <c:f>'Tabeller-TREND'!$P$3</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'Tabeller-TREND'!$N$4:$N$18</c:f>
              <c:strCache>
                <c:ptCount val="15"/>
                <c:pt idx="0">
                  <c:v>Livet mitt er bra</c:v>
                </c:pt>
                <c:pt idx="1">
                  <c:v>Jeg har alt jeg ønsker meg i livet</c:v>
                </c:pt>
                <c:pt idx="2">
                  <c:v>Har minst én fortrolig venn</c:v>
                </c:pt>
                <c:pt idx="3">
                  <c:v>Ingen å være sammen med på fritiden</c:v>
                </c:pt>
                <c:pt idx="4">
                  <c:v>Ingen å være sammen med på skolen</c:v>
                </c:pt>
                <c:pt idx="5">
                  <c:v>Er ofte ensom</c:v>
                </c:pt>
                <c:pt idx="6">
                  <c:v>Er fornøyd med sine foreldre/foresatte</c:v>
                </c:pt>
                <c:pt idx="7">
                  <c:v>Er fornøyd med skolen de går på</c:v>
                </c:pt>
                <c:pt idx="8">
                  <c:v>Trives på skolen</c:v>
                </c:pt>
                <c:pt idx="9">
                  <c:v>Passer inn blant elevene</c:v>
                </c:pt>
                <c:pt idx="10">
                  <c:v>Kjeder seg på skolen</c:v>
                </c:pt>
                <c:pt idx="11">
                  <c:v>Gruer seg ofte til å gå på skolen</c:v>
                </c:pt>
                <c:pt idx="12">
                  <c:v>Bruker minst en halvtime på lekser/skolearbeid utenom skolen</c:v>
                </c:pt>
                <c:pt idx="13">
                  <c:v>Er fornøyd med nærområdet der du bor</c:v>
                </c:pt>
                <c:pt idx="14">
                  <c:v>Føler seg trygge på vei til og fra skolen</c:v>
                </c:pt>
              </c:strCache>
            </c:strRef>
          </c:cat>
          <c:val>
            <c:numRef>
              <c:f>'Tabeller-TREND'!$P$4:$P$18</c:f>
              <c:numCache>
                <c:formatCode>0</c:formatCode>
                <c:ptCount val="15"/>
                <c:pt idx="0">
                  <c:v>92.5</c:v>
                </c:pt>
                <c:pt idx="1">
                  <c:v>76</c:v>
                </c:pt>
                <c:pt idx="2">
                  <c:v>90.199999999999989</c:v>
                </c:pt>
                <c:pt idx="3">
                  <c:v>6.3</c:v>
                </c:pt>
                <c:pt idx="4">
                  <c:v>2.2999999999999998</c:v>
                </c:pt>
                <c:pt idx="5">
                  <c:v>11.4</c:v>
                </c:pt>
                <c:pt idx="6">
                  <c:v>95.899999999999991</c:v>
                </c:pt>
                <c:pt idx="7">
                  <c:v>79.800000000000011</c:v>
                </c:pt>
                <c:pt idx="8">
                  <c:v>90.6</c:v>
                </c:pt>
                <c:pt idx="9">
                  <c:v>86.5</c:v>
                </c:pt>
                <c:pt idx="10">
                  <c:v>69</c:v>
                </c:pt>
                <c:pt idx="11">
                  <c:v>25.900000000000002</c:v>
                </c:pt>
                <c:pt idx="12">
                  <c:v>68.300000000000011</c:v>
                </c:pt>
                <c:pt idx="13">
                  <c:v>86.7</c:v>
                </c:pt>
                <c:pt idx="14">
                  <c:v>92.2</c:v>
                </c:pt>
              </c:numCache>
            </c:numRef>
          </c:val>
          <c:extLst>
            <c:ext xmlns:c16="http://schemas.microsoft.com/office/drawing/2014/chart" uri="{C3380CC4-5D6E-409C-BE32-E72D297353CC}">
              <c16:uniqueId val="{00000001-4938-4CB3-8CE0-AD292800190C}"/>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96612061371490066"/>
          <c:w val="0.98038271399370713"/>
          <c:h val="3.37861122536930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1235742478122"/>
          <c:y val="2.4172255741178844E-2"/>
          <c:w val="0.53449971429872456"/>
          <c:h val="0.93930100432385477"/>
        </c:manualLayout>
      </c:layout>
      <c:barChart>
        <c:barDir val="bar"/>
        <c:grouping val="clustered"/>
        <c:varyColors val="0"/>
        <c:ser>
          <c:idx val="0"/>
          <c:order val="0"/>
          <c:tx>
            <c:strRef>
              <c:f>'Tabeller-TREND'!$O$3</c:f>
              <c:strCache>
                <c:ptCount val="1"/>
                <c:pt idx="0">
                  <c:v>Midtre Gauldal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'Tabeller-TREND'!$N$19:$N$33</c:f>
              <c:strCache>
                <c:ptCount val="15"/>
                <c:pt idx="0">
                  <c:v>Føler seg trygge ute i området der de bor</c:v>
                </c:pt>
                <c:pt idx="1">
                  <c:v>Er med på en fast fritidsaktivitet</c:v>
                </c:pt>
                <c:pt idx="2">
                  <c:v>Sport eller idrett</c:v>
                </c:pt>
                <c:pt idx="3">
                  <c:v>Spiller instrument eller synger fast</c:v>
                </c:pt>
                <c:pt idx="4">
                  <c:v>Er med på teater eller dans</c:v>
                </c:pt>
                <c:pt idx="5">
                  <c:v>Bruker mer enn tre timer daglig foran en skjerm</c:v>
                </c:pt>
                <c:pt idx="6">
                  <c:v>Bruker minst én time på dataspill etter skolen</c:v>
                </c:pt>
                <c:pt idx="7">
                  <c:v>Bruker minst én time på TV/Serier/YouTube etter skolen</c:v>
                </c:pt>
                <c:pt idx="8">
                  <c:v>Bruker minst én time på sosiale medier etter skolen</c:v>
                </c:pt>
                <c:pt idx="9">
                  <c:v>Er fornøyd med helsa si</c:v>
                </c:pt>
                <c:pt idx="10">
                  <c:v>Sov ni timer eller mer</c:v>
                </c:pt>
                <c:pt idx="11">
                  <c:v>Har noen å snakke med om vanskelige ting</c:v>
                </c:pt>
                <c:pt idx="12">
                  <c:v>Har brukt smertestillende siste uke</c:v>
                </c:pt>
                <c:pt idx="13">
                  <c:v>Har blitt mobbet av andre barn</c:v>
                </c:pt>
                <c:pt idx="14">
                  <c:v>Opplevd negative hendelser på nett</c:v>
                </c:pt>
              </c:strCache>
            </c:strRef>
          </c:cat>
          <c:val>
            <c:numRef>
              <c:f>'Tabeller-TREND'!$O$19:$O$33</c:f>
              <c:numCache>
                <c:formatCode>0</c:formatCode>
                <c:ptCount val="15"/>
                <c:pt idx="0">
                  <c:v>95.9</c:v>
                </c:pt>
                <c:pt idx="1">
                  <c:v>80.100000000000009</c:v>
                </c:pt>
                <c:pt idx="2">
                  <c:v>70.7</c:v>
                </c:pt>
                <c:pt idx="3">
                  <c:v>24.4</c:v>
                </c:pt>
                <c:pt idx="4">
                  <c:v>4.9000000000000004</c:v>
                </c:pt>
                <c:pt idx="5">
                  <c:v>58.699999999999996</c:v>
                </c:pt>
                <c:pt idx="6">
                  <c:v>55.699999999999996</c:v>
                </c:pt>
                <c:pt idx="7">
                  <c:v>63.199999999999989</c:v>
                </c:pt>
                <c:pt idx="8">
                  <c:v>47.099999999999994</c:v>
                </c:pt>
                <c:pt idx="9">
                  <c:v>90.4</c:v>
                </c:pt>
                <c:pt idx="10">
                  <c:v>53.900000000000006</c:v>
                </c:pt>
                <c:pt idx="11">
                  <c:v>92.9</c:v>
                </c:pt>
                <c:pt idx="12">
                  <c:v>22.1</c:v>
                </c:pt>
                <c:pt idx="13">
                  <c:v>12.8</c:v>
                </c:pt>
                <c:pt idx="14">
                  <c:v>34.4</c:v>
                </c:pt>
              </c:numCache>
            </c:numRef>
          </c:val>
          <c:extLst>
            <c:ext xmlns:c16="http://schemas.microsoft.com/office/drawing/2014/chart" uri="{C3380CC4-5D6E-409C-BE32-E72D297353CC}">
              <c16:uniqueId val="{00000000-4938-4CB3-8CE0-AD292800190C}"/>
            </c:ext>
          </c:extLst>
        </c:ser>
        <c:ser>
          <c:idx val="1"/>
          <c:order val="1"/>
          <c:tx>
            <c:strRef>
              <c:f>'Tabeller-TREND'!$P$3</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'Tabeller-TREND'!$N$19:$N$33</c:f>
              <c:strCache>
                <c:ptCount val="15"/>
                <c:pt idx="0">
                  <c:v>Føler seg trygge ute i området der de bor</c:v>
                </c:pt>
                <c:pt idx="1">
                  <c:v>Er med på en fast fritidsaktivitet</c:v>
                </c:pt>
                <c:pt idx="2">
                  <c:v>Sport eller idrett</c:v>
                </c:pt>
                <c:pt idx="3">
                  <c:v>Spiller instrument eller synger fast</c:v>
                </c:pt>
                <c:pt idx="4">
                  <c:v>Er med på teater eller dans</c:v>
                </c:pt>
                <c:pt idx="5">
                  <c:v>Bruker mer enn tre timer daglig foran en skjerm</c:v>
                </c:pt>
                <c:pt idx="6">
                  <c:v>Bruker minst én time på dataspill etter skolen</c:v>
                </c:pt>
                <c:pt idx="7">
                  <c:v>Bruker minst én time på TV/Serier/YouTube etter skolen</c:v>
                </c:pt>
                <c:pt idx="8">
                  <c:v>Bruker minst én time på sosiale medier etter skolen</c:v>
                </c:pt>
                <c:pt idx="9">
                  <c:v>Er fornøyd med helsa si</c:v>
                </c:pt>
                <c:pt idx="10">
                  <c:v>Sov ni timer eller mer</c:v>
                </c:pt>
                <c:pt idx="11">
                  <c:v>Har noen å snakke med om vanskelige ting</c:v>
                </c:pt>
                <c:pt idx="12">
                  <c:v>Har brukt smertestillende siste uke</c:v>
                </c:pt>
                <c:pt idx="13">
                  <c:v>Har blitt mobbet av andre barn</c:v>
                </c:pt>
                <c:pt idx="14">
                  <c:v>Opplevd negative hendelser på nett</c:v>
                </c:pt>
              </c:strCache>
            </c:strRef>
          </c:cat>
          <c:val>
            <c:numRef>
              <c:f>'Tabeller-TREND'!$P$19:$P$33</c:f>
              <c:numCache>
                <c:formatCode>0</c:formatCode>
                <c:ptCount val="15"/>
                <c:pt idx="0">
                  <c:v>95.300000000000011</c:v>
                </c:pt>
                <c:pt idx="1">
                  <c:v>76.8</c:v>
                </c:pt>
                <c:pt idx="2">
                  <c:v>67.800000000000011</c:v>
                </c:pt>
                <c:pt idx="3">
                  <c:v>15.6</c:v>
                </c:pt>
                <c:pt idx="4">
                  <c:v>12.8</c:v>
                </c:pt>
                <c:pt idx="5">
                  <c:v>48.3</c:v>
                </c:pt>
                <c:pt idx="6">
                  <c:v>52.6</c:v>
                </c:pt>
                <c:pt idx="7">
                  <c:v>63.1</c:v>
                </c:pt>
                <c:pt idx="8">
                  <c:v>40.200000000000003</c:v>
                </c:pt>
                <c:pt idx="9">
                  <c:v>85.1</c:v>
                </c:pt>
                <c:pt idx="10">
                  <c:v>57.099999999999994</c:v>
                </c:pt>
                <c:pt idx="11">
                  <c:v>88.7</c:v>
                </c:pt>
                <c:pt idx="12">
                  <c:v>23.799999999999997</c:v>
                </c:pt>
                <c:pt idx="13">
                  <c:v>11.099999999999998</c:v>
                </c:pt>
                <c:pt idx="14">
                  <c:v>33.4</c:v>
                </c:pt>
              </c:numCache>
            </c:numRef>
          </c:val>
          <c:extLst>
            <c:ext xmlns:c16="http://schemas.microsoft.com/office/drawing/2014/chart" uri="{C3380CC4-5D6E-409C-BE32-E72D297353CC}">
              <c16:uniqueId val="{00000001-4938-4CB3-8CE0-AD292800190C}"/>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96612061371490066"/>
          <c:w val="0.98038271399370713"/>
          <c:h val="3.37861122536930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7.288667271476218E-2"/>
          <c:w val="0.96943785244017611"/>
          <c:h val="0.80187833837964073"/>
        </c:manualLayout>
      </c:layout>
      <c:barChart>
        <c:barDir val="bar"/>
        <c:grouping val="clustered"/>
        <c:varyColors val="0"/>
        <c:ser>
          <c:idx val="0"/>
          <c:order val="0"/>
          <c:tx>
            <c:strRef>
              <c:f>Standardtabeller!$Q$196</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Standardtabeller!$P$197:$P$199</c:f>
              <c:strCache>
                <c:ptCount val="3"/>
                <c:pt idx="0">
                  <c:v>Ja, alltid</c:v>
                </c:pt>
                <c:pt idx="1">
                  <c:v>Ja, som regel</c:v>
                </c:pt>
                <c:pt idx="2">
                  <c:v>Nei, som regel ikke</c:v>
                </c:pt>
              </c:strCache>
            </c:strRef>
          </c:cat>
          <c:val>
            <c:numRef>
              <c:f>Standardtabeller!$Q$197:$Q$199</c:f>
              <c:numCache>
                <c:formatCode>0</c:formatCode>
                <c:ptCount val="3"/>
                <c:pt idx="0">
                  <c:v>44</c:v>
                </c:pt>
                <c:pt idx="1">
                  <c:v>49.7</c:v>
                </c:pt>
                <c:pt idx="2">
                  <c:v>6.3</c:v>
                </c:pt>
              </c:numCache>
            </c:numRef>
          </c:val>
          <c:extLst>
            <c:ext xmlns:c16="http://schemas.microsoft.com/office/drawing/2014/chart" uri="{C3380CC4-5D6E-409C-BE32-E72D297353CC}">
              <c16:uniqueId val="{00000000-BCF1-4557-ADE4-D66D4B999C26}"/>
            </c:ext>
          </c:extLst>
        </c:ser>
        <c:ser>
          <c:idx val="1"/>
          <c:order val="1"/>
          <c:tx>
            <c:strRef>
              <c:f>Standardtabeller!$R$196</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Standardtabeller!$P$197:$P$199</c:f>
              <c:strCache>
                <c:ptCount val="3"/>
                <c:pt idx="0">
                  <c:v>Ja, alltid</c:v>
                </c:pt>
                <c:pt idx="1">
                  <c:v>Ja, som regel</c:v>
                </c:pt>
                <c:pt idx="2">
                  <c:v>Nei, som regel ikke</c:v>
                </c:pt>
              </c:strCache>
            </c:strRef>
          </c:cat>
          <c:val>
            <c:numRef>
              <c:f>Standardtabeller!$R$197:$R$199</c:f>
              <c:numCache>
                <c:formatCode>0</c:formatCode>
                <c:ptCount val="3"/>
                <c:pt idx="0">
                  <c:v>38.299999999999997</c:v>
                </c:pt>
                <c:pt idx="1">
                  <c:v>55.2</c:v>
                </c:pt>
                <c:pt idx="2">
                  <c:v>6.5</c:v>
                </c:pt>
              </c:numCache>
            </c:numRef>
          </c:val>
          <c:extLst>
            <c:ext xmlns:c16="http://schemas.microsoft.com/office/drawing/2014/chart" uri="{C3380CC4-5D6E-409C-BE32-E72D297353CC}">
              <c16:uniqueId val="{00000001-BCF1-4557-ADE4-D66D4B999C26}"/>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6598500551204614"/>
          <c:h val="0.1253178465713032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52859710813081"/>
          <c:y val="7.8516543773776606E-2"/>
          <c:w val="0.48068135383893706"/>
          <c:h val="0.80187833837964073"/>
        </c:manualLayout>
      </c:layout>
      <c:barChart>
        <c:barDir val="bar"/>
        <c:grouping val="clustered"/>
        <c:varyColors val="0"/>
        <c:ser>
          <c:idx val="0"/>
          <c:order val="0"/>
          <c:tx>
            <c:strRef>
              <c:f>Standardtabeller!$U$197</c:f>
              <c:strCache>
                <c:ptCount val="1"/>
                <c:pt idx="0">
                  <c:v>Jenter</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Standardtabeller!$S$198:$S$200</c:f>
              <c:strCache>
                <c:ptCount val="3"/>
                <c:pt idx="0">
                  <c:v>Ja, alltid</c:v>
                </c:pt>
                <c:pt idx="1">
                  <c:v>Ja, som regel</c:v>
                </c:pt>
                <c:pt idx="2">
                  <c:v>Nei, som regel ikke</c:v>
                </c:pt>
              </c:strCache>
            </c:strRef>
          </c:cat>
          <c:val>
            <c:numRef>
              <c:f>Standardtabeller!$U$198:$U$200</c:f>
              <c:numCache>
                <c:formatCode>0</c:formatCode>
                <c:ptCount val="3"/>
                <c:pt idx="0">
                  <c:v>29.5</c:v>
                </c:pt>
                <c:pt idx="1">
                  <c:v>61.9</c:v>
                </c:pt>
                <c:pt idx="2">
                  <c:v>8.6000000000000014</c:v>
                </c:pt>
              </c:numCache>
            </c:numRef>
          </c:val>
          <c:extLst>
            <c:ext xmlns:c16="http://schemas.microsoft.com/office/drawing/2014/chart" uri="{C3380CC4-5D6E-409C-BE32-E72D297353CC}">
              <c16:uniqueId val="{00000000-BCF1-4557-ADE4-D66D4B999C26}"/>
            </c:ext>
          </c:extLst>
        </c:ser>
        <c:ser>
          <c:idx val="1"/>
          <c:order val="1"/>
          <c:tx>
            <c:strRef>
              <c:f>Standardtabeller!$T$197</c:f>
              <c:strCache>
                <c:ptCount val="1"/>
                <c:pt idx="0">
                  <c:v>Gutter</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Standardtabeller!$S$198:$S$200</c:f>
              <c:strCache>
                <c:ptCount val="3"/>
                <c:pt idx="0">
                  <c:v>Ja, alltid</c:v>
                </c:pt>
                <c:pt idx="1">
                  <c:v>Ja, som regel</c:v>
                </c:pt>
                <c:pt idx="2">
                  <c:v>Nei, som regel ikke</c:v>
                </c:pt>
              </c:strCache>
            </c:strRef>
          </c:cat>
          <c:val>
            <c:numRef>
              <c:f>Standardtabeller!$T$198:$T$200</c:f>
              <c:numCache>
                <c:formatCode>0</c:formatCode>
                <c:ptCount val="3"/>
                <c:pt idx="0">
                  <c:v>47.3</c:v>
                </c:pt>
                <c:pt idx="1">
                  <c:v>48.4</c:v>
                </c:pt>
                <c:pt idx="2">
                  <c:v>4.3</c:v>
                </c:pt>
              </c:numCache>
            </c:numRef>
          </c:val>
          <c:extLst>
            <c:ext xmlns:c16="http://schemas.microsoft.com/office/drawing/2014/chart" uri="{C3380CC4-5D6E-409C-BE32-E72D297353CC}">
              <c16:uniqueId val="{00000000-B5EA-4007-864F-402D3949B866}"/>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4685791839875055"/>
          <c:h val="9.828397235434788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7.288667271476218E-2"/>
          <c:w val="0.96943785244017611"/>
          <c:h val="0.80187833837964073"/>
        </c:manualLayout>
      </c:layout>
      <c:barChart>
        <c:barDir val="bar"/>
        <c:grouping val="clustered"/>
        <c:varyColors val="0"/>
        <c:ser>
          <c:idx val="0"/>
          <c:order val="0"/>
          <c:tx>
            <c:strRef>
              <c:f>Standardtabeller!$Q$208</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Standardtabeller!$P$209:$P$211</c:f>
              <c:strCache>
                <c:ptCount val="3"/>
                <c:pt idx="0">
                  <c:v>Ja, alltid</c:v>
                </c:pt>
                <c:pt idx="1">
                  <c:v>Ja, som regel</c:v>
                </c:pt>
                <c:pt idx="2">
                  <c:v>Nei, som regel ikke</c:v>
                </c:pt>
              </c:strCache>
            </c:strRef>
          </c:cat>
          <c:val>
            <c:numRef>
              <c:f>Standardtabeller!$Q$209:$Q$211</c:f>
              <c:numCache>
                <c:formatCode>0</c:formatCode>
                <c:ptCount val="3"/>
                <c:pt idx="0">
                  <c:v>67.400000000000006</c:v>
                </c:pt>
                <c:pt idx="1">
                  <c:v>30.2</c:v>
                </c:pt>
                <c:pt idx="2">
                  <c:v>2.2999999999999998</c:v>
                </c:pt>
              </c:numCache>
            </c:numRef>
          </c:val>
          <c:extLst>
            <c:ext xmlns:c16="http://schemas.microsoft.com/office/drawing/2014/chart" uri="{C3380CC4-5D6E-409C-BE32-E72D297353CC}">
              <c16:uniqueId val="{00000000-BCF1-4557-ADE4-D66D4B999C26}"/>
            </c:ext>
          </c:extLst>
        </c:ser>
        <c:ser>
          <c:idx val="1"/>
          <c:order val="1"/>
          <c:tx>
            <c:strRef>
              <c:f>Standardtabeller!$R$208</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Standardtabeller!$P$209:$P$211</c:f>
              <c:strCache>
                <c:ptCount val="3"/>
                <c:pt idx="0">
                  <c:v>Ja, alltid</c:v>
                </c:pt>
                <c:pt idx="1">
                  <c:v>Ja, som regel</c:v>
                </c:pt>
                <c:pt idx="2">
                  <c:v>Nei, som regel ikke</c:v>
                </c:pt>
              </c:strCache>
            </c:strRef>
          </c:cat>
          <c:val>
            <c:numRef>
              <c:f>Standardtabeller!$R$209:$R$211</c:f>
              <c:numCache>
                <c:formatCode>0</c:formatCode>
                <c:ptCount val="3"/>
                <c:pt idx="0">
                  <c:v>69.399999999999991</c:v>
                </c:pt>
                <c:pt idx="1">
                  <c:v>28.1</c:v>
                </c:pt>
                <c:pt idx="2">
                  <c:v>2.5</c:v>
                </c:pt>
              </c:numCache>
            </c:numRef>
          </c:val>
          <c:extLst>
            <c:ext xmlns:c16="http://schemas.microsoft.com/office/drawing/2014/chart" uri="{C3380CC4-5D6E-409C-BE32-E72D297353CC}">
              <c16:uniqueId val="{00000001-BCF1-4557-ADE4-D66D4B999C26}"/>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6598500551204614"/>
          <c:h val="0.1253178465713032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591433236155879"/>
          <c:y val="7.288667271476218E-2"/>
          <c:w val="0.64823458918856514"/>
          <c:h val="0.80187833837964073"/>
        </c:manualLayout>
      </c:layout>
      <c:barChart>
        <c:barDir val="bar"/>
        <c:grouping val="clustered"/>
        <c:varyColors val="0"/>
        <c:ser>
          <c:idx val="0"/>
          <c:order val="0"/>
          <c:tx>
            <c:strRef>
              <c:f>Standardtabeller!$U$209</c:f>
              <c:strCache>
                <c:ptCount val="1"/>
                <c:pt idx="0">
                  <c:v>Jenter</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Standardtabeller!$S$210:$S$212</c:f>
              <c:strCache>
                <c:ptCount val="3"/>
                <c:pt idx="0">
                  <c:v>Ja, alltid</c:v>
                </c:pt>
                <c:pt idx="1">
                  <c:v>Ja, som regel</c:v>
                </c:pt>
                <c:pt idx="2">
                  <c:v>Nei, som regel ikke</c:v>
                </c:pt>
              </c:strCache>
            </c:strRef>
          </c:cat>
          <c:val>
            <c:numRef>
              <c:f>Standardtabeller!$U$210:$U$212</c:f>
              <c:numCache>
                <c:formatCode>0</c:formatCode>
                <c:ptCount val="3"/>
                <c:pt idx="0">
                  <c:v>63</c:v>
                </c:pt>
                <c:pt idx="1">
                  <c:v>35</c:v>
                </c:pt>
                <c:pt idx="2">
                  <c:v>2</c:v>
                </c:pt>
              </c:numCache>
            </c:numRef>
          </c:val>
          <c:extLst>
            <c:ext xmlns:c16="http://schemas.microsoft.com/office/drawing/2014/chart" uri="{C3380CC4-5D6E-409C-BE32-E72D297353CC}">
              <c16:uniqueId val="{00000000-BCF1-4557-ADE4-D66D4B999C26}"/>
            </c:ext>
          </c:extLst>
        </c:ser>
        <c:ser>
          <c:idx val="1"/>
          <c:order val="1"/>
          <c:tx>
            <c:strRef>
              <c:f>Standardtabeller!$T$209</c:f>
              <c:strCache>
                <c:ptCount val="1"/>
                <c:pt idx="0">
                  <c:v>Gutter</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Standardtabeller!$S$210:$S$212</c:f>
              <c:strCache>
                <c:ptCount val="3"/>
                <c:pt idx="0">
                  <c:v>Ja, alltid</c:v>
                </c:pt>
                <c:pt idx="1">
                  <c:v>Ja, som regel</c:v>
                </c:pt>
                <c:pt idx="2">
                  <c:v>Nei, som regel ikke</c:v>
                </c:pt>
              </c:strCache>
            </c:strRef>
          </c:cat>
          <c:val>
            <c:numRef>
              <c:f>Standardtabeller!$T$210:$T$212</c:f>
              <c:numCache>
                <c:formatCode>0</c:formatCode>
                <c:ptCount val="3"/>
                <c:pt idx="0">
                  <c:v>76.3</c:v>
                </c:pt>
                <c:pt idx="1">
                  <c:v>21.5</c:v>
                </c:pt>
                <c:pt idx="2">
                  <c:v>2.1999999999999997</c:v>
                </c:pt>
              </c:numCache>
            </c:numRef>
          </c:val>
          <c:extLst>
            <c:ext xmlns:c16="http://schemas.microsoft.com/office/drawing/2014/chart" uri="{C3380CC4-5D6E-409C-BE32-E72D297353CC}">
              <c16:uniqueId val="{00000000-B5EA-4007-864F-402D3949B866}"/>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4685791839875055"/>
          <c:h val="9.828397235434788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47616188440996027"/>
          <c:w val="0.96943785244017611"/>
          <c:h val="0.37192458253749128"/>
        </c:manualLayout>
      </c:layout>
      <c:barChart>
        <c:barDir val="col"/>
        <c:grouping val="clustered"/>
        <c:varyColors val="0"/>
        <c:ser>
          <c:idx val="0"/>
          <c:order val="0"/>
          <c:tx>
            <c:strRef>
              <c:f>'Tabeller-TREND'!$B$20</c:f>
              <c:strCache>
                <c:ptCount val="1"/>
                <c:pt idx="0">
                  <c:v>Ingen å være sammen med på fritiden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'Tabeller-TREND'!$C$20:$I$20</c:f>
              <c:numCache>
                <c:formatCode>0</c:formatCode>
                <c:ptCount val="7"/>
                <c:pt idx="0">
                  <c:v>-10</c:v>
                </c:pt>
                <c:pt idx="1">
                  <c:v>-1</c:v>
                </c:pt>
                <c:pt idx="2">
                  <c:v>-1</c:v>
                </c:pt>
                <c:pt idx="3">
                  <c:v>-1</c:v>
                </c:pt>
                <c:pt idx="4">
                  <c:v>-1</c:v>
                </c:pt>
                <c:pt idx="5">
                  <c:v>-1</c:v>
                </c:pt>
                <c:pt idx="6">
                  <c:v>6.5</c:v>
                </c:pt>
              </c:numCache>
            </c:numRef>
          </c:val>
          <c:extLst>
            <c:ext xmlns:c16="http://schemas.microsoft.com/office/drawing/2014/chart" uri="{C3380CC4-5D6E-409C-BE32-E72D297353CC}">
              <c16:uniqueId val="{00000000-922D-4C47-9574-9FA3AD066B54}"/>
            </c:ext>
          </c:extLst>
        </c:ser>
        <c:ser>
          <c:idx val="1"/>
          <c:order val="1"/>
          <c:tx>
            <c:strRef>
              <c:f>'Tabeller-TREND'!$B$21</c:f>
              <c:strCache>
                <c:ptCount val="1"/>
                <c:pt idx="0">
                  <c:v>Ingen å være sammen med på skolen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'Tabeller-TREND'!$C$21:$I$21</c:f>
              <c:numCache>
                <c:formatCode>0</c:formatCode>
                <c:ptCount val="7"/>
                <c:pt idx="0">
                  <c:v>-10</c:v>
                </c:pt>
                <c:pt idx="1">
                  <c:v>-1</c:v>
                </c:pt>
                <c:pt idx="2">
                  <c:v>-1</c:v>
                </c:pt>
                <c:pt idx="3">
                  <c:v>-1</c:v>
                </c:pt>
                <c:pt idx="4">
                  <c:v>-1</c:v>
                </c:pt>
                <c:pt idx="5">
                  <c:v>-1</c:v>
                </c:pt>
                <c:pt idx="6">
                  <c:v>2.5</c:v>
                </c:pt>
              </c:numCache>
            </c:numRef>
          </c:val>
          <c:extLst>
            <c:ext xmlns:c16="http://schemas.microsoft.com/office/drawing/2014/chart" uri="{C3380CC4-5D6E-409C-BE32-E72D297353CC}">
              <c16:uniqueId val="{00000006-922D-4C47-9574-9FA3AD066B5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4.5126493295912359E-3"/>
          <c:y val="2.8437111998557991E-2"/>
          <c:w val="0.99548735067040883"/>
          <c:h val="0.1338770724538231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7.288667271476218E-2"/>
          <c:w val="0.51726381022360579"/>
          <c:h val="0.80187833837964073"/>
        </c:manualLayout>
      </c:layout>
      <c:barChart>
        <c:barDir val="bar"/>
        <c:grouping val="clustered"/>
        <c:varyColors val="0"/>
        <c:ser>
          <c:idx val="0"/>
          <c:order val="0"/>
          <c:tx>
            <c:strRef>
              <c:f>Standardtabeller!$Q$373</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Standardtabeller!$P$374:$P$379</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Standardtabeller!$Q$374:$Q$379</c:f>
              <c:numCache>
                <c:formatCode>0</c:formatCode>
                <c:ptCount val="6"/>
                <c:pt idx="0">
                  <c:v>8.1</c:v>
                </c:pt>
                <c:pt idx="1">
                  <c:v>31</c:v>
                </c:pt>
                <c:pt idx="2">
                  <c:v>37.200000000000003</c:v>
                </c:pt>
                <c:pt idx="3">
                  <c:v>17.100000000000001</c:v>
                </c:pt>
                <c:pt idx="4">
                  <c:v>4.9000000000000004</c:v>
                </c:pt>
                <c:pt idx="5">
                  <c:v>1.7000000000000002</c:v>
                </c:pt>
              </c:numCache>
            </c:numRef>
          </c:val>
          <c:extLst>
            <c:ext xmlns:c16="http://schemas.microsoft.com/office/drawing/2014/chart" uri="{C3380CC4-5D6E-409C-BE32-E72D297353CC}">
              <c16:uniqueId val="{00000000-BCF1-4557-ADE4-D66D4B999C26}"/>
            </c:ext>
          </c:extLst>
        </c:ser>
        <c:ser>
          <c:idx val="1"/>
          <c:order val="1"/>
          <c:tx>
            <c:strRef>
              <c:f>Standardtabeller!$R$373</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Standardtabeller!$P$374:$P$379</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Standardtabeller!$R$374:$R$379</c:f>
              <c:numCache>
                <c:formatCode>0</c:formatCode>
                <c:ptCount val="6"/>
                <c:pt idx="0">
                  <c:v>6.8000000000000007</c:v>
                </c:pt>
                <c:pt idx="1">
                  <c:v>38</c:v>
                </c:pt>
                <c:pt idx="2">
                  <c:v>40.1</c:v>
                </c:pt>
                <c:pt idx="3">
                  <c:v>8.9</c:v>
                </c:pt>
                <c:pt idx="4">
                  <c:v>4.2</c:v>
                </c:pt>
                <c:pt idx="5">
                  <c:v>2.1</c:v>
                </c:pt>
              </c:numCache>
            </c:numRef>
          </c:val>
          <c:extLst>
            <c:ext xmlns:c16="http://schemas.microsoft.com/office/drawing/2014/chart" uri="{C3380CC4-5D6E-409C-BE32-E72D297353CC}">
              <c16:uniqueId val="{00000001-BCF1-4557-ADE4-D66D4B999C26}"/>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6598500551204614"/>
          <c:h val="0.1253178465713032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7.288667271476218E-2"/>
          <c:w val="0.96943785244017611"/>
          <c:h val="0.80187833837964073"/>
        </c:manualLayout>
      </c:layout>
      <c:barChart>
        <c:barDir val="bar"/>
        <c:grouping val="clustered"/>
        <c:varyColors val="0"/>
        <c:ser>
          <c:idx val="0"/>
          <c:order val="0"/>
          <c:tx>
            <c:strRef>
              <c:f>Standardtabeller!$R$429</c:f>
              <c:strCache>
                <c:ptCount val="1"/>
                <c:pt idx="0">
                  <c:v>Midtre Gauldal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Standardtabeller!$P$430:$P$435</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Standardtabeller!$R$430:$R$435</c:f>
              <c:numCache>
                <c:formatCode>0</c:formatCode>
                <c:ptCount val="6"/>
                <c:pt idx="0">
                  <c:v>10.5</c:v>
                </c:pt>
                <c:pt idx="1">
                  <c:v>27.400000000000002</c:v>
                </c:pt>
                <c:pt idx="2">
                  <c:v>34.200000000000003</c:v>
                </c:pt>
                <c:pt idx="3">
                  <c:v>14.7</c:v>
                </c:pt>
                <c:pt idx="4">
                  <c:v>6.8000000000000007</c:v>
                </c:pt>
                <c:pt idx="5">
                  <c:v>6.3</c:v>
                </c:pt>
              </c:numCache>
            </c:numRef>
          </c:val>
          <c:extLst>
            <c:ext xmlns:c16="http://schemas.microsoft.com/office/drawing/2014/chart" uri="{C3380CC4-5D6E-409C-BE32-E72D297353CC}">
              <c16:uniqueId val="{00000000-BCF1-4557-ADE4-D66D4B999C26}"/>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6598500551204614"/>
          <c:h val="0.1253178465713032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Tabeller!$B$4:$F$4</c:f>
              <c:strCache>
                <c:ptCount val="5"/>
                <c:pt idx="0">
                  <c:v>Jeg svarte ærlig på spørsmålene</c:v>
                </c:pt>
                <c:pt idx="1">
                  <c:v>Undersøkelsen gir et godt bilde av hvordan jeg har det</c:v>
                </c:pt>
                <c:pt idx="2">
                  <c:v>Det var lett å svare på spørsmålene</c:v>
                </c:pt>
                <c:pt idx="3">
                  <c:v>Jeg fikk god informasjon om undersøkelsen i forkant</c:v>
                </c:pt>
                <c:pt idx="4">
                  <c:v>Undersøkelsen var altfor lang</c:v>
                </c:pt>
              </c:strCache>
            </c:strRef>
          </c:cat>
          <c:val>
            <c:numRef>
              <c:f>Tabeller!$B$5:$F$5</c:f>
              <c:numCache>
                <c:formatCode>0</c:formatCode>
                <c:ptCount val="5"/>
                <c:pt idx="0">
                  <c:v>97.3</c:v>
                </c:pt>
                <c:pt idx="1">
                  <c:v>87.7</c:v>
                </c:pt>
                <c:pt idx="2">
                  <c:v>86</c:v>
                </c:pt>
                <c:pt idx="3">
                  <c:v>76.400000000000006</c:v>
                </c:pt>
                <c:pt idx="4">
                  <c:v>47.300000000000004</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t"/>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tx>
            <c:strRef>
              <c:f>'Tabeller-TREND'!$B$23</c:f>
              <c:strCache>
                <c:ptCount val="1"/>
                <c:pt idx="0">
                  <c:v>Prosentandel som vanligvis er sammen med venner hjemme hos hverandre minst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'Tabeller-TREND'!$C$23:$I$23</c:f>
              <c:numCache>
                <c:formatCode>0</c:formatCode>
                <c:ptCount val="7"/>
                <c:pt idx="0">
                  <c:v>-10</c:v>
                </c:pt>
                <c:pt idx="1">
                  <c:v>-1</c:v>
                </c:pt>
                <c:pt idx="2">
                  <c:v>-1</c:v>
                </c:pt>
                <c:pt idx="3">
                  <c:v>-1</c:v>
                </c:pt>
                <c:pt idx="4">
                  <c:v>-1</c:v>
                </c:pt>
                <c:pt idx="5">
                  <c:v>-1</c:v>
                </c:pt>
                <c:pt idx="6">
                  <c:v>55.300000000000004</c:v>
                </c:pt>
              </c:numCache>
            </c:numRef>
          </c:val>
          <c:extLst>
            <c:ext xmlns:c16="http://schemas.microsoft.com/office/drawing/2014/chart" uri="{C3380CC4-5D6E-409C-BE32-E72D297353CC}">
              <c16:uniqueId val="{00000000-922D-4C47-9574-9FA3AD066B5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531462753540924"/>
          <c:w val="0.96943785244017611"/>
          <c:h val="0.59494020929266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AB72-4E60-B478-7911EDC9A69B}"/>
              </c:ext>
            </c:extLst>
          </c:dPt>
          <c:dPt>
            <c:idx val="1"/>
            <c:invertIfNegative val="0"/>
            <c:bubble3D val="0"/>
            <c:spPr>
              <a:solidFill>
                <a:srgbClr val="DE9F37"/>
              </a:solidFill>
              <a:ln>
                <a:noFill/>
              </a:ln>
              <a:effectLst/>
            </c:spPr>
            <c:extLst>
              <c:ext xmlns:c16="http://schemas.microsoft.com/office/drawing/2014/chart" uri="{C3380CC4-5D6E-409C-BE32-E72D297353CC}">
                <c16:uniqueId val="{00000001-AB72-4E60-B478-7911EDC9A69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Standardtabeller!$AD$373:$AI$373</c:f>
              <c:strCache>
                <c:ptCount val="6"/>
                <c:pt idx="0">
                  <c:v>Gutter</c:v>
                </c:pt>
                <c:pt idx="1">
                  <c:v>Jenter</c:v>
                </c:pt>
                <c:pt idx="3">
                  <c:v>5. trinn</c:v>
                </c:pt>
                <c:pt idx="4">
                  <c:v>6. trinn</c:v>
                </c:pt>
                <c:pt idx="5">
                  <c:v>7. trinn</c:v>
                </c:pt>
              </c:strCache>
            </c:strRef>
          </c:cat>
          <c:val>
            <c:numRef>
              <c:f>Standardtabeller!$AD$374:$AI$374</c:f>
              <c:numCache>
                <c:formatCode>0</c:formatCode>
                <c:ptCount val="6"/>
                <c:pt idx="0">
                  <c:v>41.9</c:v>
                </c:pt>
                <c:pt idx="1">
                  <c:v>66.600000000000009</c:v>
                </c:pt>
                <c:pt idx="3">
                  <c:v>65.600000000000009</c:v>
                </c:pt>
                <c:pt idx="4">
                  <c:v>50.1</c:v>
                </c:pt>
                <c:pt idx="5">
                  <c:v>50.7</c:v>
                </c:pt>
              </c:numCache>
            </c:numRef>
          </c:val>
          <c:extLst>
            <c:ext xmlns:c16="http://schemas.microsoft.com/office/drawing/2014/chart" uri="{C3380CC4-5D6E-409C-BE32-E72D297353CC}">
              <c16:uniqueId val="{00000000-7DA8-4B2E-BEFA-0BD48B97032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531462753540924"/>
          <c:w val="0.96943785244017611"/>
          <c:h val="0.59494020929266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5C88-4ACD-87FE-06D1CF68855D}"/>
              </c:ext>
            </c:extLst>
          </c:dPt>
          <c:dPt>
            <c:idx val="1"/>
            <c:invertIfNegative val="0"/>
            <c:bubble3D val="0"/>
            <c:spPr>
              <a:solidFill>
                <a:srgbClr val="DE9F37"/>
              </a:solidFill>
              <a:ln>
                <a:noFill/>
              </a:ln>
              <a:effectLst/>
            </c:spPr>
            <c:extLst>
              <c:ext xmlns:c16="http://schemas.microsoft.com/office/drawing/2014/chart" uri="{C3380CC4-5D6E-409C-BE32-E72D297353CC}">
                <c16:uniqueId val="{00000001-5C88-4ACD-87FE-06D1CF68855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Standardtabeller!$AD$429:$AI$429</c:f>
              <c:strCache>
                <c:ptCount val="6"/>
                <c:pt idx="0">
                  <c:v>Gutter</c:v>
                </c:pt>
                <c:pt idx="1">
                  <c:v>Jenter</c:v>
                </c:pt>
                <c:pt idx="3">
                  <c:v>5. trinn</c:v>
                </c:pt>
                <c:pt idx="4">
                  <c:v>6. trinn</c:v>
                </c:pt>
                <c:pt idx="5">
                  <c:v>7. trinn</c:v>
                </c:pt>
              </c:strCache>
            </c:strRef>
          </c:cat>
          <c:val>
            <c:numRef>
              <c:f>Standardtabeller!$AD$430:$AI$430</c:f>
              <c:numCache>
                <c:formatCode>0</c:formatCode>
                <c:ptCount val="6"/>
                <c:pt idx="0">
                  <c:v>70.399999999999991</c:v>
                </c:pt>
                <c:pt idx="1">
                  <c:v>54</c:v>
                </c:pt>
                <c:pt idx="3">
                  <c:v>62.800000000000011</c:v>
                </c:pt>
                <c:pt idx="4">
                  <c:v>61.900000000000013</c:v>
                </c:pt>
                <c:pt idx="5">
                  <c:v>61.1</c:v>
                </c:pt>
              </c:numCache>
            </c:numRef>
          </c:val>
          <c:extLst>
            <c:ext xmlns:c16="http://schemas.microsoft.com/office/drawing/2014/chart" uri="{C3380CC4-5D6E-409C-BE32-E72D297353CC}">
              <c16:uniqueId val="{00000000-7DA8-4B2E-BEFA-0BD48B97032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7.288667271476218E-2"/>
          <c:w val="0.96943785244017611"/>
          <c:h val="0.80187833837964073"/>
        </c:manualLayout>
      </c:layout>
      <c:barChart>
        <c:barDir val="bar"/>
        <c:grouping val="clustered"/>
        <c:varyColors val="0"/>
        <c:ser>
          <c:idx val="0"/>
          <c:order val="0"/>
          <c:tx>
            <c:strRef>
              <c:f>Standardtabeller!$R$220</c:f>
              <c:strCache>
                <c:ptCount val="1"/>
                <c:pt idx="0">
                  <c:v>Midtre Gauldal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Standardtabeller!$P$221:$P$226</c:f>
              <c:strCache>
                <c:ptCount val="6"/>
                <c:pt idx="0">
                  <c:v>Ja, alltid</c:v>
                </c:pt>
                <c:pt idx="1">
                  <c:v>Ja, som regel</c:v>
                </c:pt>
                <c:pt idx="2">
                  <c:v>Av og til</c:v>
                </c:pt>
                <c:pt idx="3">
                  <c:v>Nei, som regel ikke</c:v>
                </c:pt>
                <c:pt idx="4">
                  <c:v>Nei, aldri</c:v>
                </c:pt>
                <c:pt idx="5">
                  <c:v>Jeg pleier ikke å være sammen med noen</c:v>
                </c:pt>
              </c:strCache>
            </c:strRef>
          </c:cat>
          <c:val>
            <c:numRef>
              <c:f>Standardtabeller!$R$221:$R$226</c:f>
              <c:numCache>
                <c:formatCode>0</c:formatCode>
                <c:ptCount val="6"/>
                <c:pt idx="0">
                  <c:v>36.4</c:v>
                </c:pt>
                <c:pt idx="1">
                  <c:v>42.9</c:v>
                </c:pt>
                <c:pt idx="2">
                  <c:v>16.7</c:v>
                </c:pt>
                <c:pt idx="3">
                  <c:v>2.5</c:v>
                </c:pt>
                <c:pt idx="4">
                  <c:v>0.5</c:v>
                </c:pt>
                <c:pt idx="5">
                  <c:v>1</c:v>
                </c:pt>
              </c:numCache>
            </c:numRef>
          </c:val>
          <c:extLst>
            <c:ext xmlns:c16="http://schemas.microsoft.com/office/drawing/2014/chart" uri="{C3380CC4-5D6E-409C-BE32-E72D297353CC}">
              <c16:uniqueId val="{00000000-BCF1-4557-ADE4-D66D4B999C26}"/>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6598500551204614"/>
          <c:h val="0.1253178465713032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7.288667271476218E-2"/>
          <c:w val="0.96943785244017611"/>
          <c:h val="0.80187833837964073"/>
        </c:manualLayout>
      </c:layout>
      <c:barChart>
        <c:barDir val="bar"/>
        <c:grouping val="clustered"/>
        <c:varyColors val="0"/>
        <c:ser>
          <c:idx val="0"/>
          <c:order val="0"/>
          <c:tx>
            <c:strRef>
              <c:f>Standardtabeller!$R$234</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Standardtabeller!$P$235:$P$238</c:f>
              <c:strCache>
                <c:ptCount val="4"/>
                <c:pt idx="0">
                  <c:v>Aldri</c:v>
                </c:pt>
                <c:pt idx="1">
                  <c:v>Noen ganger</c:v>
                </c:pt>
                <c:pt idx="2">
                  <c:v>Ofte</c:v>
                </c:pt>
                <c:pt idx="3">
                  <c:v>Veldig ofte</c:v>
                </c:pt>
              </c:strCache>
            </c:strRef>
          </c:cat>
          <c:val>
            <c:numRef>
              <c:f>Standardtabeller!$R$235:$R$238</c:f>
              <c:numCache>
                <c:formatCode>0</c:formatCode>
                <c:ptCount val="4"/>
                <c:pt idx="0">
                  <c:v>38.4</c:v>
                </c:pt>
                <c:pt idx="1">
                  <c:v>52</c:v>
                </c:pt>
                <c:pt idx="2">
                  <c:v>6.6000000000000005</c:v>
                </c:pt>
                <c:pt idx="3">
                  <c:v>3</c:v>
                </c:pt>
              </c:numCache>
            </c:numRef>
          </c:val>
          <c:extLst>
            <c:ext xmlns:c16="http://schemas.microsoft.com/office/drawing/2014/chart" uri="{C3380CC4-5D6E-409C-BE32-E72D297353CC}">
              <c16:uniqueId val="{00000000-BCF1-4557-ADE4-D66D4B999C26}"/>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6598500551204614"/>
          <c:h val="0.1253178465713032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41611914532639216"/>
          <c:w val="0.96943785244017611"/>
          <c:h val="0.43196732162105939"/>
        </c:manualLayout>
      </c:layout>
      <c:barChart>
        <c:barDir val="col"/>
        <c:grouping val="clustered"/>
        <c:varyColors val="0"/>
        <c:ser>
          <c:idx val="0"/>
          <c:order val="0"/>
          <c:tx>
            <c:strRef>
              <c:f>'Tabeller-TREND'!$B$22</c:f>
              <c:strCache>
                <c:ptCount val="1"/>
                <c:pt idx="0">
                  <c:v>Er ofte ensom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'Tabeller-TREND'!$C$22:$I$22</c:f>
              <c:numCache>
                <c:formatCode>0</c:formatCode>
                <c:ptCount val="7"/>
                <c:pt idx="0">
                  <c:v>-10</c:v>
                </c:pt>
                <c:pt idx="1">
                  <c:v>-1</c:v>
                </c:pt>
                <c:pt idx="2">
                  <c:v>-1</c:v>
                </c:pt>
                <c:pt idx="3">
                  <c:v>-1</c:v>
                </c:pt>
                <c:pt idx="4">
                  <c:v>-1</c:v>
                </c:pt>
                <c:pt idx="5">
                  <c:v>-1</c:v>
                </c:pt>
                <c:pt idx="6">
                  <c:v>9.6</c:v>
                </c:pt>
              </c:numCache>
            </c:numRef>
          </c:val>
          <c:extLst>
            <c:ext xmlns:c16="http://schemas.microsoft.com/office/drawing/2014/chart" uri="{C3380CC4-5D6E-409C-BE32-E72D297353CC}">
              <c16:uniqueId val="{00000000-922D-4C47-9574-9FA3AD066B5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531462753540924"/>
          <c:w val="0.96943785244017611"/>
          <c:h val="0.59494020929266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77CB-4D8C-B8D4-EB2DC8A03DC3}"/>
              </c:ext>
            </c:extLst>
          </c:dPt>
          <c:dPt>
            <c:idx val="1"/>
            <c:invertIfNegative val="0"/>
            <c:bubble3D val="0"/>
            <c:spPr>
              <a:solidFill>
                <a:srgbClr val="DE9F37"/>
              </a:solidFill>
              <a:ln>
                <a:noFill/>
              </a:ln>
              <a:effectLst/>
            </c:spPr>
            <c:extLst>
              <c:ext xmlns:c16="http://schemas.microsoft.com/office/drawing/2014/chart" uri="{C3380CC4-5D6E-409C-BE32-E72D297353CC}">
                <c16:uniqueId val="{00000001-77CB-4D8C-B8D4-EB2DC8A03DC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Standardtabeller!$AD$220:$AI$220</c:f>
              <c:strCache>
                <c:ptCount val="6"/>
                <c:pt idx="0">
                  <c:v>Gutter</c:v>
                </c:pt>
                <c:pt idx="1">
                  <c:v>Jenter</c:v>
                </c:pt>
                <c:pt idx="3">
                  <c:v>5. trinn</c:v>
                </c:pt>
                <c:pt idx="4">
                  <c:v>6. trinn</c:v>
                </c:pt>
                <c:pt idx="5">
                  <c:v>7. trinn</c:v>
                </c:pt>
              </c:strCache>
            </c:strRef>
          </c:cat>
          <c:val>
            <c:numRef>
              <c:f>Standardtabeller!$AD$221:$AI$221</c:f>
              <c:numCache>
                <c:formatCode>0</c:formatCode>
                <c:ptCount val="6"/>
                <c:pt idx="0">
                  <c:v>0</c:v>
                </c:pt>
                <c:pt idx="1">
                  <c:v>5.8000000000000007</c:v>
                </c:pt>
                <c:pt idx="3">
                  <c:v>6.7</c:v>
                </c:pt>
                <c:pt idx="4">
                  <c:v>1.3</c:v>
                </c:pt>
                <c:pt idx="5">
                  <c:v>1.6</c:v>
                </c:pt>
              </c:numCache>
            </c:numRef>
          </c:val>
          <c:extLst>
            <c:ext xmlns:c16="http://schemas.microsoft.com/office/drawing/2014/chart" uri="{C3380CC4-5D6E-409C-BE32-E72D297353CC}">
              <c16:uniqueId val="{00000000-DF02-40B3-813E-5C46AD842F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531462753540924"/>
          <c:w val="0.96943785244017611"/>
          <c:h val="0.59494020929266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D10E-4445-BC1A-6601892F8661}"/>
              </c:ext>
            </c:extLst>
          </c:dPt>
          <c:dPt>
            <c:idx val="1"/>
            <c:invertIfNegative val="0"/>
            <c:bubble3D val="0"/>
            <c:spPr>
              <a:solidFill>
                <a:srgbClr val="DE9F37"/>
              </a:solidFill>
              <a:ln>
                <a:noFill/>
              </a:ln>
              <a:effectLst/>
            </c:spPr>
            <c:extLst>
              <c:ext xmlns:c16="http://schemas.microsoft.com/office/drawing/2014/chart" uri="{C3380CC4-5D6E-409C-BE32-E72D297353CC}">
                <c16:uniqueId val="{00000000-D10E-4445-BC1A-6601892F8661}"/>
              </c:ext>
            </c:extLst>
          </c:dPt>
          <c:dLbls>
            <c:dLbl>
              <c:idx val="3"/>
              <c:delete val="1"/>
              <c:extLst>
                <c:ext xmlns:c15="http://schemas.microsoft.com/office/drawing/2012/chart" uri="{CE6537A1-D6FC-4f65-9D91-7224C49458BB}"/>
                <c:ext xmlns:c16="http://schemas.microsoft.com/office/drawing/2014/chart" uri="{C3380CC4-5D6E-409C-BE32-E72D297353CC}">
                  <c16:uniqueId val="{00000006-DDFD-43E2-9529-17719133019E}"/>
                </c:ext>
              </c:extLst>
            </c:dLbl>
            <c:dLbl>
              <c:idx val="4"/>
              <c:delete val="1"/>
              <c:extLst>
                <c:ext xmlns:c15="http://schemas.microsoft.com/office/drawing/2012/chart" uri="{CE6537A1-D6FC-4f65-9D91-7224C49458BB}"/>
                <c:ext xmlns:c16="http://schemas.microsoft.com/office/drawing/2014/chart" uri="{C3380CC4-5D6E-409C-BE32-E72D297353CC}">
                  <c16:uniqueId val="{00000005-DDFD-43E2-9529-17719133019E}"/>
                </c:ext>
              </c:extLst>
            </c:dLbl>
            <c:dLbl>
              <c:idx val="5"/>
              <c:delete val="1"/>
              <c:extLst>
                <c:ext xmlns:c15="http://schemas.microsoft.com/office/drawing/2012/chart" uri="{CE6537A1-D6FC-4f65-9D91-7224C49458BB}"/>
                <c:ext xmlns:c16="http://schemas.microsoft.com/office/drawing/2014/chart" uri="{C3380CC4-5D6E-409C-BE32-E72D297353CC}">
                  <c16:uniqueId val="{00000004-DDFD-43E2-9529-17719133019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Standardtabeller!$AD$234:$AI$234</c:f>
              <c:strCache>
                <c:ptCount val="6"/>
                <c:pt idx="0">
                  <c:v>Gutter</c:v>
                </c:pt>
                <c:pt idx="1">
                  <c:v>Jenter</c:v>
                </c:pt>
                <c:pt idx="3">
                  <c:v>5. trinn</c:v>
                </c:pt>
                <c:pt idx="4">
                  <c:v>6. trinn</c:v>
                </c:pt>
                <c:pt idx="5">
                  <c:v>7. trinn</c:v>
                </c:pt>
              </c:strCache>
            </c:strRef>
          </c:cat>
          <c:val>
            <c:numRef>
              <c:f>Standardtabeller!$AD$235:$AI$235</c:f>
              <c:numCache>
                <c:formatCode>0</c:formatCode>
                <c:ptCount val="6"/>
                <c:pt idx="0">
                  <c:v>9.8000000000000007</c:v>
                </c:pt>
                <c:pt idx="1">
                  <c:v>9.7000000000000011</c:v>
                </c:pt>
                <c:pt idx="3">
                  <c:v>#N/A</c:v>
                </c:pt>
                <c:pt idx="4">
                  <c:v>#N/A</c:v>
                </c:pt>
                <c:pt idx="5">
                  <c:v>#N/A</c:v>
                </c:pt>
              </c:numCache>
            </c:numRef>
          </c:val>
          <c:extLst>
            <c:ext xmlns:c16="http://schemas.microsoft.com/office/drawing/2014/chart" uri="{C3380CC4-5D6E-409C-BE32-E72D297353CC}">
              <c16:uniqueId val="{00000000-BA16-45D0-A13C-AE6BC21ED87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5.8644679580237738E-2"/>
          <c:w val="0.96943785244017611"/>
          <c:h val="0.7737937961014245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E479-452A-AAE6-045650B17D82}"/>
              </c:ext>
            </c:extLst>
          </c:dPt>
          <c:dPt>
            <c:idx val="1"/>
            <c:invertIfNegative val="0"/>
            <c:bubble3D val="0"/>
            <c:spPr>
              <a:solidFill>
                <a:srgbClr val="DE9F37"/>
              </a:solidFill>
              <a:ln>
                <a:noFill/>
              </a:ln>
              <a:effectLst/>
            </c:spPr>
            <c:extLst>
              <c:ext xmlns:c16="http://schemas.microsoft.com/office/drawing/2014/chart" uri="{C3380CC4-5D6E-409C-BE32-E72D297353CC}">
                <c16:uniqueId val="{00000000-E479-452A-AAE6-045650B17D8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Standardtabeller!$AD$845:$AI$845</c:f>
              <c:strCache>
                <c:ptCount val="6"/>
                <c:pt idx="0">
                  <c:v>Gutter</c:v>
                </c:pt>
                <c:pt idx="1">
                  <c:v>Jenter</c:v>
                </c:pt>
                <c:pt idx="3">
                  <c:v>5. trinn</c:v>
                </c:pt>
                <c:pt idx="4">
                  <c:v>6. trinn</c:v>
                </c:pt>
                <c:pt idx="5">
                  <c:v>7. trinn</c:v>
                </c:pt>
              </c:strCache>
            </c:strRef>
          </c:cat>
          <c:val>
            <c:numRef>
              <c:f>Standardtabeller!$AD$846:$AI$846</c:f>
              <c:numCache>
                <c:formatCode>0</c:formatCode>
                <c:ptCount val="6"/>
                <c:pt idx="0">
                  <c:v>95.399999999999991</c:v>
                </c:pt>
                <c:pt idx="1">
                  <c:v>97</c:v>
                </c:pt>
                <c:pt idx="3">
                  <c:v>96.6</c:v>
                </c:pt>
                <c:pt idx="4">
                  <c:v>97.2</c:v>
                </c:pt>
                <c:pt idx="5">
                  <c:v>94.8</c:v>
                </c:pt>
              </c:numCache>
            </c:numRef>
          </c:val>
          <c:extLst>
            <c:ext xmlns:c16="http://schemas.microsoft.com/office/drawing/2014/chart" uri="{C3380CC4-5D6E-409C-BE32-E72D297353CC}">
              <c16:uniqueId val="{00000000-CDAE-4979-B2E4-AC4571B9813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96943785244017611"/>
          <c:h val="0.84202377384876648"/>
        </c:manualLayout>
      </c:layout>
      <c:barChart>
        <c:barDir val="bar"/>
        <c:grouping val="clustered"/>
        <c:varyColors val="0"/>
        <c:ser>
          <c:idx val="0"/>
          <c:order val="0"/>
          <c:tx>
            <c:strRef>
              <c:f>Standardtabeller!$Q$845</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Standardtabeller!$P$846:$P$849</c:f>
              <c:strCache>
                <c:ptCount val="4"/>
                <c:pt idx="0">
                  <c:v>Ikke fornøyd i det hele tatt</c:v>
                </c:pt>
                <c:pt idx="1">
                  <c:v>Litt fornøyd</c:v>
                </c:pt>
                <c:pt idx="2">
                  <c:v>Ganske fornøyd</c:v>
                </c:pt>
                <c:pt idx="3">
                  <c:v>Veldig fornøyd</c:v>
                </c:pt>
              </c:strCache>
            </c:strRef>
          </c:cat>
          <c:val>
            <c:numRef>
              <c:f>Standardtabeller!$Q$846:$Q$849</c:f>
              <c:numCache>
                <c:formatCode>0</c:formatCode>
                <c:ptCount val="4"/>
                <c:pt idx="0">
                  <c:v>0.89999999999999991</c:v>
                </c:pt>
                <c:pt idx="1">
                  <c:v>3.1</c:v>
                </c:pt>
                <c:pt idx="2">
                  <c:v>13.700000000000001</c:v>
                </c:pt>
                <c:pt idx="3">
                  <c:v>82.199999999999989</c:v>
                </c:pt>
              </c:numCache>
            </c:numRef>
          </c:val>
          <c:extLst>
            <c:ext xmlns:c16="http://schemas.microsoft.com/office/drawing/2014/chart" uri="{C3380CC4-5D6E-409C-BE32-E72D297353CC}">
              <c16:uniqueId val="{00000000-B57D-4690-A9A0-5FFE2C384F7D}"/>
            </c:ext>
          </c:extLst>
        </c:ser>
        <c:ser>
          <c:idx val="1"/>
          <c:order val="1"/>
          <c:tx>
            <c:strRef>
              <c:f>Standardtabeller!$R$845</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Standardtabeller!$P$846:$P$849</c:f>
              <c:strCache>
                <c:ptCount val="4"/>
                <c:pt idx="0">
                  <c:v>Ikke fornøyd i det hele tatt</c:v>
                </c:pt>
                <c:pt idx="1">
                  <c:v>Litt fornøyd</c:v>
                </c:pt>
                <c:pt idx="2">
                  <c:v>Ganske fornøyd</c:v>
                </c:pt>
                <c:pt idx="3">
                  <c:v>Veldig fornøyd</c:v>
                </c:pt>
              </c:strCache>
            </c:strRef>
          </c:cat>
          <c:val>
            <c:numRef>
              <c:f>Standardtabeller!$R$846:$R$849</c:f>
              <c:numCache>
                <c:formatCode>0</c:formatCode>
                <c:ptCount val="4"/>
                <c:pt idx="0">
                  <c:v>1.0999999999999999</c:v>
                </c:pt>
                <c:pt idx="1">
                  <c:v>2.6</c:v>
                </c:pt>
                <c:pt idx="2">
                  <c:v>20</c:v>
                </c:pt>
                <c:pt idx="3">
                  <c:v>76.3</c:v>
                </c:pt>
              </c:numCache>
            </c:numRef>
          </c:val>
          <c:extLst>
            <c:ext xmlns:c16="http://schemas.microsoft.com/office/drawing/2014/chart" uri="{C3380CC4-5D6E-409C-BE32-E72D297353CC}">
              <c16:uniqueId val="{00000001-B57D-4690-A9A0-5FFE2C384F7D}"/>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1618559941329002"/>
          <c:w val="0.96943785244017611"/>
          <c:h val="0.631900608536979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3EC4-4E75-8C1E-75902F677245}"/>
              </c:ext>
            </c:extLst>
          </c:dPt>
          <c:dPt>
            <c:idx val="1"/>
            <c:invertIfNegative val="0"/>
            <c:bubble3D val="0"/>
            <c:spPr>
              <a:solidFill>
                <a:srgbClr val="DE9F37"/>
              </a:solidFill>
              <a:ln>
                <a:noFill/>
              </a:ln>
              <a:effectLst/>
            </c:spPr>
            <c:extLst>
              <c:ext xmlns:c16="http://schemas.microsoft.com/office/drawing/2014/chart" uri="{C3380CC4-5D6E-409C-BE32-E72D297353CC}">
                <c16:uniqueId val="{00000001-3EC4-4E75-8C1E-75902F67724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Standardtabeller!$AD$826:$AI$826</c:f>
              <c:strCache>
                <c:ptCount val="6"/>
                <c:pt idx="0">
                  <c:v>Gutter</c:v>
                </c:pt>
                <c:pt idx="1">
                  <c:v>Jenter</c:v>
                </c:pt>
                <c:pt idx="3">
                  <c:v>5. trinn</c:v>
                </c:pt>
                <c:pt idx="4">
                  <c:v>6. trinn</c:v>
                </c:pt>
                <c:pt idx="5">
                  <c:v>7. trinn</c:v>
                </c:pt>
              </c:strCache>
            </c:strRef>
          </c:cat>
          <c:val>
            <c:numRef>
              <c:f>Standardtabeller!$AD$827:$AI$827</c:f>
              <c:numCache>
                <c:formatCode>0</c:formatCode>
                <c:ptCount val="6"/>
                <c:pt idx="0">
                  <c:v>92</c:v>
                </c:pt>
                <c:pt idx="1">
                  <c:v>85.2</c:v>
                </c:pt>
                <c:pt idx="3">
                  <c:v>79.699999999999989</c:v>
                </c:pt>
                <c:pt idx="4">
                  <c:v>94.6</c:v>
                </c:pt>
                <c:pt idx="5">
                  <c:v>89.800000000000011</c:v>
                </c:pt>
              </c:numCache>
            </c:numRef>
          </c:val>
          <c:extLst>
            <c:ext xmlns:c16="http://schemas.microsoft.com/office/drawing/2014/chart" uri="{C3380CC4-5D6E-409C-BE32-E72D297353CC}">
              <c16:uniqueId val="{00000000-2BD5-43A2-855C-78683DBB36B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7.1658470410049274E-2"/>
          <c:w val="0.96943785244017611"/>
          <c:h val="0.76078000527161294"/>
        </c:manualLayout>
      </c:layout>
      <c:barChart>
        <c:barDir val="col"/>
        <c:grouping val="clustered"/>
        <c:varyColors val="0"/>
        <c:ser>
          <c:idx val="0"/>
          <c:order val="0"/>
          <c:tx>
            <c:strRef>
              <c:f>'Tabeller-TREND'!$B$25</c:f>
              <c:strCache>
                <c:ptCount val="1"/>
                <c:pt idx="0">
                  <c:v>Er fornøyd med sine foreldre/foresatte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'Tabeller-TREND'!$C$25:$I$25</c:f>
              <c:numCache>
                <c:formatCode>0</c:formatCode>
                <c:ptCount val="7"/>
                <c:pt idx="0">
                  <c:v>-10</c:v>
                </c:pt>
                <c:pt idx="1">
                  <c:v>-1</c:v>
                </c:pt>
                <c:pt idx="2">
                  <c:v>-1</c:v>
                </c:pt>
                <c:pt idx="3">
                  <c:v>-1</c:v>
                </c:pt>
                <c:pt idx="4">
                  <c:v>-1</c:v>
                </c:pt>
                <c:pt idx="5">
                  <c:v>-1</c:v>
                </c:pt>
                <c:pt idx="6">
                  <c:v>96.300000000000011</c:v>
                </c:pt>
              </c:numCache>
            </c:numRef>
          </c:val>
          <c:extLst>
            <c:ext xmlns:c16="http://schemas.microsoft.com/office/drawing/2014/chart" uri="{C3380CC4-5D6E-409C-BE32-E72D297353CC}">
              <c16:uniqueId val="{00000000-CE94-483B-B7DA-0833474A2D5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Tabeller!$B$42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Tabeller!$C$41:$G$41</c:f>
              <c:strCache>
                <c:ptCount val="5"/>
                <c:pt idx="0">
                  <c:v>De pleier å vite hvor jeg er i fritiden</c:v>
                </c:pt>
                <c:pt idx="1">
                  <c:v>De kjenner vennene mine</c:v>
                </c:pt>
                <c:pt idx="2">
                  <c:v>De er svært interessert i livet mitt</c:v>
                </c:pt>
                <c:pt idx="3">
                  <c:v>Jeg liker å være sammen med dem</c:v>
                </c:pt>
                <c:pt idx="4">
                  <c:v>De kjefter ofte på meg</c:v>
                </c:pt>
              </c:strCache>
            </c:strRef>
          </c:cat>
          <c:val>
            <c:numRef>
              <c:f>Tabeller!$C$42:$G$42</c:f>
              <c:numCache>
                <c:formatCode>0</c:formatCode>
                <c:ptCount val="5"/>
                <c:pt idx="0">
                  <c:v>66.3</c:v>
                </c:pt>
                <c:pt idx="1">
                  <c:v>69.3</c:v>
                </c:pt>
                <c:pt idx="2">
                  <c:v>59.8</c:v>
                </c:pt>
                <c:pt idx="3">
                  <c:v>78.900000000000006</c:v>
                </c:pt>
                <c:pt idx="4">
                  <c:v>4.1000000000000005</c:v>
                </c:pt>
              </c:numCache>
            </c:numRef>
          </c:val>
          <c:extLst>
            <c:ext xmlns:c16="http://schemas.microsoft.com/office/drawing/2014/chart" uri="{C3380CC4-5D6E-409C-BE32-E72D297353CC}">
              <c16:uniqueId val="{00000000-0AFD-40CF-82D1-B170FDBE1141}"/>
            </c:ext>
          </c:extLst>
        </c:ser>
        <c:ser>
          <c:idx val="1"/>
          <c:order val="1"/>
          <c:tx>
            <c:strRef>
              <c:f>Tabeller!$B$43</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Tabeller!$C$41:$G$41</c:f>
              <c:strCache>
                <c:ptCount val="5"/>
                <c:pt idx="0">
                  <c:v>De pleier å vite hvor jeg er i fritiden</c:v>
                </c:pt>
                <c:pt idx="1">
                  <c:v>De kjenner vennene mine</c:v>
                </c:pt>
                <c:pt idx="2">
                  <c:v>De er svært interessert i livet mitt</c:v>
                </c:pt>
                <c:pt idx="3">
                  <c:v>Jeg liker å være sammen med dem</c:v>
                </c:pt>
                <c:pt idx="4">
                  <c:v>De kjefter ofte på meg</c:v>
                </c:pt>
              </c:strCache>
            </c:strRef>
          </c:cat>
          <c:val>
            <c:numRef>
              <c:f>Tabeller!$C$43:$G$43</c:f>
              <c:numCache>
                <c:formatCode>0</c:formatCode>
                <c:ptCount val="5"/>
                <c:pt idx="0">
                  <c:v>27.1</c:v>
                </c:pt>
                <c:pt idx="1">
                  <c:v>27.6</c:v>
                </c:pt>
                <c:pt idx="2">
                  <c:v>30.4</c:v>
                </c:pt>
                <c:pt idx="3">
                  <c:v>17</c:v>
                </c:pt>
                <c:pt idx="4">
                  <c:v>14.799999999999999</c:v>
                </c:pt>
              </c:numCache>
            </c:numRef>
          </c:val>
          <c:extLst>
            <c:ext xmlns:c16="http://schemas.microsoft.com/office/drawing/2014/chart" uri="{C3380CC4-5D6E-409C-BE32-E72D297353CC}">
              <c16:uniqueId val="{00000001-0AFD-40CF-82D1-B170FDBE1141}"/>
            </c:ext>
          </c:extLst>
        </c:ser>
        <c:ser>
          <c:idx val="2"/>
          <c:order val="2"/>
          <c:tx>
            <c:strRef>
              <c:f>Tabeller!$B$44</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Tabeller!$C$41:$G$41</c:f>
              <c:strCache>
                <c:ptCount val="5"/>
                <c:pt idx="0">
                  <c:v>De pleier å vite hvor jeg er i fritiden</c:v>
                </c:pt>
                <c:pt idx="1">
                  <c:v>De kjenner vennene mine</c:v>
                </c:pt>
                <c:pt idx="2">
                  <c:v>De er svært interessert i livet mitt</c:v>
                </c:pt>
                <c:pt idx="3">
                  <c:v>Jeg liker å være sammen med dem</c:v>
                </c:pt>
                <c:pt idx="4">
                  <c:v>De kjefter ofte på meg</c:v>
                </c:pt>
              </c:strCache>
            </c:strRef>
          </c:cat>
          <c:val>
            <c:numRef>
              <c:f>Tabeller!$C$44:$G$44</c:f>
              <c:numCache>
                <c:formatCode>0</c:formatCode>
                <c:ptCount val="5"/>
                <c:pt idx="0">
                  <c:v>5</c:v>
                </c:pt>
                <c:pt idx="1">
                  <c:v>3</c:v>
                </c:pt>
                <c:pt idx="2">
                  <c:v>8.2000000000000011</c:v>
                </c:pt>
                <c:pt idx="3">
                  <c:v>3.1</c:v>
                </c:pt>
                <c:pt idx="4">
                  <c:v>35.199999999999996</c:v>
                </c:pt>
              </c:numCache>
            </c:numRef>
          </c:val>
          <c:extLst>
            <c:ext xmlns:c16="http://schemas.microsoft.com/office/drawing/2014/chart" uri="{C3380CC4-5D6E-409C-BE32-E72D297353CC}">
              <c16:uniqueId val="{00000002-0AFD-40CF-82D1-B170FDBE1141}"/>
            </c:ext>
          </c:extLst>
        </c:ser>
        <c:ser>
          <c:idx val="3"/>
          <c:order val="3"/>
          <c:tx>
            <c:strRef>
              <c:f>Tabeller!$B$45</c:f>
              <c:strCache>
                <c:ptCount val="1"/>
                <c:pt idx="0">
                  <c:v>Helt uenig</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9C1E-47DE-8AAE-51CCCB38AB2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Tabeller!$C$41:$G$41</c:f>
              <c:strCache>
                <c:ptCount val="5"/>
                <c:pt idx="0">
                  <c:v>De pleier å vite hvor jeg er i fritiden</c:v>
                </c:pt>
                <c:pt idx="1">
                  <c:v>De kjenner vennene mine</c:v>
                </c:pt>
                <c:pt idx="2">
                  <c:v>De er svært interessert i livet mitt</c:v>
                </c:pt>
                <c:pt idx="3">
                  <c:v>Jeg liker å være sammen med dem</c:v>
                </c:pt>
                <c:pt idx="4">
                  <c:v>De kjefter ofte på meg</c:v>
                </c:pt>
              </c:strCache>
            </c:strRef>
          </c:cat>
          <c:val>
            <c:numRef>
              <c:f>Tabeller!$C$45:$G$45</c:f>
              <c:numCache>
                <c:formatCode>0</c:formatCode>
                <c:ptCount val="5"/>
                <c:pt idx="0">
                  <c:v>1.5</c:v>
                </c:pt>
                <c:pt idx="1">
                  <c:v>0</c:v>
                </c:pt>
                <c:pt idx="2">
                  <c:v>1.5</c:v>
                </c:pt>
                <c:pt idx="3">
                  <c:v>1</c:v>
                </c:pt>
                <c:pt idx="4">
                  <c:v>45.9</c:v>
                </c:pt>
              </c:numCache>
            </c:numRef>
          </c:val>
          <c:extLst>
            <c:ext xmlns:c16="http://schemas.microsoft.com/office/drawing/2014/chart" uri="{C3380CC4-5D6E-409C-BE32-E72D297353CC}">
              <c16:uniqueId val="{00000003-0AFD-40CF-82D1-B170FDBE114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0233631822028266"/>
          <c:h val="9.66573057845629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04470285137347"/>
          <c:y val="3.4324788172813148E-2"/>
          <c:w val="0.47537550138619877"/>
          <c:h val="0.81658902726484717"/>
        </c:manualLayout>
      </c:layout>
      <c:barChart>
        <c:barDir val="bar"/>
        <c:grouping val="clustered"/>
        <c:varyColors val="0"/>
        <c:ser>
          <c:idx val="0"/>
          <c:order val="0"/>
          <c:tx>
            <c:strRef>
              <c:f>Standardtabeller!$U$486</c:f>
              <c:strCache>
                <c:ptCount val="1"/>
                <c:pt idx="0">
                  <c:v>Jenter</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Standardtabeller!$S$487:$S$492</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Standardtabeller!$U$487:$U$492</c:f>
              <c:numCache>
                <c:formatCode>0</c:formatCode>
                <c:ptCount val="6"/>
                <c:pt idx="0">
                  <c:v>1</c:v>
                </c:pt>
                <c:pt idx="1">
                  <c:v>19.600000000000001</c:v>
                </c:pt>
                <c:pt idx="2">
                  <c:v>33</c:v>
                </c:pt>
                <c:pt idx="3">
                  <c:v>24.7</c:v>
                </c:pt>
                <c:pt idx="4">
                  <c:v>8.2000000000000011</c:v>
                </c:pt>
                <c:pt idx="5">
                  <c:v>13.4</c:v>
                </c:pt>
              </c:numCache>
            </c:numRef>
          </c:val>
          <c:extLst>
            <c:ext xmlns:c16="http://schemas.microsoft.com/office/drawing/2014/chart" uri="{C3380CC4-5D6E-409C-BE32-E72D297353CC}">
              <c16:uniqueId val="{00000000-BD46-487F-A339-187D8593E571}"/>
            </c:ext>
          </c:extLst>
        </c:ser>
        <c:ser>
          <c:idx val="1"/>
          <c:order val="1"/>
          <c:tx>
            <c:strRef>
              <c:f>Standardtabeller!$T$486</c:f>
              <c:strCache>
                <c:ptCount val="1"/>
                <c:pt idx="0">
                  <c:v>Gutter</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Standardtabeller!$S$487:$S$492</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Standardtabeller!$T$487:$T$492</c:f>
              <c:numCache>
                <c:formatCode>0</c:formatCode>
                <c:ptCount val="6"/>
                <c:pt idx="0">
                  <c:v>11.5</c:v>
                </c:pt>
                <c:pt idx="1">
                  <c:v>19.5</c:v>
                </c:pt>
                <c:pt idx="2">
                  <c:v>31</c:v>
                </c:pt>
                <c:pt idx="3">
                  <c:v>16.100000000000001</c:v>
                </c:pt>
                <c:pt idx="4">
                  <c:v>8</c:v>
                </c:pt>
                <c:pt idx="5">
                  <c:v>13.8</c:v>
                </c:pt>
              </c:numCache>
            </c:numRef>
          </c:val>
          <c:extLst>
            <c:ext xmlns:c16="http://schemas.microsoft.com/office/drawing/2014/chart" uri="{C3380CC4-5D6E-409C-BE32-E72D297353CC}">
              <c16:uniqueId val="{00000001-BD46-487F-A339-187D8593E571}"/>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4685791839875055"/>
          <c:h val="9.828397235434788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04470285137347"/>
          <c:y val="3.3658369900751557E-2"/>
          <c:w val="0.46606698831121951"/>
          <c:h val="0.81658902726484717"/>
        </c:manualLayout>
      </c:layout>
      <c:barChart>
        <c:barDir val="bar"/>
        <c:grouping val="clustered"/>
        <c:varyColors val="0"/>
        <c:ser>
          <c:idx val="0"/>
          <c:order val="0"/>
          <c:tx>
            <c:strRef>
              <c:f>Standardtabeller!$U$514</c:f>
              <c:strCache>
                <c:ptCount val="1"/>
                <c:pt idx="0">
                  <c:v>Jenter</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Standardtabeller!$S$515:$S$520</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Standardtabeller!$U$515:$U$520</c:f>
              <c:numCache>
                <c:formatCode>0</c:formatCode>
                <c:ptCount val="6"/>
                <c:pt idx="0">
                  <c:v>3.1</c:v>
                </c:pt>
                <c:pt idx="1">
                  <c:v>16.3</c:v>
                </c:pt>
                <c:pt idx="2">
                  <c:v>41.8</c:v>
                </c:pt>
                <c:pt idx="3">
                  <c:v>22.400000000000002</c:v>
                </c:pt>
                <c:pt idx="4">
                  <c:v>6.1</c:v>
                </c:pt>
                <c:pt idx="5">
                  <c:v>10.199999999999999</c:v>
                </c:pt>
              </c:numCache>
            </c:numRef>
          </c:val>
          <c:extLst>
            <c:ext xmlns:c16="http://schemas.microsoft.com/office/drawing/2014/chart" uri="{C3380CC4-5D6E-409C-BE32-E72D297353CC}">
              <c16:uniqueId val="{00000000-6A07-46D1-B703-945F6D25868B}"/>
            </c:ext>
          </c:extLst>
        </c:ser>
        <c:ser>
          <c:idx val="1"/>
          <c:order val="1"/>
          <c:tx>
            <c:strRef>
              <c:f>Standardtabeller!$T$514</c:f>
              <c:strCache>
                <c:ptCount val="1"/>
                <c:pt idx="0">
                  <c:v>Gutter</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Standardtabeller!$S$515:$S$520</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Standardtabeller!$T$515:$T$520</c:f>
              <c:numCache>
                <c:formatCode>0</c:formatCode>
                <c:ptCount val="6"/>
                <c:pt idx="0">
                  <c:v>6.9</c:v>
                </c:pt>
                <c:pt idx="1">
                  <c:v>14.899999999999999</c:v>
                </c:pt>
                <c:pt idx="2">
                  <c:v>23</c:v>
                </c:pt>
                <c:pt idx="3">
                  <c:v>28.7</c:v>
                </c:pt>
                <c:pt idx="4">
                  <c:v>6.9</c:v>
                </c:pt>
                <c:pt idx="5">
                  <c:v>19.5</c:v>
                </c:pt>
              </c:numCache>
            </c:numRef>
          </c:val>
          <c:extLst>
            <c:ext xmlns:c16="http://schemas.microsoft.com/office/drawing/2014/chart" uri="{C3380CC4-5D6E-409C-BE32-E72D297353CC}">
              <c16:uniqueId val="{00000001-6A07-46D1-B703-945F6D25868B}"/>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3.4014994487953865E-2"/>
          <c:y val="0.87029464743547602"/>
          <c:w val="0.94685791839875055"/>
          <c:h val="9.828397235434788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291714482442048E-2"/>
          <c:y val="0.12006622564599423"/>
          <c:w val="0.96943785244017611"/>
          <c:h val="0.71237225003566806"/>
        </c:manualLayout>
      </c:layout>
      <c:barChart>
        <c:barDir val="col"/>
        <c:grouping val="clustered"/>
        <c:varyColors val="0"/>
        <c:ser>
          <c:idx val="0"/>
          <c:order val="0"/>
          <c:tx>
            <c:strRef>
              <c:f>'Tabeller-TREND'!$B$55</c:f>
              <c:strCache>
                <c:ptCount val="1"/>
                <c:pt idx="0">
                  <c:v>Hjelper til hjemme med husarbeid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'Tabeller-TREND'!$C$55:$I$55</c:f>
              <c:numCache>
                <c:formatCode>0</c:formatCode>
                <c:ptCount val="7"/>
                <c:pt idx="0">
                  <c:v>-10</c:v>
                </c:pt>
                <c:pt idx="1">
                  <c:v>-1</c:v>
                </c:pt>
                <c:pt idx="2">
                  <c:v>-1</c:v>
                </c:pt>
                <c:pt idx="3">
                  <c:v>-1</c:v>
                </c:pt>
                <c:pt idx="4">
                  <c:v>-1</c:v>
                </c:pt>
                <c:pt idx="5">
                  <c:v>-1</c:v>
                </c:pt>
                <c:pt idx="6">
                  <c:v>74.8</c:v>
                </c:pt>
              </c:numCache>
            </c:numRef>
          </c:val>
          <c:extLst>
            <c:ext xmlns:c16="http://schemas.microsoft.com/office/drawing/2014/chart" uri="{C3380CC4-5D6E-409C-BE32-E72D297353CC}">
              <c16:uniqueId val="{00000000-C0FE-4FF4-98FA-AA064F3AAC6B}"/>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8864324797186796"/>
          <c:w val="0.96943785244017611"/>
          <c:h val="0.643795211222580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5B45-45E3-9B0D-610BEB03D428}"/>
              </c:ext>
            </c:extLst>
          </c:dPt>
          <c:dPt>
            <c:idx val="1"/>
            <c:invertIfNegative val="0"/>
            <c:bubble3D val="0"/>
            <c:spPr>
              <a:solidFill>
                <a:srgbClr val="DE9F37"/>
              </a:solidFill>
              <a:ln>
                <a:noFill/>
              </a:ln>
              <a:effectLst/>
            </c:spPr>
            <c:extLst>
              <c:ext xmlns:c16="http://schemas.microsoft.com/office/drawing/2014/chart" uri="{C3380CC4-5D6E-409C-BE32-E72D297353CC}">
                <c16:uniqueId val="{00000000-5B45-45E3-9B0D-610BEB03D42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Standardtabeller!$AD$869:$AI$869</c:f>
              <c:strCache>
                <c:ptCount val="6"/>
                <c:pt idx="0">
                  <c:v>Gutter</c:v>
                </c:pt>
                <c:pt idx="1">
                  <c:v>Jenter</c:v>
                </c:pt>
                <c:pt idx="3">
                  <c:v>5. trinn</c:v>
                </c:pt>
                <c:pt idx="4">
                  <c:v>6. trinn</c:v>
                </c:pt>
                <c:pt idx="5">
                  <c:v>7. trinn</c:v>
                </c:pt>
              </c:strCache>
            </c:strRef>
          </c:cat>
          <c:val>
            <c:numRef>
              <c:f>Standardtabeller!$AD$870:$AI$870</c:f>
              <c:numCache>
                <c:formatCode>0</c:formatCode>
                <c:ptCount val="6"/>
                <c:pt idx="0">
                  <c:v>67.800000000000011</c:v>
                </c:pt>
                <c:pt idx="1">
                  <c:v>71.300000000000011</c:v>
                </c:pt>
                <c:pt idx="3">
                  <c:v>58.599999999999994</c:v>
                </c:pt>
                <c:pt idx="4">
                  <c:v>71.2</c:v>
                </c:pt>
                <c:pt idx="5">
                  <c:v>77.600000000000009</c:v>
                </c:pt>
              </c:numCache>
            </c:numRef>
          </c:val>
          <c:extLst>
            <c:ext xmlns:c16="http://schemas.microsoft.com/office/drawing/2014/chart" uri="{C3380CC4-5D6E-409C-BE32-E72D297353CC}">
              <c16:uniqueId val="{00000000-731F-4FA4-903A-73394DDF5E91}"/>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54908520130451755"/>
          <c:h val="0.84202377384876648"/>
        </c:manualLayout>
      </c:layout>
      <c:barChart>
        <c:barDir val="bar"/>
        <c:grouping val="clustered"/>
        <c:varyColors val="0"/>
        <c:ser>
          <c:idx val="0"/>
          <c:order val="0"/>
          <c:tx>
            <c:strRef>
              <c:f>Standardtabeller!$Q$869</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Standardtabeller!$P$870:$P$873</c:f>
              <c:strCache>
                <c:ptCount val="4"/>
                <c:pt idx="0">
                  <c:v>Ikke fornøyd i det hele tatt</c:v>
                </c:pt>
                <c:pt idx="1">
                  <c:v>Litt fornøyd</c:v>
                </c:pt>
                <c:pt idx="2">
                  <c:v>Ganske fornøyd</c:v>
                </c:pt>
                <c:pt idx="3">
                  <c:v>Veldig fornøyd</c:v>
                </c:pt>
              </c:strCache>
            </c:strRef>
          </c:cat>
          <c:val>
            <c:numRef>
              <c:f>Standardtabeller!$Q$870:$Q$873</c:f>
              <c:numCache>
                <c:formatCode>0</c:formatCode>
                <c:ptCount val="4"/>
                <c:pt idx="0">
                  <c:v>4.3999999999999995</c:v>
                </c:pt>
                <c:pt idx="1">
                  <c:v>15.9</c:v>
                </c:pt>
                <c:pt idx="2">
                  <c:v>36.799999999999997</c:v>
                </c:pt>
                <c:pt idx="3">
                  <c:v>43</c:v>
                </c:pt>
              </c:numCache>
            </c:numRef>
          </c:val>
          <c:extLst>
            <c:ext xmlns:c16="http://schemas.microsoft.com/office/drawing/2014/chart" uri="{C3380CC4-5D6E-409C-BE32-E72D297353CC}">
              <c16:uniqueId val="{00000000-8D05-434C-A384-9C3BCC9821D3}"/>
            </c:ext>
          </c:extLst>
        </c:ser>
        <c:ser>
          <c:idx val="1"/>
          <c:order val="1"/>
          <c:tx>
            <c:strRef>
              <c:f>Standardtabeller!$R$869</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Standardtabeller!$P$870:$P$873</c:f>
              <c:strCache>
                <c:ptCount val="4"/>
                <c:pt idx="0">
                  <c:v>Ikke fornøyd i det hele tatt</c:v>
                </c:pt>
                <c:pt idx="1">
                  <c:v>Litt fornøyd</c:v>
                </c:pt>
                <c:pt idx="2">
                  <c:v>Ganske fornøyd</c:v>
                </c:pt>
                <c:pt idx="3">
                  <c:v>Veldig fornøyd</c:v>
                </c:pt>
              </c:strCache>
            </c:strRef>
          </c:cat>
          <c:val>
            <c:numRef>
              <c:f>Standardtabeller!$R$870:$R$873</c:f>
              <c:numCache>
                <c:formatCode>0</c:formatCode>
                <c:ptCount val="4"/>
                <c:pt idx="0">
                  <c:v>5.3</c:v>
                </c:pt>
                <c:pt idx="1">
                  <c:v>25.3</c:v>
                </c:pt>
                <c:pt idx="2">
                  <c:v>37.4</c:v>
                </c:pt>
                <c:pt idx="3">
                  <c:v>32.1</c:v>
                </c:pt>
              </c:numCache>
            </c:numRef>
          </c:val>
          <c:extLst>
            <c:ext xmlns:c16="http://schemas.microsoft.com/office/drawing/2014/chart" uri="{C3380CC4-5D6E-409C-BE32-E72D297353CC}">
              <c16:uniqueId val="{00000001-8D05-434C-A384-9C3BCC9821D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5077699867887251"/>
          <c:w val="0.96943785244017611"/>
          <c:h val="0.68166147700278978"/>
        </c:manualLayout>
      </c:layout>
      <c:barChart>
        <c:barDir val="col"/>
        <c:grouping val="clustered"/>
        <c:varyColors val="0"/>
        <c:ser>
          <c:idx val="0"/>
          <c:order val="0"/>
          <c:tx>
            <c:strRef>
              <c:f>'Tabeller-TREND'!$B$27</c:f>
              <c:strCache>
                <c:ptCount val="1"/>
                <c:pt idx="0">
                  <c:v>Er fornøyd med skolen de går på</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'Tabeller-TREND'!$C$27:$I$27</c:f>
              <c:numCache>
                <c:formatCode>0</c:formatCode>
                <c:ptCount val="7"/>
                <c:pt idx="0">
                  <c:v>-10</c:v>
                </c:pt>
                <c:pt idx="1">
                  <c:v>-1</c:v>
                </c:pt>
                <c:pt idx="2">
                  <c:v>-1</c:v>
                </c:pt>
                <c:pt idx="3">
                  <c:v>-1</c:v>
                </c:pt>
                <c:pt idx="4">
                  <c:v>-1</c:v>
                </c:pt>
                <c:pt idx="5">
                  <c:v>-1</c:v>
                </c:pt>
                <c:pt idx="6">
                  <c:v>69.5</c:v>
                </c:pt>
              </c:numCache>
            </c:numRef>
          </c:val>
          <c:extLst>
            <c:ext xmlns:c16="http://schemas.microsoft.com/office/drawing/2014/chart" uri="{C3380CC4-5D6E-409C-BE32-E72D297353CC}">
              <c16:uniqueId val="{00000000-B37E-4EC3-A3CD-6C4DDFB13D8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Tabeller!$B$49</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Tabeller!$C$48:$H$48</c:f>
              <c:strCache>
                <c:ptCount val="6"/>
                <c:pt idx="0">
                  <c:v>Jeg trives på skolen</c:v>
                </c:pt>
                <c:pt idx="1">
                  <c:v>Lærerne mine bryr seg om meg</c:v>
                </c:pt>
                <c:pt idx="2">
                  <c:v>Jeg føler at jeg passer inn blant elevene i klassen</c:v>
                </c:pt>
                <c:pt idx="3">
                  <c:v>Jeg har det alltid bra i friminuttene</c:v>
                </c:pt>
                <c:pt idx="4">
                  <c:v>Jeg kjeder meg i skoletimene</c:v>
                </c:pt>
                <c:pt idx="5">
                  <c:v>Jeg gruer meg ofte til å gå på skolen</c:v>
                </c:pt>
              </c:strCache>
            </c:strRef>
          </c:cat>
          <c:val>
            <c:numRef>
              <c:f>Tabeller!$C$49:$H$49</c:f>
              <c:numCache>
                <c:formatCode>0</c:formatCode>
                <c:ptCount val="6"/>
                <c:pt idx="0">
                  <c:v>44.4</c:v>
                </c:pt>
                <c:pt idx="1">
                  <c:v>49.2</c:v>
                </c:pt>
                <c:pt idx="2">
                  <c:v>45.2</c:v>
                </c:pt>
                <c:pt idx="3">
                  <c:v>54.900000000000006</c:v>
                </c:pt>
                <c:pt idx="4">
                  <c:v>32.1</c:v>
                </c:pt>
                <c:pt idx="5">
                  <c:v>8.9</c:v>
                </c:pt>
              </c:numCache>
            </c:numRef>
          </c:val>
          <c:extLst>
            <c:ext xmlns:c16="http://schemas.microsoft.com/office/drawing/2014/chart" uri="{C3380CC4-5D6E-409C-BE32-E72D297353CC}">
              <c16:uniqueId val="{00000000-ACB9-4A57-A2B1-CB8A55F37862}"/>
            </c:ext>
          </c:extLst>
        </c:ser>
        <c:ser>
          <c:idx val="1"/>
          <c:order val="1"/>
          <c:tx>
            <c:strRef>
              <c:f>Tabeller!$B$50</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Tabeller!$C$48:$H$48</c:f>
              <c:strCache>
                <c:ptCount val="6"/>
                <c:pt idx="0">
                  <c:v>Jeg trives på skolen</c:v>
                </c:pt>
                <c:pt idx="1">
                  <c:v>Lærerne mine bryr seg om meg</c:v>
                </c:pt>
                <c:pt idx="2">
                  <c:v>Jeg føler at jeg passer inn blant elevene i klassen</c:v>
                </c:pt>
                <c:pt idx="3">
                  <c:v>Jeg har det alltid bra i friminuttene</c:v>
                </c:pt>
                <c:pt idx="4">
                  <c:v>Jeg kjeder meg i skoletimene</c:v>
                </c:pt>
                <c:pt idx="5">
                  <c:v>Jeg gruer meg ofte til å gå på skolen</c:v>
                </c:pt>
              </c:strCache>
            </c:strRef>
          </c:cat>
          <c:val>
            <c:numRef>
              <c:f>Tabeller!$C$50:$H$50</c:f>
              <c:numCache>
                <c:formatCode>0</c:formatCode>
                <c:ptCount val="6"/>
                <c:pt idx="0">
                  <c:v>36.9</c:v>
                </c:pt>
                <c:pt idx="1">
                  <c:v>37.6</c:v>
                </c:pt>
                <c:pt idx="2">
                  <c:v>38.6</c:v>
                </c:pt>
                <c:pt idx="3">
                  <c:v>29.2</c:v>
                </c:pt>
                <c:pt idx="4">
                  <c:v>42.9</c:v>
                </c:pt>
                <c:pt idx="5">
                  <c:v>23.400000000000002</c:v>
                </c:pt>
              </c:numCache>
            </c:numRef>
          </c:val>
          <c:extLst>
            <c:ext xmlns:c16="http://schemas.microsoft.com/office/drawing/2014/chart" uri="{C3380CC4-5D6E-409C-BE32-E72D297353CC}">
              <c16:uniqueId val="{00000001-ACB9-4A57-A2B1-CB8A55F37862}"/>
            </c:ext>
          </c:extLst>
        </c:ser>
        <c:ser>
          <c:idx val="2"/>
          <c:order val="2"/>
          <c:tx>
            <c:strRef>
              <c:f>Tabeller!$B$51</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Tabeller!$C$48:$H$48</c:f>
              <c:strCache>
                <c:ptCount val="6"/>
                <c:pt idx="0">
                  <c:v>Jeg trives på skolen</c:v>
                </c:pt>
                <c:pt idx="1">
                  <c:v>Lærerne mine bryr seg om meg</c:v>
                </c:pt>
                <c:pt idx="2">
                  <c:v>Jeg føler at jeg passer inn blant elevene i klassen</c:v>
                </c:pt>
                <c:pt idx="3">
                  <c:v>Jeg har det alltid bra i friminuttene</c:v>
                </c:pt>
                <c:pt idx="4">
                  <c:v>Jeg kjeder meg i skoletimene</c:v>
                </c:pt>
                <c:pt idx="5">
                  <c:v>Jeg gruer meg ofte til å gå på skolen</c:v>
                </c:pt>
              </c:strCache>
            </c:strRef>
          </c:cat>
          <c:val>
            <c:numRef>
              <c:f>Tabeller!$C$51:$H$51</c:f>
              <c:numCache>
                <c:formatCode>0</c:formatCode>
                <c:ptCount val="6"/>
                <c:pt idx="0">
                  <c:v>11.600000000000001</c:v>
                </c:pt>
                <c:pt idx="1">
                  <c:v>9.6</c:v>
                </c:pt>
                <c:pt idx="2">
                  <c:v>12.7</c:v>
                </c:pt>
                <c:pt idx="3">
                  <c:v>12.8</c:v>
                </c:pt>
                <c:pt idx="4">
                  <c:v>19.400000000000002</c:v>
                </c:pt>
                <c:pt idx="5">
                  <c:v>23.400000000000002</c:v>
                </c:pt>
              </c:numCache>
            </c:numRef>
          </c:val>
          <c:extLst>
            <c:ext xmlns:c16="http://schemas.microsoft.com/office/drawing/2014/chart" uri="{C3380CC4-5D6E-409C-BE32-E72D297353CC}">
              <c16:uniqueId val="{00000002-ACB9-4A57-A2B1-CB8A55F37862}"/>
            </c:ext>
          </c:extLst>
        </c:ser>
        <c:ser>
          <c:idx val="3"/>
          <c:order val="3"/>
          <c:tx>
            <c:strRef>
              <c:f>Tabeller!$B$52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Tabeller!$C$48:$H$48</c:f>
              <c:strCache>
                <c:ptCount val="6"/>
                <c:pt idx="0">
                  <c:v>Jeg trives på skolen</c:v>
                </c:pt>
                <c:pt idx="1">
                  <c:v>Lærerne mine bryr seg om meg</c:v>
                </c:pt>
                <c:pt idx="2">
                  <c:v>Jeg føler at jeg passer inn blant elevene i klassen</c:v>
                </c:pt>
                <c:pt idx="3">
                  <c:v>Jeg har det alltid bra i friminuttene</c:v>
                </c:pt>
                <c:pt idx="4">
                  <c:v>Jeg kjeder meg i skoletimene</c:v>
                </c:pt>
                <c:pt idx="5">
                  <c:v>Jeg gruer meg ofte til å gå på skolen</c:v>
                </c:pt>
              </c:strCache>
            </c:strRef>
          </c:cat>
          <c:val>
            <c:numRef>
              <c:f>Tabeller!$C$52:$H$52</c:f>
              <c:numCache>
                <c:formatCode>0</c:formatCode>
                <c:ptCount val="6"/>
                <c:pt idx="0">
                  <c:v>7.1</c:v>
                </c:pt>
                <c:pt idx="1">
                  <c:v>3.5999999999999996</c:v>
                </c:pt>
                <c:pt idx="2">
                  <c:v>3.5999999999999996</c:v>
                </c:pt>
                <c:pt idx="3">
                  <c:v>3.1</c:v>
                </c:pt>
                <c:pt idx="4">
                  <c:v>5.6000000000000005</c:v>
                </c:pt>
                <c:pt idx="5">
                  <c:v>44.3</c:v>
                </c:pt>
              </c:numCache>
            </c:numRef>
          </c:val>
          <c:extLst>
            <c:ext xmlns:c16="http://schemas.microsoft.com/office/drawing/2014/chart" uri="{C3380CC4-5D6E-409C-BE32-E72D297353CC}">
              <c16:uniqueId val="{00000003-ACB9-4A57-A2B1-CB8A55F37862}"/>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1530791977558108"/>
          <c:h val="8.811117067572048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2"/>
          <c:order val="0"/>
          <c:tx>
            <c:strRef>
              <c:f>'Tabeller-TREND'!$B$33</c:f>
              <c:strCache>
                <c:ptCount val="1"/>
                <c:pt idx="0">
                  <c:v>Jeg har det alltid bra i friminuttene</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'Tabeller-TREND'!$C$33:$I$33</c:f>
              <c:numCache>
                <c:formatCode>0</c:formatCode>
                <c:ptCount val="7"/>
                <c:pt idx="0">
                  <c:v>-10</c:v>
                </c:pt>
                <c:pt idx="1">
                  <c:v>-1</c:v>
                </c:pt>
                <c:pt idx="2">
                  <c:v>-1</c:v>
                </c:pt>
                <c:pt idx="3">
                  <c:v>-1</c:v>
                </c:pt>
                <c:pt idx="4">
                  <c:v>-1</c:v>
                </c:pt>
                <c:pt idx="5">
                  <c:v>-1</c:v>
                </c:pt>
                <c:pt idx="6">
                  <c:v>84.1</c:v>
                </c:pt>
              </c:numCache>
            </c:numRef>
          </c:val>
          <c:extLst>
            <c:ext xmlns:c16="http://schemas.microsoft.com/office/drawing/2014/chart" uri="{C3380CC4-5D6E-409C-BE32-E72D297353CC}">
              <c16:uniqueId val="{0000000C-32BA-4FE2-9416-989EFAE3B8D3}"/>
            </c:ext>
          </c:extLst>
        </c:ser>
        <c:ser>
          <c:idx val="0"/>
          <c:order val="1"/>
          <c:tx>
            <c:strRef>
              <c:f>'Tabeller-TREND'!$B$31</c:f>
              <c:strCache>
                <c:ptCount val="1"/>
                <c:pt idx="0">
                  <c:v>Kjeder seg på skolen</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'Tabeller-TREND'!$C$31:$I$31</c:f>
              <c:numCache>
                <c:formatCode>0</c:formatCode>
                <c:ptCount val="7"/>
                <c:pt idx="0">
                  <c:v>-10</c:v>
                </c:pt>
                <c:pt idx="1">
                  <c:v>-1</c:v>
                </c:pt>
                <c:pt idx="2">
                  <c:v>-1</c:v>
                </c:pt>
                <c:pt idx="3">
                  <c:v>-1</c:v>
                </c:pt>
                <c:pt idx="4">
                  <c:v>-1</c:v>
                </c:pt>
                <c:pt idx="5">
                  <c:v>-1</c:v>
                </c:pt>
                <c:pt idx="6">
                  <c:v>75</c:v>
                </c:pt>
              </c:numCache>
            </c:numRef>
          </c:val>
          <c:extLst>
            <c:ext xmlns:c16="http://schemas.microsoft.com/office/drawing/2014/chart" uri="{C3380CC4-5D6E-409C-BE32-E72D297353CC}">
              <c16:uniqueId val="{00000000-32BA-4FE2-9416-989EFAE3B8D3}"/>
            </c:ext>
          </c:extLst>
        </c:ser>
        <c:ser>
          <c:idx val="1"/>
          <c:order val="2"/>
          <c:tx>
            <c:strRef>
              <c:f>'Tabeller-TREND'!$B$32</c:f>
              <c:strCache>
                <c:ptCount val="1"/>
                <c:pt idx="0">
                  <c:v>Gruer seg ofte til å gå på skolen</c:v>
                </c:pt>
              </c:strCache>
            </c:strRef>
          </c:tx>
          <c:spPr>
            <a:solidFill>
              <a:srgbClr val="ADA7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'Tabeller-TREND'!$C$32:$I$32</c:f>
              <c:numCache>
                <c:formatCode>0</c:formatCode>
                <c:ptCount val="7"/>
                <c:pt idx="0">
                  <c:v>-10</c:v>
                </c:pt>
                <c:pt idx="1">
                  <c:v>-1</c:v>
                </c:pt>
                <c:pt idx="2">
                  <c:v>-1</c:v>
                </c:pt>
                <c:pt idx="3">
                  <c:v>-1</c:v>
                </c:pt>
                <c:pt idx="4">
                  <c:v>-1</c:v>
                </c:pt>
                <c:pt idx="5">
                  <c:v>-1</c:v>
                </c:pt>
                <c:pt idx="6">
                  <c:v>32.300000000000004</c:v>
                </c:pt>
              </c:numCache>
            </c:numRef>
          </c:val>
          <c:extLst>
            <c:ext xmlns:c16="http://schemas.microsoft.com/office/drawing/2014/chart" uri="{C3380CC4-5D6E-409C-BE32-E72D297353CC}">
              <c16:uniqueId val="{0000000B-32BA-4FE2-9416-989EFAE3B8D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1.5298708441611511E-2"/>
          <c:y val="2.8437111998557991E-2"/>
          <c:w val="0.9798168204430302"/>
          <c:h val="0.159138075683313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3480457323259493"/>
          <c:w val="0.96943785244017611"/>
          <c:h val="0.61328195800095475"/>
        </c:manualLayout>
      </c:layout>
      <c:barChart>
        <c:barDir val="col"/>
        <c:grouping val="clustered"/>
        <c:varyColors val="0"/>
        <c:ser>
          <c:idx val="1"/>
          <c:order val="0"/>
          <c:tx>
            <c:strRef>
              <c:f>Standardtabeller!$R$826</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Standardtabeller!$P$827:$P$831</c:f>
              <c:strCache>
                <c:ptCount val="5"/>
                <c:pt idx="0">
                  <c:v>0-2 poeng</c:v>
                </c:pt>
                <c:pt idx="1">
                  <c:v>3-4 poeng</c:v>
                </c:pt>
                <c:pt idx="2">
                  <c:v>5 poeng</c:v>
                </c:pt>
                <c:pt idx="3">
                  <c:v>6-7 poeng</c:v>
                </c:pt>
                <c:pt idx="4">
                  <c:v>8-10 poeng</c:v>
                </c:pt>
              </c:strCache>
            </c:strRef>
          </c:cat>
          <c:val>
            <c:numRef>
              <c:f>Standardtabeller!$R$827:$R$831</c:f>
              <c:numCache>
                <c:formatCode>0</c:formatCode>
                <c:ptCount val="5"/>
                <c:pt idx="0">
                  <c:v>0.5</c:v>
                </c:pt>
                <c:pt idx="1">
                  <c:v>4.7</c:v>
                </c:pt>
                <c:pt idx="2">
                  <c:v>6.3</c:v>
                </c:pt>
                <c:pt idx="3">
                  <c:v>19.2</c:v>
                </c:pt>
                <c:pt idx="4">
                  <c:v>69.199999999999989</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tx>
            <c:strRef>
              <c:f>'Tabeller-TREND'!$B$28</c:f>
              <c:strCache>
                <c:ptCount val="1"/>
                <c:pt idx="0">
                  <c:v>Trives på skolen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'Tabeller-TREND'!$C$28:$I$28</c:f>
              <c:numCache>
                <c:formatCode>0</c:formatCode>
                <c:ptCount val="7"/>
                <c:pt idx="0">
                  <c:v>-10</c:v>
                </c:pt>
                <c:pt idx="1">
                  <c:v>-1</c:v>
                </c:pt>
                <c:pt idx="2">
                  <c:v>-1</c:v>
                </c:pt>
                <c:pt idx="3">
                  <c:v>-1</c:v>
                </c:pt>
                <c:pt idx="4">
                  <c:v>-1</c:v>
                </c:pt>
                <c:pt idx="5">
                  <c:v>-1</c:v>
                </c:pt>
                <c:pt idx="6">
                  <c:v>81.3</c:v>
                </c:pt>
              </c:numCache>
            </c:numRef>
          </c:val>
          <c:extLst>
            <c:ext xmlns:c16="http://schemas.microsoft.com/office/drawing/2014/chart" uri="{C3380CC4-5D6E-409C-BE32-E72D297353CC}">
              <c16:uniqueId val="{00000000-32BA-4FE2-9416-989EFAE3B8D3}"/>
            </c:ext>
          </c:extLst>
        </c:ser>
        <c:ser>
          <c:idx val="1"/>
          <c:order val="1"/>
          <c:tx>
            <c:strRef>
              <c:f>'Tabeller-TREND'!$B$29</c:f>
              <c:strCache>
                <c:ptCount val="1"/>
                <c:pt idx="0">
                  <c:v>Lærerne mine bryr seg om meg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'Tabeller-TREND'!$C$29:$I$29</c:f>
              <c:numCache>
                <c:formatCode>0</c:formatCode>
                <c:ptCount val="7"/>
                <c:pt idx="0">
                  <c:v>-10</c:v>
                </c:pt>
                <c:pt idx="1">
                  <c:v>-1</c:v>
                </c:pt>
                <c:pt idx="2">
                  <c:v>-1</c:v>
                </c:pt>
                <c:pt idx="3">
                  <c:v>-1</c:v>
                </c:pt>
                <c:pt idx="4">
                  <c:v>-1</c:v>
                </c:pt>
                <c:pt idx="5">
                  <c:v>-1</c:v>
                </c:pt>
                <c:pt idx="6">
                  <c:v>86.8</c:v>
                </c:pt>
              </c:numCache>
            </c:numRef>
          </c:val>
          <c:extLst>
            <c:ext xmlns:c16="http://schemas.microsoft.com/office/drawing/2014/chart" uri="{C3380CC4-5D6E-409C-BE32-E72D297353CC}">
              <c16:uniqueId val="{00000006-32BA-4FE2-9416-989EFAE3B8D3}"/>
            </c:ext>
          </c:extLst>
        </c:ser>
        <c:ser>
          <c:idx val="2"/>
          <c:order val="2"/>
          <c:tx>
            <c:strRef>
              <c:f>'Tabeller-TREND'!$B$30</c:f>
              <c:strCache>
                <c:ptCount val="1"/>
                <c:pt idx="0">
                  <c:v>Passer inn blant elevene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'Tabeller-TREND'!$C$30:$I$30</c:f>
              <c:numCache>
                <c:formatCode>0</c:formatCode>
                <c:ptCount val="7"/>
                <c:pt idx="0">
                  <c:v>-10</c:v>
                </c:pt>
                <c:pt idx="1">
                  <c:v>-1</c:v>
                </c:pt>
                <c:pt idx="2">
                  <c:v>-1</c:v>
                </c:pt>
                <c:pt idx="3">
                  <c:v>-1</c:v>
                </c:pt>
                <c:pt idx="4">
                  <c:v>-1</c:v>
                </c:pt>
                <c:pt idx="5">
                  <c:v>-1</c:v>
                </c:pt>
                <c:pt idx="6">
                  <c:v>83.800000000000011</c:v>
                </c:pt>
              </c:numCache>
            </c:numRef>
          </c:val>
          <c:extLst>
            <c:ext xmlns:c16="http://schemas.microsoft.com/office/drawing/2014/chart" uri="{C3380CC4-5D6E-409C-BE32-E72D297353CC}">
              <c16:uniqueId val="{00000007-32BA-4FE2-9416-989EFAE3B8D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1.5298708441611511E-2"/>
          <c:y val="2.8437111998557991E-2"/>
          <c:w val="0.9798168204430302"/>
          <c:h val="0.1338770724538231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05902298731997"/>
          <c:y val="2.1480801498098921E-2"/>
          <c:w val="0.60646319028676399"/>
          <c:h val="0.84202377384876648"/>
        </c:manualLayout>
      </c:layout>
      <c:barChart>
        <c:barDir val="bar"/>
        <c:grouping val="clustered"/>
        <c:varyColors val="0"/>
        <c:ser>
          <c:idx val="0"/>
          <c:order val="0"/>
          <c:tx>
            <c:strRef>
              <c:f>Tabeller!$B$56</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Tabeller!$C$55:$H$55</c:f>
              <c:strCache>
                <c:ptCount val="6"/>
                <c:pt idx="0">
                  <c:v>Jeg trives på skolen</c:v>
                </c:pt>
                <c:pt idx="1">
                  <c:v>Lærerne mine bryr seg om meg</c:v>
                </c:pt>
                <c:pt idx="2">
                  <c:v>Jeg føler at jeg passer inn blant elevene i klassen</c:v>
                </c:pt>
                <c:pt idx="3">
                  <c:v>Jeg har det alltid bra i friminuttene</c:v>
                </c:pt>
                <c:pt idx="4">
                  <c:v>Jeg kjeder meg i skoletimene</c:v>
                </c:pt>
                <c:pt idx="5">
                  <c:v>Jeg gruer meg ofte til å gå på skolen</c:v>
                </c:pt>
              </c:strCache>
            </c:strRef>
          </c:cat>
          <c:val>
            <c:numRef>
              <c:f>Tabeller!$C$56:$H$56</c:f>
              <c:numCache>
                <c:formatCode>0</c:formatCode>
                <c:ptCount val="6"/>
                <c:pt idx="0">
                  <c:v>76</c:v>
                </c:pt>
                <c:pt idx="1">
                  <c:v>84.7</c:v>
                </c:pt>
                <c:pt idx="2">
                  <c:v>86.7</c:v>
                </c:pt>
                <c:pt idx="3">
                  <c:v>89</c:v>
                </c:pt>
                <c:pt idx="4">
                  <c:v>78.099999999999994</c:v>
                </c:pt>
                <c:pt idx="5">
                  <c:v>31.900000000000002</c:v>
                </c:pt>
              </c:numCache>
            </c:numRef>
          </c:val>
          <c:extLst>
            <c:ext xmlns:c16="http://schemas.microsoft.com/office/drawing/2014/chart" uri="{C3380CC4-5D6E-409C-BE32-E72D297353CC}">
              <c16:uniqueId val="{00000000-CF95-4FD0-A352-D7648490851B}"/>
            </c:ext>
          </c:extLst>
        </c:ser>
        <c:ser>
          <c:idx val="1"/>
          <c:order val="1"/>
          <c:tx>
            <c:strRef>
              <c:f>Tabeller!$B$57</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Tabeller!$C$55:$H$55</c:f>
              <c:strCache>
                <c:ptCount val="6"/>
                <c:pt idx="0">
                  <c:v>Jeg trives på skolen</c:v>
                </c:pt>
                <c:pt idx="1">
                  <c:v>Lærerne mine bryr seg om meg</c:v>
                </c:pt>
                <c:pt idx="2">
                  <c:v>Jeg føler at jeg passer inn blant elevene i klassen</c:v>
                </c:pt>
                <c:pt idx="3">
                  <c:v>Jeg har det alltid bra i friminuttene</c:v>
                </c:pt>
                <c:pt idx="4">
                  <c:v>Jeg kjeder meg i skoletimene</c:v>
                </c:pt>
                <c:pt idx="5">
                  <c:v>Jeg gruer meg ofte til å gå på skolen</c:v>
                </c:pt>
              </c:strCache>
            </c:strRef>
          </c:cat>
          <c:val>
            <c:numRef>
              <c:f>Tabeller!$C$57:$H$57</c:f>
              <c:numCache>
                <c:formatCode>0</c:formatCode>
                <c:ptCount val="6"/>
                <c:pt idx="0">
                  <c:v>85.5</c:v>
                </c:pt>
                <c:pt idx="1">
                  <c:v>88.4</c:v>
                </c:pt>
                <c:pt idx="2">
                  <c:v>80.800000000000011</c:v>
                </c:pt>
                <c:pt idx="3">
                  <c:v>80.2</c:v>
                </c:pt>
                <c:pt idx="4">
                  <c:v>71.599999999999994</c:v>
                </c:pt>
                <c:pt idx="5">
                  <c:v>32.699999999999996</c:v>
                </c:pt>
              </c:numCache>
            </c:numRef>
          </c:val>
          <c:extLst>
            <c:ext xmlns:c16="http://schemas.microsoft.com/office/drawing/2014/chart" uri="{C3380CC4-5D6E-409C-BE32-E72D297353CC}">
              <c16:uniqueId val="{00000001-CF95-4FD0-A352-D7648490851B}"/>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472511307970153"/>
          <c:y val="0.88634513157965844"/>
          <c:w val="0.50286973671615809"/>
          <c:h val="8.926593159551031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8745613300446038"/>
          <c:w val="0.96943785244017611"/>
          <c:h val="0.56063033394299111"/>
        </c:manualLayout>
      </c:layout>
      <c:barChart>
        <c:barDir val="col"/>
        <c:grouping val="clustered"/>
        <c:varyColors val="0"/>
        <c:ser>
          <c:idx val="0"/>
          <c:order val="0"/>
          <c:tx>
            <c:strRef>
              <c:f>'Tabeller-TREND'!$B$37</c:f>
              <c:strCache>
                <c:ptCount val="1"/>
                <c:pt idx="0">
                  <c:v>Bruker minst en halvtime på lekser/skolearbeid utenom skolen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'Tabeller-TREND'!$C$37:$I$37</c:f>
              <c:numCache>
                <c:formatCode>0</c:formatCode>
                <c:ptCount val="7"/>
                <c:pt idx="0">
                  <c:v>-10</c:v>
                </c:pt>
                <c:pt idx="1">
                  <c:v>-1</c:v>
                </c:pt>
                <c:pt idx="2">
                  <c:v>-1</c:v>
                </c:pt>
                <c:pt idx="3">
                  <c:v>-1</c:v>
                </c:pt>
                <c:pt idx="4">
                  <c:v>-1</c:v>
                </c:pt>
                <c:pt idx="5">
                  <c:v>-1</c:v>
                </c:pt>
                <c:pt idx="6">
                  <c:v>59.699999999999996</c:v>
                </c:pt>
              </c:numCache>
            </c:numRef>
          </c:val>
          <c:extLst>
            <c:ext xmlns:c16="http://schemas.microsoft.com/office/drawing/2014/chart" uri="{C3380CC4-5D6E-409C-BE32-E72D297353CC}">
              <c16:uniqueId val="{00000000-922D-4C47-9574-9FA3AD066B5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49311927263958111"/>
          <c:h val="0.84202377384876648"/>
        </c:manualLayout>
      </c:layout>
      <c:barChart>
        <c:barDir val="bar"/>
        <c:grouping val="clustered"/>
        <c:varyColors val="0"/>
        <c:ser>
          <c:idx val="0"/>
          <c:order val="0"/>
          <c:tx>
            <c:strRef>
              <c:f>Standardtabeller!$R$160</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Standardtabeller!$P$161:$P$165</c:f>
              <c:strCache>
                <c:ptCount val="5"/>
                <c:pt idx="0">
                  <c:v>Jeg gjør aldri / nesten aldri lekser</c:v>
                </c:pt>
                <c:pt idx="1">
                  <c:v>Mindre enn en halvtime</c:v>
                </c:pt>
                <c:pt idx="2">
                  <c:v>½-1 time</c:v>
                </c:pt>
                <c:pt idx="3">
                  <c:v>1-2 timer</c:v>
                </c:pt>
                <c:pt idx="4">
                  <c:v>Mer enn 2 timer</c:v>
                </c:pt>
              </c:strCache>
            </c:strRef>
          </c:cat>
          <c:val>
            <c:numRef>
              <c:f>Standardtabeller!$R$161:$R$165</c:f>
              <c:numCache>
                <c:formatCode>0</c:formatCode>
                <c:ptCount val="5"/>
                <c:pt idx="0">
                  <c:v>10.199999999999999</c:v>
                </c:pt>
                <c:pt idx="1">
                  <c:v>30.099999999999998</c:v>
                </c:pt>
                <c:pt idx="2">
                  <c:v>36.700000000000003</c:v>
                </c:pt>
                <c:pt idx="3">
                  <c:v>14.799999999999999</c:v>
                </c:pt>
                <c:pt idx="4">
                  <c:v>8.2000000000000011</c:v>
                </c:pt>
              </c:numCache>
            </c:numRef>
          </c:val>
          <c:extLst>
            <c:ext xmlns:c16="http://schemas.microsoft.com/office/drawing/2014/chart" uri="{C3380CC4-5D6E-409C-BE32-E72D297353CC}">
              <c16:uniqueId val="{00000000-456B-4897-A845-8994C778A6C1}"/>
            </c:ext>
          </c:extLst>
        </c:ser>
        <c:ser>
          <c:idx val="1"/>
          <c:order val="1"/>
          <c:tx>
            <c:strRef>
              <c:f>Standardtabeller!$Q$160</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Standardtabeller!$P$161:$P$165</c:f>
              <c:strCache>
                <c:ptCount val="5"/>
                <c:pt idx="0">
                  <c:v>Jeg gjør aldri / nesten aldri lekser</c:v>
                </c:pt>
                <c:pt idx="1">
                  <c:v>Mindre enn en halvtime</c:v>
                </c:pt>
                <c:pt idx="2">
                  <c:v>½-1 time</c:v>
                </c:pt>
                <c:pt idx="3">
                  <c:v>1-2 timer</c:v>
                </c:pt>
                <c:pt idx="4">
                  <c:v>Mer enn 2 timer</c:v>
                </c:pt>
              </c:strCache>
            </c:strRef>
          </c:cat>
          <c:val>
            <c:numRef>
              <c:f>Standardtabeller!$Q$161:$Q$165</c:f>
              <c:numCache>
                <c:formatCode>0</c:formatCode>
                <c:ptCount val="5"/>
                <c:pt idx="0">
                  <c:v>3.3000000000000003</c:v>
                </c:pt>
                <c:pt idx="1">
                  <c:v>28.4</c:v>
                </c:pt>
                <c:pt idx="2">
                  <c:v>45.7</c:v>
                </c:pt>
                <c:pt idx="3">
                  <c:v>19.400000000000002</c:v>
                </c:pt>
                <c:pt idx="4">
                  <c:v>3.2</c:v>
                </c:pt>
              </c:numCache>
            </c:numRef>
          </c:val>
          <c:extLst>
            <c:ext xmlns:c16="http://schemas.microsoft.com/office/drawing/2014/chart" uri="{C3380CC4-5D6E-409C-BE32-E72D297353CC}">
              <c16:uniqueId val="{00000001-456B-4897-A845-8994C778A6C1}"/>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8750770174307847"/>
          <c:w val="0.99122953078707421"/>
          <c:h val="9.38027350534129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30864220861079156"/>
          <c:w val="0.96943785244017611"/>
          <c:h val="0.523796250583656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9D42-44DD-8DDA-A1F841748179}"/>
              </c:ext>
            </c:extLst>
          </c:dPt>
          <c:dPt>
            <c:idx val="1"/>
            <c:invertIfNegative val="0"/>
            <c:bubble3D val="0"/>
            <c:spPr>
              <a:solidFill>
                <a:srgbClr val="DE9F37"/>
              </a:solidFill>
              <a:ln>
                <a:noFill/>
              </a:ln>
              <a:effectLst/>
            </c:spPr>
            <c:extLst>
              <c:ext xmlns:c16="http://schemas.microsoft.com/office/drawing/2014/chart" uri="{C3380CC4-5D6E-409C-BE32-E72D297353CC}">
                <c16:uniqueId val="{00000000-9D42-44DD-8DDA-A1F84174817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Standardtabeller!$AD$160:$AI$160</c:f>
              <c:strCache>
                <c:ptCount val="6"/>
                <c:pt idx="0">
                  <c:v>Gutter</c:v>
                </c:pt>
                <c:pt idx="1">
                  <c:v>Jenter</c:v>
                </c:pt>
                <c:pt idx="3">
                  <c:v>5. trinn</c:v>
                </c:pt>
                <c:pt idx="4">
                  <c:v>6. trinn</c:v>
                </c:pt>
                <c:pt idx="5">
                  <c:v>7. trinn</c:v>
                </c:pt>
              </c:strCache>
            </c:strRef>
          </c:cat>
          <c:val>
            <c:numRef>
              <c:f>Standardtabeller!$AD$161:$AI$161</c:f>
              <c:numCache>
                <c:formatCode>0</c:formatCode>
                <c:ptCount val="6"/>
                <c:pt idx="0">
                  <c:v>63.099999999999987</c:v>
                </c:pt>
                <c:pt idx="1">
                  <c:v>56.899999999999991</c:v>
                </c:pt>
                <c:pt idx="3">
                  <c:v>77.899999999999991</c:v>
                </c:pt>
                <c:pt idx="4">
                  <c:v>48</c:v>
                </c:pt>
                <c:pt idx="5">
                  <c:v>55.699999999999996</c:v>
                </c:pt>
              </c:numCache>
            </c:numRef>
          </c:val>
          <c:extLst>
            <c:ext xmlns:c16="http://schemas.microsoft.com/office/drawing/2014/chart" uri="{C3380CC4-5D6E-409C-BE32-E72D297353CC}">
              <c16:uniqueId val="{00000000-B229-4FB1-95BF-09E890CE93F8}"/>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51153151627201943"/>
          <c:h val="0.9543735016501369"/>
        </c:manualLayout>
      </c:layout>
      <c:barChart>
        <c:barDir val="bar"/>
        <c:grouping val="clustered"/>
        <c:varyColors val="0"/>
        <c:ser>
          <c:idx val="0"/>
          <c:order val="0"/>
          <c:tx>
            <c:strRef>
              <c:f>Standardtabeller!$R$173</c:f>
              <c:strCache>
                <c:ptCount val="1"/>
                <c:pt idx="0">
                  <c:v>Midtre Gauldal</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1-DC4A-411B-8E11-4D5C2436FD20}"/>
              </c:ext>
            </c:extLst>
          </c:dPt>
          <c:dPt>
            <c:idx val="2"/>
            <c:invertIfNegative val="0"/>
            <c:bubble3D val="0"/>
            <c:spPr>
              <a:solidFill>
                <a:srgbClr val="ADA7A0"/>
              </a:solidFill>
              <a:ln>
                <a:noFill/>
              </a:ln>
              <a:effectLst/>
            </c:spPr>
            <c:extLst>
              <c:ext xmlns:c16="http://schemas.microsoft.com/office/drawing/2014/chart" uri="{C3380CC4-5D6E-409C-BE32-E72D297353CC}">
                <c16:uniqueId val="{00000003-DC4A-411B-8E11-4D5C2436FD2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Standardtabeller!$P$174:$P$176</c:f>
              <c:strCache>
                <c:ptCount val="3"/>
                <c:pt idx="0">
                  <c:v>Jeg gikk eller syklet</c:v>
                </c:pt>
                <c:pt idx="1">
                  <c:v>Jeg ble kjørt i bil</c:v>
                </c:pt>
                <c:pt idx="2">
                  <c:v>Jeg tok buss eller annen kollektivtransport</c:v>
                </c:pt>
              </c:strCache>
            </c:strRef>
          </c:cat>
          <c:val>
            <c:numRef>
              <c:f>Standardtabeller!$R$174:$R$176</c:f>
              <c:numCache>
                <c:formatCode>0</c:formatCode>
                <c:ptCount val="3"/>
                <c:pt idx="0">
                  <c:v>21.4</c:v>
                </c:pt>
                <c:pt idx="1">
                  <c:v>32.300000000000004</c:v>
                </c:pt>
                <c:pt idx="2">
                  <c:v>46.300000000000004</c:v>
                </c:pt>
              </c:numCache>
            </c:numRef>
          </c:val>
          <c:extLst>
            <c:ext xmlns:c16="http://schemas.microsoft.com/office/drawing/2014/chart" uri="{C3380CC4-5D6E-409C-BE32-E72D297353CC}">
              <c16:uniqueId val="{00000004-DC4A-411B-8E11-4D5C2436FD20}"/>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30864220861079156"/>
          <c:w val="0.96943785244017611"/>
          <c:h val="0.523796250583656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16E1-4557-9F13-DE2886E85702}"/>
              </c:ext>
            </c:extLst>
          </c:dPt>
          <c:dPt>
            <c:idx val="1"/>
            <c:invertIfNegative val="0"/>
            <c:bubble3D val="0"/>
            <c:spPr>
              <a:solidFill>
                <a:srgbClr val="DE9F37"/>
              </a:solidFill>
              <a:ln>
                <a:noFill/>
              </a:ln>
              <a:effectLst/>
            </c:spPr>
            <c:extLst>
              <c:ext xmlns:c16="http://schemas.microsoft.com/office/drawing/2014/chart" uri="{C3380CC4-5D6E-409C-BE32-E72D297353CC}">
                <c16:uniqueId val="{00000001-16E1-4557-9F13-DE2886E8570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Standardtabeller!$AD$173:$AI$173</c:f>
              <c:strCache>
                <c:ptCount val="6"/>
                <c:pt idx="0">
                  <c:v>Gutter</c:v>
                </c:pt>
                <c:pt idx="1">
                  <c:v>Jenter</c:v>
                </c:pt>
                <c:pt idx="3">
                  <c:v>5. trinn</c:v>
                </c:pt>
                <c:pt idx="4">
                  <c:v>6. trinn</c:v>
                </c:pt>
                <c:pt idx="5">
                  <c:v>7. trinn</c:v>
                </c:pt>
              </c:strCache>
            </c:strRef>
          </c:cat>
          <c:val>
            <c:numRef>
              <c:f>Standardtabeller!$AD$174:$AI$174</c:f>
              <c:numCache>
                <c:formatCode>0</c:formatCode>
                <c:ptCount val="6"/>
                <c:pt idx="0">
                  <c:v>22.6</c:v>
                </c:pt>
                <c:pt idx="1">
                  <c:v>20</c:v>
                </c:pt>
                <c:pt idx="3">
                  <c:v>21</c:v>
                </c:pt>
                <c:pt idx="4">
                  <c:v>19.7</c:v>
                </c:pt>
                <c:pt idx="5">
                  <c:v>24.2</c:v>
                </c:pt>
              </c:numCache>
            </c:numRef>
          </c:val>
          <c:extLst>
            <c:ext xmlns:c16="http://schemas.microsoft.com/office/drawing/2014/chart" uri="{C3380CC4-5D6E-409C-BE32-E72D297353CC}">
              <c16:uniqueId val="{00000000-39C0-4520-B96B-B21B872C665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tx>
            <c:strRef>
              <c:f>'Tabeller-TREND'!$B$35</c:f>
              <c:strCache>
                <c:ptCount val="1"/>
                <c:pt idx="0">
                  <c:v>Prosentandel som ofte gruer seg veldig når de skal ha prøve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'Tabeller-TREND'!$C$35:$I$35</c:f>
              <c:numCache>
                <c:formatCode>0</c:formatCode>
                <c:ptCount val="7"/>
                <c:pt idx="0">
                  <c:v>-10</c:v>
                </c:pt>
                <c:pt idx="1">
                  <c:v>-1</c:v>
                </c:pt>
                <c:pt idx="2">
                  <c:v>-1</c:v>
                </c:pt>
                <c:pt idx="3">
                  <c:v>-1</c:v>
                </c:pt>
                <c:pt idx="4">
                  <c:v>-1</c:v>
                </c:pt>
                <c:pt idx="5">
                  <c:v>-1</c:v>
                </c:pt>
                <c:pt idx="6">
                  <c:v>19.100000000000001</c:v>
                </c:pt>
              </c:numCache>
            </c:numRef>
          </c:val>
          <c:extLst>
            <c:ext xmlns:c16="http://schemas.microsoft.com/office/drawing/2014/chart" uri="{C3380CC4-5D6E-409C-BE32-E72D297353CC}">
              <c16:uniqueId val="{00000000-740F-40ED-B0CD-379C49C8F7D1}"/>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39474274928471"/>
          <c:w val="0.96943785244017611"/>
          <c:h val="0.6084909102407558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3109-4BDB-AC9C-17F4B93C0021}"/>
              </c:ext>
            </c:extLst>
          </c:dPt>
          <c:dPt>
            <c:idx val="1"/>
            <c:invertIfNegative val="0"/>
            <c:bubble3D val="0"/>
            <c:spPr>
              <a:solidFill>
                <a:srgbClr val="DE9F37"/>
              </a:solidFill>
              <a:ln>
                <a:noFill/>
              </a:ln>
              <a:effectLst/>
            </c:spPr>
            <c:extLst>
              <c:ext xmlns:c16="http://schemas.microsoft.com/office/drawing/2014/chart" uri="{C3380CC4-5D6E-409C-BE32-E72D297353CC}">
                <c16:uniqueId val="{00000001-3109-4BDB-AC9C-17F4B93C0021}"/>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Standardtabeller!$AD$148:$AI$148</c:f>
              <c:strCache>
                <c:ptCount val="6"/>
                <c:pt idx="0">
                  <c:v>Gutter</c:v>
                </c:pt>
                <c:pt idx="1">
                  <c:v>Jenter</c:v>
                </c:pt>
                <c:pt idx="3">
                  <c:v>5. trinn</c:v>
                </c:pt>
                <c:pt idx="4">
                  <c:v>6. trinn</c:v>
                </c:pt>
                <c:pt idx="5">
                  <c:v>7. trinn</c:v>
                </c:pt>
              </c:strCache>
            </c:strRef>
          </c:cat>
          <c:val>
            <c:numRef>
              <c:f>Standardtabeller!$AD$149:$AI$149</c:f>
              <c:numCache>
                <c:formatCode>0</c:formatCode>
                <c:ptCount val="6"/>
                <c:pt idx="0">
                  <c:v>15.1</c:v>
                </c:pt>
                <c:pt idx="1">
                  <c:v>23</c:v>
                </c:pt>
                <c:pt idx="3">
                  <c:v>26.200000000000003</c:v>
                </c:pt>
                <c:pt idx="4">
                  <c:v>18.5</c:v>
                </c:pt>
                <c:pt idx="5">
                  <c:v>13.100000000000001</c:v>
                </c:pt>
              </c:numCache>
            </c:numRef>
          </c:val>
          <c:extLst>
            <c:ext xmlns:c16="http://schemas.microsoft.com/office/drawing/2014/chart" uri="{C3380CC4-5D6E-409C-BE32-E72D297353CC}">
              <c16:uniqueId val="{00000000-2DA6-4E0F-B13B-E33E267313A7}"/>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51608900231965271"/>
          <c:h val="0.84202377384876648"/>
        </c:manualLayout>
      </c:layout>
      <c:barChart>
        <c:barDir val="bar"/>
        <c:grouping val="clustered"/>
        <c:varyColors val="0"/>
        <c:ser>
          <c:idx val="1"/>
          <c:order val="0"/>
          <c:tx>
            <c:strRef>
              <c:f>Standardtabeller!$R$148</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Standardtabeller!$P$149:$P$152</c:f>
              <c:strCache>
                <c:ptCount val="4"/>
                <c:pt idx="0">
                  <c:v>Ingen ganger</c:v>
                </c:pt>
                <c:pt idx="1">
                  <c:v>Noen ganger</c:v>
                </c:pt>
                <c:pt idx="2">
                  <c:v>Ganske ofte</c:v>
                </c:pt>
                <c:pt idx="3">
                  <c:v>Veldig ofte</c:v>
                </c:pt>
              </c:strCache>
            </c:strRef>
          </c:cat>
          <c:val>
            <c:numRef>
              <c:f>Standardtabeller!$R$149:$R$152</c:f>
              <c:numCache>
                <c:formatCode>0</c:formatCode>
                <c:ptCount val="4"/>
                <c:pt idx="0">
                  <c:v>33.200000000000003</c:v>
                </c:pt>
                <c:pt idx="1">
                  <c:v>47.699999999999996</c:v>
                </c:pt>
                <c:pt idx="2">
                  <c:v>13.600000000000001</c:v>
                </c:pt>
                <c:pt idx="3">
                  <c:v>5.5</c:v>
                </c:pt>
              </c:numCache>
            </c:numRef>
          </c:val>
          <c:extLst>
            <c:ext xmlns:c16="http://schemas.microsoft.com/office/drawing/2014/chart" uri="{C3380CC4-5D6E-409C-BE32-E72D297353CC}">
              <c16:uniqueId val="{00000001-21D9-42C7-B348-4E05D625E4C4}"/>
            </c:ext>
          </c:extLst>
        </c:ser>
        <c:ser>
          <c:idx val="0"/>
          <c:order val="1"/>
          <c:tx>
            <c:strRef>
              <c:f>Standardtabeller!$Q$148</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Standardtabeller!$P$149:$P$152</c:f>
              <c:strCache>
                <c:ptCount val="4"/>
                <c:pt idx="0">
                  <c:v>Ingen ganger</c:v>
                </c:pt>
                <c:pt idx="1">
                  <c:v>Noen ganger</c:v>
                </c:pt>
                <c:pt idx="2">
                  <c:v>Ganske ofte</c:v>
                </c:pt>
                <c:pt idx="3">
                  <c:v>Veldig ofte</c:v>
                </c:pt>
              </c:strCache>
            </c:strRef>
          </c:cat>
          <c:val>
            <c:numRef>
              <c:f>Standardtabeller!$Q$149:$Q$152</c:f>
              <c:numCache>
                <c:formatCode>0</c:formatCode>
                <c:ptCount val="4"/>
                <c:pt idx="0">
                  <c:v>25.2</c:v>
                </c:pt>
                <c:pt idx="1">
                  <c:v>50.7</c:v>
                </c:pt>
                <c:pt idx="2">
                  <c:v>13.900000000000002</c:v>
                </c:pt>
                <c:pt idx="3">
                  <c:v>10.199999999999999</c:v>
                </c:pt>
              </c:numCache>
            </c:numRef>
          </c:val>
          <c:extLst>
            <c:ext xmlns:c16="http://schemas.microsoft.com/office/drawing/2014/chart" uri="{C3380CC4-5D6E-409C-BE32-E72D297353CC}">
              <c16:uniqueId val="{00000000-21D9-42C7-B348-4E05D625E4C4}"/>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8750770174307847"/>
          <c:w val="0.99122953078707421"/>
          <c:h val="9.38027350534129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85289125202215155"/>
        </c:manualLayout>
      </c:layout>
      <c:barChart>
        <c:barDir val="bar"/>
        <c:grouping val="stacked"/>
        <c:varyColors val="0"/>
        <c:ser>
          <c:idx val="0"/>
          <c:order val="0"/>
          <c:tx>
            <c:strRef>
              <c:f>Tabeller!$B$16</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Tabeller!$C$15:$E$15</c:f>
              <c:strCache>
                <c:ptCount val="3"/>
                <c:pt idx="0">
                  <c:v>Livet mitt er bra</c:v>
                </c:pt>
                <c:pt idx="1">
                  <c:v>Jeg liker meg selv som jeg er</c:v>
                </c:pt>
                <c:pt idx="2">
                  <c:v>Jeg har alt jeg ønsker meg i livet</c:v>
                </c:pt>
              </c:strCache>
            </c:strRef>
          </c:cat>
          <c:val>
            <c:numRef>
              <c:f>Tabeller!$C$16:$E$16</c:f>
              <c:numCache>
                <c:formatCode>0</c:formatCode>
                <c:ptCount val="3"/>
                <c:pt idx="0">
                  <c:v>64.600000000000009</c:v>
                </c:pt>
                <c:pt idx="1">
                  <c:v>57.099999999999994</c:v>
                </c:pt>
                <c:pt idx="2">
                  <c:v>32.300000000000004</c:v>
                </c:pt>
              </c:numCache>
            </c:numRef>
          </c:val>
          <c:extLst>
            <c:ext xmlns:c16="http://schemas.microsoft.com/office/drawing/2014/chart" uri="{C3380CC4-5D6E-409C-BE32-E72D297353CC}">
              <c16:uniqueId val="{00000000-EE61-4955-9779-7CDEAEEB4828}"/>
            </c:ext>
          </c:extLst>
        </c:ser>
        <c:ser>
          <c:idx val="1"/>
          <c:order val="1"/>
          <c:tx>
            <c:strRef>
              <c:f>Tabeller!$B$17</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Tabeller!$C$15:$E$15</c:f>
              <c:strCache>
                <c:ptCount val="3"/>
                <c:pt idx="0">
                  <c:v>Livet mitt er bra</c:v>
                </c:pt>
                <c:pt idx="1">
                  <c:v>Jeg liker meg selv som jeg er</c:v>
                </c:pt>
                <c:pt idx="2">
                  <c:v>Jeg har alt jeg ønsker meg i livet</c:v>
                </c:pt>
              </c:strCache>
            </c:strRef>
          </c:cat>
          <c:val>
            <c:numRef>
              <c:f>Tabeller!$C$17:$E$17</c:f>
              <c:numCache>
                <c:formatCode>0</c:formatCode>
                <c:ptCount val="3"/>
                <c:pt idx="0">
                  <c:v>26</c:v>
                </c:pt>
                <c:pt idx="1">
                  <c:v>25.1</c:v>
                </c:pt>
                <c:pt idx="2">
                  <c:v>45.300000000000004</c:v>
                </c:pt>
              </c:numCache>
            </c:numRef>
          </c:val>
          <c:extLst>
            <c:ext xmlns:c16="http://schemas.microsoft.com/office/drawing/2014/chart" uri="{C3380CC4-5D6E-409C-BE32-E72D297353CC}">
              <c16:uniqueId val="{00000001-EE61-4955-9779-7CDEAEEB4828}"/>
            </c:ext>
          </c:extLst>
        </c:ser>
        <c:ser>
          <c:idx val="2"/>
          <c:order val="2"/>
          <c:tx>
            <c:strRef>
              <c:f>Tabeller!$B$18</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Tabeller!$C$15:$E$15</c:f>
              <c:strCache>
                <c:ptCount val="3"/>
                <c:pt idx="0">
                  <c:v>Livet mitt er bra</c:v>
                </c:pt>
                <c:pt idx="1">
                  <c:v>Jeg liker meg selv som jeg er</c:v>
                </c:pt>
                <c:pt idx="2">
                  <c:v>Jeg har alt jeg ønsker meg i livet</c:v>
                </c:pt>
              </c:strCache>
            </c:strRef>
          </c:cat>
          <c:val>
            <c:numRef>
              <c:f>Tabeller!$C$18:$E$18</c:f>
              <c:numCache>
                <c:formatCode>0</c:formatCode>
                <c:ptCount val="3"/>
                <c:pt idx="0">
                  <c:v>8.3000000000000007</c:v>
                </c:pt>
                <c:pt idx="1">
                  <c:v>11.5</c:v>
                </c:pt>
                <c:pt idx="2">
                  <c:v>14.6</c:v>
                </c:pt>
              </c:numCache>
            </c:numRef>
          </c:val>
          <c:extLst>
            <c:ext xmlns:c16="http://schemas.microsoft.com/office/drawing/2014/chart" uri="{C3380CC4-5D6E-409C-BE32-E72D297353CC}">
              <c16:uniqueId val="{00000006-BFE3-4D0B-A369-7B3E5D2A9162}"/>
            </c:ext>
          </c:extLst>
        </c:ser>
        <c:ser>
          <c:idx val="3"/>
          <c:order val="3"/>
          <c:tx>
            <c:strRef>
              <c:f>Tabeller!$B$19</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Tabeller!$C$15:$E$15</c:f>
              <c:strCache>
                <c:ptCount val="3"/>
                <c:pt idx="0">
                  <c:v>Livet mitt er bra</c:v>
                </c:pt>
                <c:pt idx="1">
                  <c:v>Jeg liker meg selv som jeg er</c:v>
                </c:pt>
                <c:pt idx="2">
                  <c:v>Jeg har alt jeg ønsker meg i livet</c:v>
                </c:pt>
              </c:strCache>
            </c:strRef>
          </c:cat>
          <c:val>
            <c:numRef>
              <c:f>Tabeller!$C$19:$E$19</c:f>
              <c:numCache>
                <c:formatCode>0</c:formatCode>
                <c:ptCount val="3"/>
                <c:pt idx="0">
                  <c:v>1</c:v>
                </c:pt>
                <c:pt idx="1">
                  <c:v>6.3</c:v>
                </c:pt>
                <c:pt idx="2">
                  <c:v>7.8</c:v>
                </c:pt>
              </c:numCache>
            </c:numRef>
          </c:val>
          <c:extLst>
            <c:ext xmlns:c16="http://schemas.microsoft.com/office/drawing/2014/chart" uri="{C3380CC4-5D6E-409C-BE32-E72D297353CC}">
              <c16:uniqueId val="{00000007-BFE3-4D0B-A369-7B3E5D2A9162}"/>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1098405259048172"/>
          <c:h val="9.66573057845629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tx>
            <c:strRef>
              <c:f>'Tabeller-TREND'!$B$34</c:f>
              <c:strCache>
                <c:ptCount val="1"/>
                <c:pt idx="0">
                  <c:v>Prosentandel som ofte føler seg redd hvis de må snakke foran klasse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'Tabeller-TREND'!$C$34:$I$34</c:f>
              <c:numCache>
                <c:formatCode>0</c:formatCode>
                <c:ptCount val="7"/>
                <c:pt idx="0">
                  <c:v>-10</c:v>
                </c:pt>
                <c:pt idx="1">
                  <c:v>-1</c:v>
                </c:pt>
                <c:pt idx="2">
                  <c:v>-1</c:v>
                </c:pt>
                <c:pt idx="3">
                  <c:v>-1</c:v>
                </c:pt>
                <c:pt idx="4">
                  <c:v>-1</c:v>
                </c:pt>
                <c:pt idx="5">
                  <c:v>-1</c:v>
                </c:pt>
                <c:pt idx="6">
                  <c:v>25.5</c:v>
                </c:pt>
              </c:numCache>
            </c:numRef>
          </c:val>
          <c:extLst>
            <c:ext xmlns:c16="http://schemas.microsoft.com/office/drawing/2014/chart" uri="{C3380CC4-5D6E-409C-BE32-E72D297353CC}">
              <c16:uniqueId val="{00000000-740F-40ED-B0CD-379C49C8F7D1}"/>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8864324797186796"/>
          <c:w val="0.96943785244017611"/>
          <c:h val="0.643795211222580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8263-493E-BCD1-DC1099E6E6D5}"/>
              </c:ext>
            </c:extLst>
          </c:dPt>
          <c:dPt>
            <c:idx val="1"/>
            <c:invertIfNegative val="0"/>
            <c:bubble3D val="0"/>
            <c:spPr>
              <a:solidFill>
                <a:srgbClr val="DE9F37"/>
              </a:solidFill>
              <a:ln>
                <a:noFill/>
              </a:ln>
              <a:effectLst/>
            </c:spPr>
            <c:extLst>
              <c:ext xmlns:c16="http://schemas.microsoft.com/office/drawing/2014/chart" uri="{C3380CC4-5D6E-409C-BE32-E72D297353CC}">
                <c16:uniqueId val="{00000000-8263-493E-BCD1-DC1099E6E6D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Standardtabeller!$AD$136:$AI$136</c:f>
              <c:strCache>
                <c:ptCount val="6"/>
                <c:pt idx="0">
                  <c:v>Gutter</c:v>
                </c:pt>
                <c:pt idx="1">
                  <c:v>Jenter</c:v>
                </c:pt>
                <c:pt idx="3">
                  <c:v>5. trinn</c:v>
                </c:pt>
                <c:pt idx="4">
                  <c:v>6. trinn</c:v>
                </c:pt>
                <c:pt idx="5">
                  <c:v>7. trinn</c:v>
                </c:pt>
              </c:strCache>
            </c:strRef>
          </c:cat>
          <c:val>
            <c:numRef>
              <c:f>Standardtabeller!$AD$137:$AI$137</c:f>
              <c:numCache>
                <c:formatCode>0</c:formatCode>
                <c:ptCount val="6"/>
                <c:pt idx="0">
                  <c:v>20.399999999999999</c:v>
                </c:pt>
                <c:pt idx="1">
                  <c:v>29.500000000000004</c:v>
                </c:pt>
                <c:pt idx="3">
                  <c:v>21.3</c:v>
                </c:pt>
                <c:pt idx="4">
                  <c:v>26.3</c:v>
                </c:pt>
                <c:pt idx="5">
                  <c:v>29.000000000000004</c:v>
                </c:pt>
              </c:numCache>
            </c:numRef>
          </c:val>
          <c:extLst>
            <c:ext xmlns:c16="http://schemas.microsoft.com/office/drawing/2014/chart" uri="{C3380CC4-5D6E-409C-BE32-E72D297353CC}">
              <c16:uniqueId val="{00000000-2DA6-4E0F-B13B-E33E267313A7}"/>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49330157208148639"/>
          <c:h val="0.84202377384876648"/>
        </c:manualLayout>
      </c:layout>
      <c:barChart>
        <c:barDir val="bar"/>
        <c:grouping val="clustered"/>
        <c:varyColors val="0"/>
        <c:ser>
          <c:idx val="1"/>
          <c:order val="0"/>
          <c:tx>
            <c:strRef>
              <c:f>Standardtabeller!$R$136</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Standardtabeller!$P$137:$P$140</c:f>
              <c:strCache>
                <c:ptCount val="4"/>
                <c:pt idx="0">
                  <c:v>Ingen ganger</c:v>
                </c:pt>
                <c:pt idx="1">
                  <c:v>Noen ganger</c:v>
                </c:pt>
                <c:pt idx="2">
                  <c:v>Ganske ofte</c:v>
                </c:pt>
                <c:pt idx="3">
                  <c:v>Veldig ofte</c:v>
                </c:pt>
              </c:strCache>
            </c:strRef>
          </c:cat>
          <c:val>
            <c:numRef>
              <c:f>Standardtabeller!$R$137:$R$140</c:f>
              <c:numCache>
                <c:formatCode>0</c:formatCode>
                <c:ptCount val="4"/>
                <c:pt idx="0">
                  <c:v>26</c:v>
                </c:pt>
                <c:pt idx="1">
                  <c:v>48.5</c:v>
                </c:pt>
                <c:pt idx="2">
                  <c:v>14.499999999999998</c:v>
                </c:pt>
                <c:pt idx="3">
                  <c:v>11</c:v>
                </c:pt>
              </c:numCache>
            </c:numRef>
          </c:val>
          <c:extLst>
            <c:ext xmlns:c16="http://schemas.microsoft.com/office/drawing/2014/chart" uri="{C3380CC4-5D6E-409C-BE32-E72D297353CC}">
              <c16:uniqueId val="{00000001-21D9-42C7-B348-4E05D625E4C4}"/>
            </c:ext>
          </c:extLst>
        </c:ser>
        <c:ser>
          <c:idx val="0"/>
          <c:order val="1"/>
          <c:tx>
            <c:strRef>
              <c:f>Standardtabeller!$Q$136</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Standardtabeller!$P$137:$P$140</c:f>
              <c:strCache>
                <c:ptCount val="4"/>
                <c:pt idx="0">
                  <c:v>Ingen ganger</c:v>
                </c:pt>
                <c:pt idx="1">
                  <c:v>Noen ganger</c:v>
                </c:pt>
                <c:pt idx="2">
                  <c:v>Ganske ofte</c:v>
                </c:pt>
                <c:pt idx="3">
                  <c:v>Veldig ofte</c:v>
                </c:pt>
              </c:strCache>
            </c:strRef>
          </c:cat>
          <c:val>
            <c:numRef>
              <c:f>Standardtabeller!$Q$137:$Q$140</c:f>
              <c:numCache>
                <c:formatCode>0</c:formatCode>
                <c:ptCount val="4"/>
                <c:pt idx="0">
                  <c:v>25.6</c:v>
                </c:pt>
                <c:pt idx="1">
                  <c:v>50.4</c:v>
                </c:pt>
                <c:pt idx="2">
                  <c:v>12.5</c:v>
                </c:pt>
                <c:pt idx="3">
                  <c:v>11.5</c:v>
                </c:pt>
              </c:numCache>
            </c:numRef>
          </c:val>
          <c:extLst>
            <c:ext xmlns:c16="http://schemas.microsoft.com/office/drawing/2014/chart" uri="{C3380CC4-5D6E-409C-BE32-E72D297353CC}">
              <c16:uniqueId val="{00000000-21D9-42C7-B348-4E05D625E4C4}"/>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8750770174307847"/>
          <c:w val="0.99122953078707421"/>
          <c:h val="9.38027350534129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B6F6-4CB5-B375-D07E809823E5}"/>
              </c:ext>
            </c:extLst>
          </c:dPt>
          <c:dPt>
            <c:idx val="1"/>
            <c:invertIfNegative val="0"/>
            <c:bubble3D val="0"/>
            <c:spPr>
              <a:solidFill>
                <a:srgbClr val="DE9F37"/>
              </a:solidFill>
              <a:ln>
                <a:noFill/>
              </a:ln>
              <a:effectLst/>
            </c:spPr>
            <c:extLst>
              <c:ext xmlns:c16="http://schemas.microsoft.com/office/drawing/2014/chart" uri="{C3380CC4-5D6E-409C-BE32-E72D297353CC}">
                <c16:uniqueId val="{00000000-B6F6-4CB5-B375-D07E809823E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Standardtabeller!$AD$881:$AI$881</c:f>
              <c:strCache>
                <c:ptCount val="6"/>
                <c:pt idx="0">
                  <c:v>Gutter</c:v>
                </c:pt>
                <c:pt idx="1">
                  <c:v>Jenter</c:v>
                </c:pt>
                <c:pt idx="3">
                  <c:v>5. trinn</c:v>
                </c:pt>
                <c:pt idx="4">
                  <c:v>6. trinn</c:v>
                </c:pt>
                <c:pt idx="5">
                  <c:v>7. trinn</c:v>
                </c:pt>
              </c:strCache>
            </c:strRef>
          </c:cat>
          <c:val>
            <c:numRef>
              <c:f>Standardtabeller!$AD$882:$AI$882</c:f>
              <c:numCache>
                <c:formatCode>0</c:formatCode>
                <c:ptCount val="6"/>
                <c:pt idx="0">
                  <c:v>89.6</c:v>
                </c:pt>
                <c:pt idx="1">
                  <c:v>90.100000000000009</c:v>
                </c:pt>
                <c:pt idx="3">
                  <c:v>82.699999999999989</c:v>
                </c:pt>
                <c:pt idx="4">
                  <c:v>94.5</c:v>
                </c:pt>
                <c:pt idx="5">
                  <c:v>89.600000000000009</c:v>
                </c:pt>
              </c:numCache>
            </c:numRef>
          </c:val>
          <c:extLst>
            <c:ext xmlns:c16="http://schemas.microsoft.com/office/drawing/2014/chart" uri="{C3380CC4-5D6E-409C-BE32-E72D297353CC}">
              <c16:uniqueId val="{00000000-CB86-46F4-8CA5-89BB76D2202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1223325015891"/>
          <c:y val="2.1480682512558847E-2"/>
          <c:w val="0.501853345353792"/>
          <c:h val="0.84202377384876648"/>
        </c:manualLayout>
      </c:layout>
      <c:barChart>
        <c:barDir val="bar"/>
        <c:grouping val="clustered"/>
        <c:varyColors val="0"/>
        <c:ser>
          <c:idx val="0"/>
          <c:order val="0"/>
          <c:tx>
            <c:strRef>
              <c:f>Standardtabeller!$Q$881</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Standardtabeller!$P$882:$P$885</c:f>
              <c:strCache>
                <c:ptCount val="4"/>
                <c:pt idx="0">
                  <c:v>Ikke fornøyd i det hele tatt</c:v>
                </c:pt>
                <c:pt idx="1">
                  <c:v>Litt fornøyd</c:v>
                </c:pt>
                <c:pt idx="2">
                  <c:v>Ganske fornøyd</c:v>
                </c:pt>
                <c:pt idx="3">
                  <c:v>Veldig fornøyd</c:v>
                </c:pt>
              </c:strCache>
            </c:strRef>
          </c:cat>
          <c:val>
            <c:numRef>
              <c:f>Standardtabeller!$Q$882:$Q$885</c:f>
              <c:numCache>
                <c:formatCode>0</c:formatCode>
                <c:ptCount val="4"/>
                <c:pt idx="0">
                  <c:v>2.5</c:v>
                </c:pt>
                <c:pt idx="1">
                  <c:v>10.8</c:v>
                </c:pt>
                <c:pt idx="2">
                  <c:v>30.599999999999998</c:v>
                </c:pt>
                <c:pt idx="3">
                  <c:v>56.100000000000009</c:v>
                </c:pt>
              </c:numCache>
            </c:numRef>
          </c:val>
          <c:extLst>
            <c:ext xmlns:c16="http://schemas.microsoft.com/office/drawing/2014/chart" uri="{C3380CC4-5D6E-409C-BE32-E72D297353CC}">
              <c16:uniqueId val="{00000000-D862-451C-A37C-26D9D80DEBAD}"/>
            </c:ext>
          </c:extLst>
        </c:ser>
        <c:ser>
          <c:idx val="1"/>
          <c:order val="1"/>
          <c:tx>
            <c:strRef>
              <c:f>Standardtabeller!$R$881</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Standardtabeller!$P$882:$P$885</c:f>
              <c:strCache>
                <c:ptCount val="4"/>
                <c:pt idx="0">
                  <c:v>Ikke fornøyd i det hele tatt</c:v>
                </c:pt>
                <c:pt idx="1">
                  <c:v>Litt fornøyd</c:v>
                </c:pt>
                <c:pt idx="2">
                  <c:v>Ganske fornøyd</c:v>
                </c:pt>
                <c:pt idx="3">
                  <c:v>Veldig fornøyd</c:v>
                </c:pt>
              </c:strCache>
            </c:strRef>
          </c:cat>
          <c:val>
            <c:numRef>
              <c:f>Standardtabeller!$R$882:$R$885</c:f>
              <c:numCache>
                <c:formatCode>0</c:formatCode>
                <c:ptCount val="4"/>
                <c:pt idx="0">
                  <c:v>1.6</c:v>
                </c:pt>
                <c:pt idx="1">
                  <c:v>9</c:v>
                </c:pt>
                <c:pt idx="2">
                  <c:v>32.800000000000004</c:v>
                </c:pt>
                <c:pt idx="3">
                  <c:v>56.599999999999994</c:v>
                </c:pt>
              </c:numCache>
            </c:numRef>
          </c:val>
          <c:extLst>
            <c:ext xmlns:c16="http://schemas.microsoft.com/office/drawing/2014/chart" uri="{C3380CC4-5D6E-409C-BE32-E72D297353CC}">
              <c16:uniqueId val="{00000001-D862-451C-A37C-26D9D80DEBAD}"/>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284309213151304"/>
          <c:w val="0.96943785244017611"/>
          <c:h val="0.70959538355014928"/>
        </c:manualLayout>
      </c:layout>
      <c:barChart>
        <c:barDir val="col"/>
        <c:grouping val="clustered"/>
        <c:varyColors val="0"/>
        <c:ser>
          <c:idx val="0"/>
          <c:order val="0"/>
          <c:tx>
            <c:strRef>
              <c:f>'Tabeller-TREND'!$B$38</c:f>
              <c:strCache>
                <c:ptCount val="1"/>
                <c:pt idx="0">
                  <c:v>Er fornøyd med nærområdet der du bor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'Tabeller-TREND'!$C$38:$I$38</c:f>
              <c:numCache>
                <c:formatCode>0</c:formatCode>
                <c:ptCount val="7"/>
                <c:pt idx="0">
                  <c:v>-10</c:v>
                </c:pt>
                <c:pt idx="1">
                  <c:v>-1</c:v>
                </c:pt>
                <c:pt idx="2">
                  <c:v>-1</c:v>
                </c:pt>
                <c:pt idx="3">
                  <c:v>-1</c:v>
                </c:pt>
                <c:pt idx="4">
                  <c:v>-1</c:v>
                </c:pt>
                <c:pt idx="5">
                  <c:v>-1</c:v>
                </c:pt>
                <c:pt idx="6">
                  <c:v>89.399999999999991</c:v>
                </c:pt>
              </c:numCache>
            </c:numRef>
          </c:val>
          <c:extLst>
            <c:ext xmlns:c16="http://schemas.microsoft.com/office/drawing/2014/chart" uri="{C3380CC4-5D6E-409C-BE32-E72D297353CC}">
              <c16:uniqueId val="{00000000-CC8E-451C-AEBE-30F80B4873F1}"/>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tx>
            <c:strRef>
              <c:f>'Tabeller-TREND'!$B$40</c:f>
              <c:strCache>
                <c:ptCount val="1"/>
                <c:pt idx="0">
                  <c:v>Føler seg trygge ute i området der de bor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'Tabeller-TREND'!$C$40:$I$40</c:f>
              <c:numCache>
                <c:formatCode>0</c:formatCode>
                <c:ptCount val="7"/>
                <c:pt idx="0">
                  <c:v>-10</c:v>
                </c:pt>
                <c:pt idx="1">
                  <c:v>-1</c:v>
                </c:pt>
                <c:pt idx="2">
                  <c:v>-1</c:v>
                </c:pt>
                <c:pt idx="3">
                  <c:v>-1</c:v>
                </c:pt>
                <c:pt idx="4">
                  <c:v>-1</c:v>
                </c:pt>
                <c:pt idx="5">
                  <c:v>-1</c:v>
                </c:pt>
                <c:pt idx="6">
                  <c:v>95.9</c:v>
                </c:pt>
              </c:numCache>
            </c:numRef>
          </c:val>
          <c:extLst>
            <c:ext xmlns:c16="http://schemas.microsoft.com/office/drawing/2014/chart" uri="{C3380CC4-5D6E-409C-BE32-E72D297353CC}">
              <c16:uniqueId val="{00000000-94B2-452A-B881-D81ECECC0B35}"/>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8864324797186796"/>
          <c:w val="0.96943785244017611"/>
          <c:h val="0.643795211222580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7C45-4F95-B48C-10A193ED462E}"/>
              </c:ext>
            </c:extLst>
          </c:dPt>
          <c:dPt>
            <c:idx val="1"/>
            <c:invertIfNegative val="0"/>
            <c:bubble3D val="0"/>
            <c:spPr>
              <a:solidFill>
                <a:srgbClr val="DE9F37"/>
              </a:solidFill>
              <a:ln>
                <a:noFill/>
              </a:ln>
              <a:effectLst/>
            </c:spPr>
            <c:extLst>
              <c:ext xmlns:c16="http://schemas.microsoft.com/office/drawing/2014/chart" uri="{C3380CC4-5D6E-409C-BE32-E72D297353CC}">
                <c16:uniqueId val="{00000000-7C45-4F95-B48C-10A193ED462E}"/>
              </c:ext>
            </c:extLst>
          </c:dPt>
          <c:dLbls>
            <c:dLbl>
              <c:idx val="3"/>
              <c:delete val="1"/>
              <c:extLst>
                <c:ext xmlns:c15="http://schemas.microsoft.com/office/drawing/2012/chart" uri="{CE6537A1-D6FC-4f65-9D91-7224C49458BB}"/>
                <c:ext xmlns:c16="http://schemas.microsoft.com/office/drawing/2014/chart" uri="{C3380CC4-5D6E-409C-BE32-E72D297353CC}">
                  <c16:uniqueId val="{00000006-A59D-4296-A98F-ADC463E5D2C7}"/>
                </c:ext>
              </c:extLst>
            </c:dLbl>
            <c:dLbl>
              <c:idx val="4"/>
              <c:delete val="1"/>
              <c:extLst>
                <c:ext xmlns:c15="http://schemas.microsoft.com/office/drawing/2012/chart" uri="{CE6537A1-D6FC-4f65-9D91-7224C49458BB}"/>
                <c:ext xmlns:c16="http://schemas.microsoft.com/office/drawing/2014/chart" uri="{C3380CC4-5D6E-409C-BE32-E72D297353CC}">
                  <c16:uniqueId val="{00000005-A59D-4296-A98F-ADC463E5D2C7}"/>
                </c:ext>
              </c:extLst>
            </c:dLbl>
            <c:dLbl>
              <c:idx val="5"/>
              <c:delete val="1"/>
              <c:extLst>
                <c:ext xmlns:c15="http://schemas.microsoft.com/office/drawing/2012/chart" uri="{CE6537A1-D6FC-4f65-9D91-7224C49458BB}"/>
                <c:ext xmlns:c16="http://schemas.microsoft.com/office/drawing/2014/chart" uri="{C3380CC4-5D6E-409C-BE32-E72D297353CC}">
                  <c16:uniqueId val="{00000004-A59D-4296-A98F-ADC463E5D2C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Standardtabeller!$AD$282:$AI$282</c:f>
              <c:strCache>
                <c:ptCount val="6"/>
                <c:pt idx="0">
                  <c:v>Gutter</c:v>
                </c:pt>
                <c:pt idx="1">
                  <c:v>Jenter</c:v>
                </c:pt>
                <c:pt idx="3">
                  <c:v>5. trinn</c:v>
                </c:pt>
                <c:pt idx="4">
                  <c:v>6. trinn</c:v>
                </c:pt>
                <c:pt idx="5">
                  <c:v>7. trinn</c:v>
                </c:pt>
              </c:strCache>
            </c:strRef>
          </c:cat>
          <c:val>
            <c:numRef>
              <c:f>Standardtabeller!$AD$283:$AI$283</c:f>
              <c:numCache>
                <c:formatCode>0</c:formatCode>
                <c:ptCount val="6"/>
                <c:pt idx="0">
                  <c:v>98.9</c:v>
                </c:pt>
                <c:pt idx="1">
                  <c:v>93.3</c:v>
                </c:pt>
                <c:pt idx="3">
                  <c:v>#N/A</c:v>
                </c:pt>
                <c:pt idx="4">
                  <c:v>#N/A</c:v>
                </c:pt>
                <c:pt idx="5">
                  <c:v>#N/A</c:v>
                </c:pt>
              </c:numCache>
            </c:numRef>
          </c:val>
          <c:extLst>
            <c:ext xmlns:c16="http://schemas.microsoft.com/office/drawing/2014/chart" uri="{C3380CC4-5D6E-409C-BE32-E72D297353CC}">
              <c16:uniqueId val="{00000000-8683-4625-980B-7B1CB779FB8D}"/>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45228419765278705"/>
          <c:h val="0.84202377384876648"/>
        </c:manualLayout>
      </c:layout>
      <c:barChart>
        <c:barDir val="bar"/>
        <c:grouping val="clustered"/>
        <c:varyColors val="0"/>
        <c:ser>
          <c:idx val="1"/>
          <c:order val="0"/>
          <c:tx>
            <c:strRef>
              <c:f>Standardtabeller!$R$282</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Standardtabeller!$P$283:$P$286</c:f>
              <c:strCache>
                <c:ptCount val="4"/>
                <c:pt idx="0">
                  <c:v>Veldig trygg</c:v>
                </c:pt>
                <c:pt idx="1">
                  <c:v>Ganske trygg</c:v>
                </c:pt>
                <c:pt idx="2">
                  <c:v>Ikke så trygg</c:v>
                </c:pt>
                <c:pt idx="3">
                  <c:v>Ikke trygg i det hele tatt</c:v>
                </c:pt>
              </c:strCache>
            </c:strRef>
          </c:cat>
          <c:val>
            <c:numRef>
              <c:f>Standardtabeller!$R$283:$R$286</c:f>
              <c:numCache>
                <c:formatCode>0</c:formatCode>
                <c:ptCount val="4"/>
                <c:pt idx="0">
                  <c:v>66.3</c:v>
                </c:pt>
                <c:pt idx="1">
                  <c:v>29.599999999999998</c:v>
                </c:pt>
                <c:pt idx="2">
                  <c:v>3.5000000000000004</c:v>
                </c:pt>
                <c:pt idx="3">
                  <c:v>0.5</c:v>
                </c:pt>
              </c:numCache>
            </c:numRef>
          </c:val>
          <c:extLst>
            <c:ext xmlns:c16="http://schemas.microsoft.com/office/drawing/2014/chart" uri="{C3380CC4-5D6E-409C-BE32-E72D297353CC}">
              <c16:uniqueId val="{00000001-33A3-44CF-8248-6E5852BC4DC0}"/>
            </c:ext>
          </c:extLst>
        </c:ser>
        <c:ser>
          <c:idx val="0"/>
          <c:order val="1"/>
          <c:tx>
            <c:strRef>
              <c:f>Standardtabeller!$Q$282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Standardtabeller!$P$283:$P$286</c:f>
              <c:strCache>
                <c:ptCount val="4"/>
                <c:pt idx="0">
                  <c:v>Veldig trygg</c:v>
                </c:pt>
                <c:pt idx="1">
                  <c:v>Ganske trygg</c:v>
                </c:pt>
                <c:pt idx="2">
                  <c:v>Ikke så trygg</c:v>
                </c:pt>
                <c:pt idx="3">
                  <c:v>Ikke trygg i det hele tatt</c:v>
                </c:pt>
              </c:strCache>
            </c:strRef>
          </c:cat>
          <c:val>
            <c:numRef>
              <c:f>Standardtabeller!$Q$283:$Q$286</c:f>
              <c:numCache>
                <c:formatCode>0</c:formatCode>
                <c:ptCount val="4"/>
                <c:pt idx="0">
                  <c:v>63.9</c:v>
                </c:pt>
                <c:pt idx="1">
                  <c:v>31.4</c:v>
                </c:pt>
                <c:pt idx="2">
                  <c:v>3.8</c:v>
                </c:pt>
                <c:pt idx="3">
                  <c:v>0.89999999999999991</c:v>
                </c:pt>
              </c:numCache>
            </c:numRef>
          </c:val>
          <c:extLst>
            <c:ext xmlns:c16="http://schemas.microsoft.com/office/drawing/2014/chart" uri="{C3380CC4-5D6E-409C-BE32-E72D297353CC}">
              <c16:uniqueId val="{00000000-33A3-44CF-8248-6E5852BC4DC0}"/>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8750770174307847"/>
          <c:w val="0.99122953078707421"/>
          <c:h val="9.38027350534129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tx>
            <c:strRef>
              <c:f>'Tabeller-TREND'!$B$39</c:f>
              <c:strCache>
                <c:ptCount val="1"/>
                <c:pt idx="0">
                  <c:v>Føler seg trygge på vei til og fra skolen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'Tabeller-TREND'!$C$39:$I$39</c:f>
              <c:numCache>
                <c:formatCode>0</c:formatCode>
                <c:ptCount val="7"/>
                <c:pt idx="0">
                  <c:v>-10</c:v>
                </c:pt>
                <c:pt idx="1">
                  <c:v>-1</c:v>
                </c:pt>
                <c:pt idx="2">
                  <c:v>-1</c:v>
                </c:pt>
                <c:pt idx="3">
                  <c:v>-1</c:v>
                </c:pt>
                <c:pt idx="4">
                  <c:v>-1</c:v>
                </c:pt>
                <c:pt idx="5">
                  <c:v>-1</c:v>
                </c:pt>
                <c:pt idx="6">
                  <c:v>90</c:v>
                </c:pt>
              </c:numCache>
            </c:numRef>
          </c:val>
          <c:extLst>
            <c:ext xmlns:c16="http://schemas.microsoft.com/office/drawing/2014/chart" uri="{C3380CC4-5D6E-409C-BE32-E72D297353CC}">
              <c16:uniqueId val="{00000000-107C-41E8-8155-2D4D6AAECDA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78FD-480A-B69A-F3E31BF18572}"/>
              </c:ext>
            </c:extLst>
          </c:dPt>
          <c:dPt>
            <c:idx val="1"/>
            <c:invertIfNegative val="0"/>
            <c:bubble3D val="0"/>
            <c:spPr>
              <a:solidFill>
                <a:srgbClr val="DE9F37"/>
              </a:solidFill>
              <a:ln>
                <a:noFill/>
              </a:ln>
              <a:effectLst/>
            </c:spPr>
            <c:extLst>
              <c:ext xmlns:c16="http://schemas.microsoft.com/office/drawing/2014/chart" uri="{C3380CC4-5D6E-409C-BE32-E72D297353CC}">
                <c16:uniqueId val="{00000001-78FD-480A-B69A-F3E31BF1857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Standardtabeller!$AD$814:$AI$814</c:f>
              <c:strCache>
                <c:ptCount val="6"/>
                <c:pt idx="0">
                  <c:v>Gutter</c:v>
                </c:pt>
                <c:pt idx="1">
                  <c:v>Jenter</c:v>
                </c:pt>
                <c:pt idx="3">
                  <c:v>5. trinn</c:v>
                </c:pt>
                <c:pt idx="4">
                  <c:v>6. trinn</c:v>
                </c:pt>
                <c:pt idx="5">
                  <c:v>7. trinn</c:v>
                </c:pt>
              </c:strCache>
            </c:strRef>
          </c:cat>
          <c:val>
            <c:numRef>
              <c:f>Standardtabeller!$AD$815:$AI$815</c:f>
              <c:numCache>
                <c:formatCode>0</c:formatCode>
                <c:ptCount val="6"/>
                <c:pt idx="0">
                  <c:v>89.8</c:v>
                </c:pt>
                <c:pt idx="1">
                  <c:v>75.2</c:v>
                </c:pt>
                <c:pt idx="3">
                  <c:v>77.899999999999991</c:v>
                </c:pt>
                <c:pt idx="4">
                  <c:v>83.3</c:v>
                </c:pt>
                <c:pt idx="5">
                  <c:v>84.8</c:v>
                </c:pt>
              </c:numCache>
            </c:numRef>
          </c:val>
          <c:extLst>
            <c:ext xmlns:c16="http://schemas.microsoft.com/office/drawing/2014/chart" uri="{C3380CC4-5D6E-409C-BE32-E72D297353CC}">
              <c16:uniqueId val="{00000000-E964-46DC-A7A8-E9DA3C0822E6}"/>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8864324797186796"/>
          <c:w val="0.96943785244017611"/>
          <c:h val="0.643795211222580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853E-4D84-9A8A-D8C663FF4FC9}"/>
              </c:ext>
            </c:extLst>
          </c:dPt>
          <c:dPt>
            <c:idx val="1"/>
            <c:invertIfNegative val="0"/>
            <c:bubble3D val="0"/>
            <c:spPr>
              <a:solidFill>
                <a:srgbClr val="DE9F37"/>
              </a:solidFill>
              <a:ln>
                <a:noFill/>
              </a:ln>
              <a:effectLst/>
            </c:spPr>
            <c:extLst>
              <c:ext xmlns:c16="http://schemas.microsoft.com/office/drawing/2014/chart" uri="{C3380CC4-5D6E-409C-BE32-E72D297353CC}">
                <c16:uniqueId val="{00000001-853E-4D84-9A8A-D8C663FF4FC9}"/>
              </c:ext>
            </c:extLst>
          </c:dPt>
          <c:dLbls>
            <c:dLbl>
              <c:idx val="3"/>
              <c:delete val="1"/>
              <c:extLst>
                <c:ext xmlns:c15="http://schemas.microsoft.com/office/drawing/2012/chart" uri="{CE6537A1-D6FC-4f65-9D91-7224C49458BB}"/>
                <c:ext xmlns:c16="http://schemas.microsoft.com/office/drawing/2014/chart" uri="{C3380CC4-5D6E-409C-BE32-E72D297353CC}">
                  <c16:uniqueId val="{00000006-6769-4CD6-BB62-96A9EAC5EB8B}"/>
                </c:ext>
              </c:extLst>
            </c:dLbl>
            <c:dLbl>
              <c:idx val="4"/>
              <c:delete val="1"/>
              <c:extLst>
                <c:ext xmlns:c15="http://schemas.microsoft.com/office/drawing/2012/chart" uri="{CE6537A1-D6FC-4f65-9D91-7224C49458BB}"/>
                <c:ext xmlns:c16="http://schemas.microsoft.com/office/drawing/2014/chart" uri="{C3380CC4-5D6E-409C-BE32-E72D297353CC}">
                  <c16:uniqueId val="{00000005-6769-4CD6-BB62-96A9EAC5EB8B}"/>
                </c:ext>
              </c:extLst>
            </c:dLbl>
            <c:dLbl>
              <c:idx val="5"/>
              <c:delete val="1"/>
              <c:extLst>
                <c:ext xmlns:c15="http://schemas.microsoft.com/office/drawing/2012/chart" uri="{CE6537A1-D6FC-4f65-9D91-7224C49458BB}"/>
                <c:ext xmlns:c16="http://schemas.microsoft.com/office/drawing/2014/chart" uri="{C3380CC4-5D6E-409C-BE32-E72D297353CC}">
                  <c16:uniqueId val="{00000004-6769-4CD6-BB62-96A9EAC5EB8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Standardtabeller!$AD$258:$AI$258</c:f>
              <c:strCache>
                <c:ptCount val="6"/>
                <c:pt idx="0">
                  <c:v>Gutter</c:v>
                </c:pt>
                <c:pt idx="1">
                  <c:v>Jenter</c:v>
                </c:pt>
                <c:pt idx="3">
                  <c:v>5. trinn</c:v>
                </c:pt>
                <c:pt idx="4">
                  <c:v>6. trinn</c:v>
                </c:pt>
                <c:pt idx="5">
                  <c:v>7. trinn</c:v>
                </c:pt>
              </c:strCache>
            </c:strRef>
          </c:cat>
          <c:val>
            <c:numRef>
              <c:f>Standardtabeller!$AD$259:$AI$259</c:f>
              <c:numCache>
                <c:formatCode>0</c:formatCode>
                <c:ptCount val="6"/>
                <c:pt idx="0">
                  <c:v>91.3</c:v>
                </c:pt>
                <c:pt idx="1">
                  <c:v>88.5</c:v>
                </c:pt>
                <c:pt idx="3">
                  <c:v>#N/A</c:v>
                </c:pt>
                <c:pt idx="4">
                  <c:v>#N/A</c:v>
                </c:pt>
                <c:pt idx="5">
                  <c:v>#N/A</c:v>
                </c:pt>
              </c:numCache>
            </c:numRef>
          </c:val>
          <c:extLst>
            <c:ext xmlns:c16="http://schemas.microsoft.com/office/drawing/2014/chart" uri="{C3380CC4-5D6E-409C-BE32-E72D297353CC}">
              <c16:uniqueId val="{00000000-484E-44E9-A189-F89874AFC5B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45228419765278705"/>
          <c:h val="0.84202377384876648"/>
        </c:manualLayout>
      </c:layout>
      <c:barChart>
        <c:barDir val="bar"/>
        <c:grouping val="clustered"/>
        <c:varyColors val="0"/>
        <c:ser>
          <c:idx val="1"/>
          <c:order val="0"/>
          <c:tx>
            <c:strRef>
              <c:f>Standardtabeller!$R$258</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Standardtabeller!$P$259:$P$262</c:f>
              <c:strCache>
                <c:ptCount val="4"/>
                <c:pt idx="0">
                  <c:v>Veldig trygg</c:v>
                </c:pt>
                <c:pt idx="1">
                  <c:v>Ganske trygg</c:v>
                </c:pt>
                <c:pt idx="2">
                  <c:v>Ikke så trygg</c:v>
                </c:pt>
                <c:pt idx="3">
                  <c:v>Ikke trygg i det hele tatt</c:v>
                </c:pt>
              </c:strCache>
            </c:strRef>
          </c:cat>
          <c:val>
            <c:numRef>
              <c:f>Standardtabeller!$R$259:$R$262</c:f>
              <c:numCache>
                <c:formatCode>0</c:formatCode>
                <c:ptCount val="4"/>
                <c:pt idx="0">
                  <c:v>50.3</c:v>
                </c:pt>
                <c:pt idx="1">
                  <c:v>39.700000000000003</c:v>
                </c:pt>
                <c:pt idx="2">
                  <c:v>8.5</c:v>
                </c:pt>
                <c:pt idx="3">
                  <c:v>1.5</c:v>
                </c:pt>
              </c:numCache>
            </c:numRef>
          </c:val>
          <c:extLst>
            <c:ext xmlns:c16="http://schemas.microsoft.com/office/drawing/2014/chart" uri="{C3380CC4-5D6E-409C-BE32-E72D297353CC}">
              <c16:uniqueId val="{00000001-A9D0-40D9-99DB-8CF6FD9FAE50}"/>
            </c:ext>
          </c:extLst>
        </c:ser>
        <c:ser>
          <c:idx val="0"/>
          <c:order val="1"/>
          <c:tx>
            <c:strRef>
              <c:f>Standardtabeller!$Q$258</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Standardtabeller!$P$259:$P$262</c:f>
              <c:strCache>
                <c:ptCount val="4"/>
                <c:pt idx="0">
                  <c:v>Veldig trygg</c:v>
                </c:pt>
                <c:pt idx="1">
                  <c:v>Ganske trygg</c:v>
                </c:pt>
                <c:pt idx="2">
                  <c:v>Ikke så trygg</c:v>
                </c:pt>
                <c:pt idx="3">
                  <c:v>Ikke trygg i det hele tatt</c:v>
                </c:pt>
              </c:strCache>
            </c:strRef>
          </c:cat>
          <c:val>
            <c:numRef>
              <c:f>Standardtabeller!$Q$259:$Q$262</c:f>
              <c:numCache>
                <c:formatCode>0</c:formatCode>
                <c:ptCount val="4"/>
                <c:pt idx="0">
                  <c:v>51.7</c:v>
                </c:pt>
                <c:pt idx="1">
                  <c:v>40.5</c:v>
                </c:pt>
                <c:pt idx="2">
                  <c:v>6.8000000000000007</c:v>
                </c:pt>
                <c:pt idx="3">
                  <c:v>1</c:v>
                </c:pt>
              </c:numCache>
            </c:numRef>
          </c:val>
          <c:extLst>
            <c:ext xmlns:c16="http://schemas.microsoft.com/office/drawing/2014/chart" uri="{C3380CC4-5D6E-409C-BE32-E72D297353CC}">
              <c16:uniqueId val="{00000000-A9D0-40D9-99DB-8CF6FD9FAE50}"/>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8750770174307847"/>
          <c:w val="0.99122953078707421"/>
          <c:h val="9.38027350534129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E506-474E-BC75-BF1AA5564637}"/>
              </c:ext>
            </c:extLst>
          </c:dPt>
          <c:dPt>
            <c:idx val="1"/>
            <c:invertIfNegative val="0"/>
            <c:bubble3D val="0"/>
            <c:spPr>
              <a:solidFill>
                <a:srgbClr val="DE9F37"/>
              </a:solidFill>
              <a:ln>
                <a:noFill/>
              </a:ln>
              <a:effectLst/>
            </c:spPr>
            <c:extLst>
              <c:ext xmlns:c16="http://schemas.microsoft.com/office/drawing/2014/chart" uri="{C3380CC4-5D6E-409C-BE32-E72D297353CC}">
                <c16:uniqueId val="{00000000-E506-474E-BC75-BF1AA556463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Standardtabeller!$AD$308:$AI$308</c:f>
              <c:strCache>
                <c:ptCount val="6"/>
                <c:pt idx="0">
                  <c:v>Gutter</c:v>
                </c:pt>
                <c:pt idx="1">
                  <c:v>Jenter</c:v>
                </c:pt>
                <c:pt idx="3">
                  <c:v>5. trinn</c:v>
                </c:pt>
                <c:pt idx="4">
                  <c:v>6. trinn</c:v>
                </c:pt>
                <c:pt idx="5">
                  <c:v>7. trinn</c:v>
                </c:pt>
              </c:strCache>
            </c:strRef>
          </c:cat>
          <c:val>
            <c:numRef>
              <c:f>Standardtabeller!$AD$309:$AI$309</c:f>
              <c:numCache>
                <c:formatCode>0</c:formatCode>
                <c:ptCount val="6"/>
                <c:pt idx="0">
                  <c:v>76.900000000000006</c:v>
                </c:pt>
                <c:pt idx="1">
                  <c:v>82.399999999999991</c:v>
                </c:pt>
                <c:pt idx="3">
                  <c:v>86.9</c:v>
                </c:pt>
                <c:pt idx="4">
                  <c:v>85.1</c:v>
                </c:pt>
                <c:pt idx="5">
                  <c:v>66.7</c:v>
                </c:pt>
              </c:numCache>
            </c:numRef>
          </c:val>
          <c:extLst>
            <c:ext xmlns:c16="http://schemas.microsoft.com/office/drawing/2014/chart" uri="{C3380CC4-5D6E-409C-BE32-E72D297353CC}">
              <c16:uniqueId val="{00000000-D46A-4FDC-91D2-CAA0B851BF2D}"/>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52324389655726788"/>
          <c:h val="0.84202377384876648"/>
        </c:manualLayout>
      </c:layout>
      <c:barChart>
        <c:barDir val="bar"/>
        <c:grouping val="clustered"/>
        <c:varyColors val="0"/>
        <c:ser>
          <c:idx val="1"/>
          <c:order val="0"/>
          <c:tx>
            <c:strRef>
              <c:f>Standardtabeller!$R$308</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Standardtabeller!$P$309:$P$311</c:f>
              <c:strCache>
                <c:ptCount val="3"/>
                <c:pt idx="0">
                  <c:v>Ja</c:v>
                </c:pt>
                <c:pt idx="1">
                  <c:v>Nei, men jeg har vært med før</c:v>
                </c:pt>
                <c:pt idx="2">
                  <c:v>Nei, jeg har aldri vært med på noen faste fritidsaktiviteter</c:v>
                </c:pt>
              </c:strCache>
            </c:strRef>
          </c:cat>
          <c:val>
            <c:numRef>
              <c:f>Standardtabeller!$R$309:$R$311</c:f>
              <c:numCache>
                <c:formatCode>0</c:formatCode>
                <c:ptCount val="3"/>
                <c:pt idx="0">
                  <c:v>80.100000000000009</c:v>
                </c:pt>
                <c:pt idx="1">
                  <c:v>17.299999999999997</c:v>
                </c:pt>
                <c:pt idx="2">
                  <c:v>2.6</c:v>
                </c:pt>
              </c:numCache>
            </c:numRef>
          </c:val>
          <c:extLst>
            <c:ext xmlns:c16="http://schemas.microsoft.com/office/drawing/2014/chart" uri="{C3380CC4-5D6E-409C-BE32-E72D297353CC}">
              <c16:uniqueId val="{00000001-8678-4683-915F-E7CDA813B0BA}"/>
            </c:ext>
          </c:extLst>
        </c:ser>
        <c:ser>
          <c:idx val="0"/>
          <c:order val="1"/>
          <c:tx>
            <c:strRef>
              <c:f>Standardtabeller!$Q$308</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Standardtabeller!$P$309:$P$311</c:f>
              <c:strCache>
                <c:ptCount val="3"/>
                <c:pt idx="0">
                  <c:v>Ja</c:v>
                </c:pt>
                <c:pt idx="1">
                  <c:v>Nei, men jeg har vært med før</c:v>
                </c:pt>
                <c:pt idx="2">
                  <c:v>Nei, jeg har aldri vært med på noen faste fritidsaktiviteter</c:v>
                </c:pt>
              </c:strCache>
            </c:strRef>
          </c:cat>
          <c:val>
            <c:numRef>
              <c:f>Standardtabeller!$Q$309:$Q$311</c:f>
              <c:numCache>
                <c:formatCode>0</c:formatCode>
                <c:ptCount val="3"/>
                <c:pt idx="0">
                  <c:v>76.8</c:v>
                </c:pt>
                <c:pt idx="1">
                  <c:v>19.3</c:v>
                </c:pt>
                <c:pt idx="2">
                  <c:v>3.8</c:v>
                </c:pt>
              </c:numCache>
            </c:numRef>
          </c:val>
          <c:extLst>
            <c:ext xmlns:c16="http://schemas.microsoft.com/office/drawing/2014/chart" uri="{C3380CC4-5D6E-409C-BE32-E72D297353CC}">
              <c16:uniqueId val="{00000000-8678-4683-915F-E7CDA813B0B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284309213151304"/>
          <c:w val="0.96943785244017611"/>
          <c:h val="0.70959538355014928"/>
        </c:manualLayout>
      </c:layout>
      <c:barChart>
        <c:barDir val="col"/>
        <c:grouping val="clustered"/>
        <c:varyColors val="0"/>
        <c:ser>
          <c:idx val="0"/>
          <c:order val="0"/>
          <c:tx>
            <c:strRef>
              <c:f>'Tabeller-TREND'!$B$48</c:f>
              <c:strCache>
                <c:ptCount val="1"/>
                <c:pt idx="0">
                  <c:v>Er med på en fast fritidsaktivitet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'Tabeller-TREND'!$C$48:$I$48</c:f>
              <c:numCache>
                <c:formatCode>0</c:formatCode>
                <c:ptCount val="7"/>
                <c:pt idx="0">
                  <c:v>-10</c:v>
                </c:pt>
                <c:pt idx="1">
                  <c:v>-1</c:v>
                </c:pt>
                <c:pt idx="2">
                  <c:v>-1</c:v>
                </c:pt>
                <c:pt idx="3">
                  <c:v>-1</c:v>
                </c:pt>
                <c:pt idx="4">
                  <c:v>-1</c:v>
                </c:pt>
                <c:pt idx="5">
                  <c:v>-1</c:v>
                </c:pt>
                <c:pt idx="6">
                  <c:v>80.100000000000009</c:v>
                </c:pt>
              </c:numCache>
            </c:numRef>
          </c:val>
          <c:extLst>
            <c:ext xmlns:c16="http://schemas.microsoft.com/office/drawing/2014/chart" uri="{C3380CC4-5D6E-409C-BE32-E72D297353CC}">
              <c16:uniqueId val="{00000000-3223-48E2-A85B-6FEB3E616491}"/>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45228419765278705"/>
          <c:h val="0.84202377384876648"/>
        </c:manualLayout>
      </c:layout>
      <c:barChart>
        <c:barDir val="bar"/>
        <c:grouping val="clustered"/>
        <c:varyColors val="0"/>
        <c:ser>
          <c:idx val="1"/>
          <c:order val="0"/>
          <c:tx>
            <c:strRef>
              <c:f>Tabeller!$D$88</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Tabeller!$B$89:$B$92</c:f>
              <c:strCache>
                <c:ptCount val="4"/>
                <c:pt idx="0">
                  <c:v>Sport eller idrett</c:v>
                </c:pt>
                <c:pt idx="1">
                  <c:v>Spiller instrument eller synger</c:v>
                </c:pt>
                <c:pt idx="2">
                  <c:v>Teater eller dans</c:v>
                </c:pt>
                <c:pt idx="3">
                  <c:v>Annet</c:v>
                </c:pt>
              </c:strCache>
            </c:strRef>
          </c:cat>
          <c:val>
            <c:numRef>
              <c:f>Tabeller!$D$89:$D$92</c:f>
              <c:numCache>
                <c:formatCode>0</c:formatCode>
                <c:ptCount val="4"/>
                <c:pt idx="0">
                  <c:v>70.7</c:v>
                </c:pt>
                <c:pt idx="1">
                  <c:v>24.4</c:v>
                </c:pt>
                <c:pt idx="2">
                  <c:v>4.9000000000000004</c:v>
                </c:pt>
                <c:pt idx="3">
                  <c:v>24.8</c:v>
                </c:pt>
              </c:numCache>
            </c:numRef>
          </c:val>
          <c:extLst>
            <c:ext xmlns:c16="http://schemas.microsoft.com/office/drawing/2014/chart" uri="{C3380CC4-5D6E-409C-BE32-E72D297353CC}">
              <c16:uniqueId val="{00000001-33A3-44CF-8248-6E5852BC4DC0}"/>
            </c:ext>
          </c:extLst>
        </c:ser>
        <c:ser>
          <c:idx val="0"/>
          <c:order val="1"/>
          <c:tx>
            <c:strRef>
              <c:f>Tabeller!$C$88</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Tabeller!$B$89:$B$92</c:f>
              <c:strCache>
                <c:ptCount val="4"/>
                <c:pt idx="0">
                  <c:v>Sport eller idrett</c:v>
                </c:pt>
                <c:pt idx="1">
                  <c:v>Spiller instrument eller synger</c:v>
                </c:pt>
                <c:pt idx="2">
                  <c:v>Teater eller dans</c:v>
                </c:pt>
                <c:pt idx="3">
                  <c:v>Annet</c:v>
                </c:pt>
              </c:strCache>
            </c:strRef>
          </c:cat>
          <c:val>
            <c:numRef>
              <c:f>Tabeller!$C$89:$C$92</c:f>
              <c:numCache>
                <c:formatCode>0</c:formatCode>
                <c:ptCount val="4"/>
                <c:pt idx="0">
                  <c:v>67.800000000000011</c:v>
                </c:pt>
                <c:pt idx="1">
                  <c:v>15.6</c:v>
                </c:pt>
                <c:pt idx="2">
                  <c:v>12.8</c:v>
                </c:pt>
                <c:pt idx="3">
                  <c:v>22.3</c:v>
                </c:pt>
              </c:numCache>
            </c:numRef>
          </c:val>
          <c:extLst>
            <c:ext xmlns:c16="http://schemas.microsoft.com/office/drawing/2014/chart" uri="{C3380CC4-5D6E-409C-BE32-E72D297353CC}">
              <c16:uniqueId val="{00000000-33A3-44CF-8248-6E5852BC4DC0}"/>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8750770174307847"/>
          <c:w val="0.99122953078707421"/>
          <c:h val="9.38027350534129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45228419765278705"/>
          <c:h val="0.84202377384876648"/>
        </c:manualLayout>
      </c:layout>
      <c:barChart>
        <c:barDir val="bar"/>
        <c:grouping val="clustered"/>
        <c:varyColors val="0"/>
        <c:ser>
          <c:idx val="1"/>
          <c:order val="0"/>
          <c:tx>
            <c:strRef>
              <c:f>Standardtabeller!$R$319</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Standardtabeller!$P$320:$P$325</c:f>
              <c:strCache>
                <c:ptCount val="6"/>
                <c:pt idx="0">
                  <c:v>Ingen kvelder</c:v>
                </c:pt>
                <c:pt idx="1">
                  <c:v>En kveld</c:v>
                </c:pt>
                <c:pt idx="2">
                  <c:v>To kvelder</c:v>
                </c:pt>
                <c:pt idx="3">
                  <c:v>Tre kvelder</c:v>
                </c:pt>
                <c:pt idx="4">
                  <c:v>Fire kvelder</c:v>
                </c:pt>
                <c:pt idx="5">
                  <c:v>Fem kvelder</c:v>
                </c:pt>
              </c:strCache>
            </c:strRef>
          </c:cat>
          <c:val>
            <c:numRef>
              <c:f>Standardtabeller!$R$320:$R$325</c:f>
              <c:numCache>
                <c:formatCode>0</c:formatCode>
                <c:ptCount val="6"/>
                <c:pt idx="0">
                  <c:v>2.6</c:v>
                </c:pt>
                <c:pt idx="1">
                  <c:v>17.899999999999999</c:v>
                </c:pt>
                <c:pt idx="2">
                  <c:v>31.4</c:v>
                </c:pt>
                <c:pt idx="3">
                  <c:v>23.7</c:v>
                </c:pt>
                <c:pt idx="4">
                  <c:v>12.2</c:v>
                </c:pt>
                <c:pt idx="5">
                  <c:v>12.2</c:v>
                </c:pt>
              </c:numCache>
            </c:numRef>
          </c:val>
          <c:extLst>
            <c:ext xmlns:c16="http://schemas.microsoft.com/office/drawing/2014/chart" uri="{C3380CC4-5D6E-409C-BE32-E72D297353CC}">
              <c16:uniqueId val="{00000001-A9D0-40D9-99DB-8CF6FD9FAE50}"/>
            </c:ext>
          </c:extLst>
        </c:ser>
        <c:ser>
          <c:idx val="0"/>
          <c:order val="1"/>
          <c:tx>
            <c:strRef>
              <c:f>Standardtabeller!$Q$319</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Standardtabeller!$P$320:$P$325</c:f>
              <c:strCache>
                <c:ptCount val="6"/>
                <c:pt idx="0">
                  <c:v>Ingen kvelder</c:v>
                </c:pt>
                <c:pt idx="1">
                  <c:v>En kveld</c:v>
                </c:pt>
                <c:pt idx="2">
                  <c:v>To kvelder</c:v>
                </c:pt>
                <c:pt idx="3">
                  <c:v>Tre kvelder</c:v>
                </c:pt>
                <c:pt idx="4">
                  <c:v>Fire kvelder</c:v>
                </c:pt>
                <c:pt idx="5">
                  <c:v>Fem kvelder</c:v>
                </c:pt>
              </c:strCache>
            </c:strRef>
          </c:cat>
          <c:val>
            <c:numRef>
              <c:f>Standardtabeller!$Q$320:$Q$325</c:f>
              <c:numCache>
                <c:formatCode>0</c:formatCode>
                <c:ptCount val="6"/>
                <c:pt idx="0">
                  <c:v>2.9000000000000004</c:v>
                </c:pt>
                <c:pt idx="1">
                  <c:v>15.1</c:v>
                </c:pt>
                <c:pt idx="2">
                  <c:v>31.8</c:v>
                </c:pt>
                <c:pt idx="3">
                  <c:v>25</c:v>
                </c:pt>
                <c:pt idx="4">
                  <c:v>16</c:v>
                </c:pt>
                <c:pt idx="5">
                  <c:v>9.1999999999999993</c:v>
                </c:pt>
              </c:numCache>
            </c:numRef>
          </c:val>
          <c:extLst>
            <c:ext xmlns:c16="http://schemas.microsoft.com/office/drawing/2014/chart" uri="{C3380CC4-5D6E-409C-BE32-E72D297353CC}">
              <c16:uniqueId val="{00000000-A9D0-40D9-99DB-8CF6FD9FAE50}"/>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8750770174307847"/>
          <c:w val="0.99122953078707421"/>
          <c:h val="9.38027350534129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43199275493570005"/>
          <c:w val="0.96943785244017611"/>
          <c:h val="0.4004462959608766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BDE2-4AB3-B8E1-E2092AF1F8AF}"/>
              </c:ext>
            </c:extLst>
          </c:dPt>
          <c:dPt>
            <c:idx val="1"/>
            <c:invertIfNegative val="0"/>
            <c:bubble3D val="0"/>
            <c:spPr>
              <a:solidFill>
                <a:srgbClr val="DE9F37"/>
              </a:solidFill>
              <a:ln>
                <a:noFill/>
              </a:ln>
              <a:effectLst/>
            </c:spPr>
            <c:extLst>
              <c:ext xmlns:c16="http://schemas.microsoft.com/office/drawing/2014/chart" uri="{C3380CC4-5D6E-409C-BE32-E72D297353CC}">
                <c16:uniqueId val="{00000000-BDE2-4AB3-B8E1-E2092AF1F8A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Standardtabeller!$AD$343:$AI$343</c:f>
              <c:strCache>
                <c:ptCount val="6"/>
                <c:pt idx="0">
                  <c:v>Gutter</c:v>
                </c:pt>
                <c:pt idx="1">
                  <c:v>Jenter</c:v>
                </c:pt>
                <c:pt idx="3">
                  <c:v>5. trinn</c:v>
                </c:pt>
                <c:pt idx="4">
                  <c:v>6. trinn</c:v>
                </c:pt>
                <c:pt idx="5">
                  <c:v>7. trinn</c:v>
                </c:pt>
              </c:strCache>
            </c:strRef>
          </c:cat>
          <c:val>
            <c:numRef>
              <c:f>Standardtabeller!$AD$344:$AI$344</c:f>
              <c:numCache>
                <c:formatCode>0</c:formatCode>
                <c:ptCount val="6"/>
                <c:pt idx="0">
                  <c:v>14.099999999999998</c:v>
                </c:pt>
                <c:pt idx="1">
                  <c:v>33</c:v>
                </c:pt>
                <c:pt idx="3">
                  <c:v>28.599999999999998</c:v>
                </c:pt>
                <c:pt idx="4">
                  <c:v>33.300000000000004</c:v>
                </c:pt>
                <c:pt idx="5">
                  <c:v>10.9</c:v>
                </c:pt>
              </c:numCache>
            </c:numRef>
          </c:val>
          <c:extLst>
            <c:ext xmlns:c16="http://schemas.microsoft.com/office/drawing/2014/chart" uri="{C3380CC4-5D6E-409C-BE32-E72D297353CC}">
              <c16:uniqueId val="{00000000-29FD-442B-9088-46096AF7CC3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2AC4-4066-B2E0-A676B55F5F2E}"/>
              </c:ext>
            </c:extLst>
          </c:dPt>
          <c:dPt>
            <c:idx val="1"/>
            <c:invertIfNegative val="0"/>
            <c:bubble3D val="0"/>
            <c:spPr>
              <a:solidFill>
                <a:srgbClr val="DE9F37"/>
              </a:solidFill>
              <a:ln>
                <a:noFill/>
              </a:ln>
              <a:effectLst/>
            </c:spPr>
            <c:extLst>
              <c:ext xmlns:c16="http://schemas.microsoft.com/office/drawing/2014/chart" uri="{C3380CC4-5D6E-409C-BE32-E72D297353CC}">
                <c16:uniqueId val="{00000001-2AC4-4066-B2E0-A676B55F5F2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Standardtabeller!$AD$333:$AI$333</c:f>
              <c:strCache>
                <c:ptCount val="6"/>
                <c:pt idx="0">
                  <c:v>Gutter</c:v>
                </c:pt>
                <c:pt idx="1">
                  <c:v>Jenter</c:v>
                </c:pt>
                <c:pt idx="3">
                  <c:v>5. trinn</c:v>
                </c:pt>
                <c:pt idx="4">
                  <c:v>6. trinn</c:v>
                </c:pt>
                <c:pt idx="5">
                  <c:v>7. trinn</c:v>
                </c:pt>
              </c:strCache>
            </c:strRef>
          </c:cat>
          <c:val>
            <c:numRef>
              <c:f>Standardtabeller!$AD$334:$AI$334</c:f>
              <c:numCache>
                <c:formatCode>0</c:formatCode>
                <c:ptCount val="6"/>
                <c:pt idx="0">
                  <c:v>69.3</c:v>
                </c:pt>
                <c:pt idx="1">
                  <c:v>72</c:v>
                </c:pt>
                <c:pt idx="3">
                  <c:v>76.7</c:v>
                </c:pt>
                <c:pt idx="4">
                  <c:v>76.099999999999994</c:v>
                </c:pt>
                <c:pt idx="5">
                  <c:v>57.599999999999994</c:v>
                </c:pt>
              </c:numCache>
            </c:numRef>
          </c:val>
          <c:extLst>
            <c:ext xmlns:c16="http://schemas.microsoft.com/office/drawing/2014/chart" uri="{C3380CC4-5D6E-409C-BE32-E72D297353CC}">
              <c16:uniqueId val="{00000000-29FD-442B-9088-46096AF7CC3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32157797500452817"/>
          <c:w val="0.96943785244017611"/>
          <c:h val="0.510861075892048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338C-48B5-918E-B7EAF1BED5F6}"/>
              </c:ext>
            </c:extLst>
          </c:dPt>
          <c:dPt>
            <c:idx val="1"/>
            <c:invertIfNegative val="0"/>
            <c:bubble3D val="0"/>
            <c:spPr>
              <a:solidFill>
                <a:srgbClr val="DE9F37"/>
              </a:solidFill>
              <a:ln>
                <a:noFill/>
              </a:ln>
              <a:effectLst/>
            </c:spPr>
            <c:extLst>
              <c:ext xmlns:c16="http://schemas.microsoft.com/office/drawing/2014/chart" uri="{C3380CC4-5D6E-409C-BE32-E72D297353CC}">
                <c16:uniqueId val="{00000001-338C-48B5-918E-B7EAF1BED5F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Standardtabeller!$AD$363:$AI$363</c:f>
              <c:strCache>
                <c:ptCount val="6"/>
                <c:pt idx="0">
                  <c:v>Gutter</c:v>
                </c:pt>
                <c:pt idx="1">
                  <c:v>Jenter</c:v>
                </c:pt>
                <c:pt idx="3">
                  <c:v>5. trinn</c:v>
                </c:pt>
                <c:pt idx="4">
                  <c:v>6. trinn</c:v>
                </c:pt>
                <c:pt idx="5">
                  <c:v>7. trinn</c:v>
                </c:pt>
              </c:strCache>
            </c:strRef>
          </c:cat>
          <c:val>
            <c:numRef>
              <c:f>Standardtabeller!$AD$364:$AI$364</c:f>
              <c:numCache>
                <c:formatCode>0</c:formatCode>
                <c:ptCount val="6"/>
                <c:pt idx="0">
                  <c:v>19.7</c:v>
                </c:pt>
                <c:pt idx="1">
                  <c:v>29.099999999999998</c:v>
                </c:pt>
                <c:pt idx="3">
                  <c:v>24.099999999999998</c:v>
                </c:pt>
                <c:pt idx="4">
                  <c:v>35.099999999999994</c:v>
                </c:pt>
                <c:pt idx="5">
                  <c:v>15.1</c:v>
                </c:pt>
              </c:numCache>
            </c:numRef>
          </c:val>
          <c:extLst>
            <c:ext xmlns:c16="http://schemas.microsoft.com/office/drawing/2014/chart" uri="{C3380CC4-5D6E-409C-BE32-E72D297353CC}">
              <c16:uniqueId val="{00000000-29FD-442B-9088-46096AF7CC3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0068-4CCE-A420-B2DB157CCA41}"/>
              </c:ext>
            </c:extLst>
          </c:dPt>
          <c:dPt>
            <c:idx val="1"/>
            <c:invertIfNegative val="0"/>
            <c:bubble3D val="0"/>
            <c:spPr>
              <a:solidFill>
                <a:srgbClr val="DE9F37"/>
              </a:solidFill>
              <a:ln>
                <a:noFill/>
              </a:ln>
              <a:effectLst/>
            </c:spPr>
            <c:extLst>
              <c:ext xmlns:c16="http://schemas.microsoft.com/office/drawing/2014/chart" uri="{C3380CC4-5D6E-409C-BE32-E72D297353CC}">
                <c16:uniqueId val="{00000001-0068-4CCE-A420-B2DB157CCA41}"/>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Standardtabeller!$AD$790:$AI$790</c:f>
              <c:strCache>
                <c:ptCount val="6"/>
                <c:pt idx="0">
                  <c:v>Gutter</c:v>
                </c:pt>
                <c:pt idx="1">
                  <c:v>Jenter</c:v>
                </c:pt>
                <c:pt idx="3">
                  <c:v>5. trinn</c:v>
                </c:pt>
                <c:pt idx="4">
                  <c:v>6. trinn</c:v>
                </c:pt>
                <c:pt idx="5">
                  <c:v>7. trinn</c:v>
                </c:pt>
              </c:strCache>
            </c:strRef>
          </c:cat>
          <c:val>
            <c:numRef>
              <c:f>Standardtabeller!$AD$791:$AI$791</c:f>
              <c:numCache>
                <c:formatCode>0</c:formatCode>
                <c:ptCount val="6"/>
                <c:pt idx="0">
                  <c:v>94.399999999999991</c:v>
                </c:pt>
                <c:pt idx="1">
                  <c:v>87.1</c:v>
                </c:pt>
                <c:pt idx="3">
                  <c:v>83</c:v>
                </c:pt>
                <c:pt idx="4">
                  <c:v>95.9</c:v>
                </c:pt>
                <c:pt idx="5">
                  <c:v>91.5</c:v>
                </c:pt>
              </c:numCache>
            </c:numRef>
          </c:val>
          <c:extLst>
            <c:ext xmlns:c16="http://schemas.microsoft.com/office/drawing/2014/chart" uri="{C3380CC4-5D6E-409C-BE32-E72D297353CC}">
              <c16:uniqueId val="{00000000-E964-46DC-A7A8-E9DA3C0822E6}"/>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51480383988407896"/>
          <c:w val="0.96943785244017611"/>
          <c:h val="0.3176352110124977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A772-4B9E-A3B8-7262F1366559}"/>
              </c:ext>
            </c:extLst>
          </c:dPt>
          <c:dPt>
            <c:idx val="1"/>
            <c:invertIfNegative val="0"/>
            <c:bubble3D val="0"/>
            <c:spPr>
              <a:solidFill>
                <a:srgbClr val="DE9F37"/>
              </a:solidFill>
              <a:ln>
                <a:noFill/>
              </a:ln>
              <a:effectLst/>
            </c:spPr>
            <c:extLst>
              <c:ext xmlns:c16="http://schemas.microsoft.com/office/drawing/2014/chart" uri="{C3380CC4-5D6E-409C-BE32-E72D297353CC}">
                <c16:uniqueId val="{00000000-A772-4B9E-A3B8-7262F136655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Standardtabeller!$AD$353:$AI$353</c:f>
              <c:strCache>
                <c:ptCount val="6"/>
                <c:pt idx="0">
                  <c:v>Gutter</c:v>
                </c:pt>
                <c:pt idx="1">
                  <c:v>Jenter</c:v>
                </c:pt>
                <c:pt idx="3">
                  <c:v>5. trinn</c:v>
                </c:pt>
                <c:pt idx="4">
                  <c:v>6. trinn</c:v>
                </c:pt>
                <c:pt idx="5">
                  <c:v>7. trinn</c:v>
                </c:pt>
              </c:strCache>
            </c:strRef>
          </c:cat>
          <c:val>
            <c:numRef>
              <c:f>Standardtabeller!$AD$354:$AI$354</c:f>
              <c:numCache>
                <c:formatCode>0</c:formatCode>
                <c:ptCount val="6"/>
                <c:pt idx="0">
                  <c:v>1.3</c:v>
                </c:pt>
                <c:pt idx="1">
                  <c:v>8.3000000000000007</c:v>
                </c:pt>
                <c:pt idx="3">
                  <c:v>10.9</c:v>
                </c:pt>
                <c:pt idx="4">
                  <c:v>3.6999999999999997</c:v>
                </c:pt>
                <c:pt idx="5">
                  <c:v>0</c:v>
                </c:pt>
              </c:numCache>
            </c:numRef>
          </c:val>
          <c:extLst>
            <c:ext xmlns:c16="http://schemas.microsoft.com/office/drawing/2014/chart" uri="{C3380CC4-5D6E-409C-BE32-E72D297353CC}">
              <c16:uniqueId val="{00000000-29FD-442B-9088-46096AF7CC3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494645612923293"/>
          <c:w val="0.96943785244017611"/>
          <c:h val="0.72257967034579074"/>
        </c:manualLayout>
      </c:layout>
      <c:barChart>
        <c:barDir val="col"/>
        <c:grouping val="clustered"/>
        <c:varyColors val="0"/>
        <c:ser>
          <c:idx val="3"/>
          <c:order val="0"/>
          <c:tx>
            <c:strRef>
              <c:f>'Tabeller-TREND'!$B$53</c:f>
              <c:strCache>
                <c:ptCount val="1"/>
                <c:pt idx="0">
                  <c:v>Sport eller idrett</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'Tabeller-TREND'!$C$53:$I$53</c:f>
              <c:numCache>
                <c:formatCode>0</c:formatCode>
                <c:ptCount val="7"/>
                <c:pt idx="0">
                  <c:v>-10</c:v>
                </c:pt>
                <c:pt idx="1">
                  <c:v>-1</c:v>
                </c:pt>
                <c:pt idx="2">
                  <c:v>-1</c:v>
                </c:pt>
                <c:pt idx="3">
                  <c:v>-1</c:v>
                </c:pt>
                <c:pt idx="4">
                  <c:v>-1</c:v>
                </c:pt>
                <c:pt idx="5">
                  <c:v>-1</c:v>
                </c:pt>
                <c:pt idx="6">
                  <c:v>70.7</c:v>
                </c:pt>
              </c:numCache>
            </c:numRef>
          </c:val>
          <c:extLst>
            <c:ext xmlns:c16="http://schemas.microsoft.com/office/drawing/2014/chart" uri="{C3380CC4-5D6E-409C-BE32-E72D297353CC}">
              <c16:uniqueId val="{00000000-5F27-491E-BADA-0FA071CC8913}"/>
            </c:ext>
          </c:extLst>
        </c:ser>
        <c:ser>
          <c:idx val="0"/>
          <c:order val="1"/>
          <c:tx>
            <c:strRef>
              <c:f>'Tabeller-TREND'!$B$50</c:f>
              <c:strCache>
                <c:ptCount val="1"/>
                <c:pt idx="0">
                  <c:v>Spiller instrument eller synger fast</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'Tabeller-TREND'!$C$50:$I$50</c:f>
              <c:numCache>
                <c:formatCode>0</c:formatCode>
                <c:ptCount val="7"/>
                <c:pt idx="0">
                  <c:v>-10</c:v>
                </c:pt>
                <c:pt idx="1">
                  <c:v>-1</c:v>
                </c:pt>
                <c:pt idx="2">
                  <c:v>-1</c:v>
                </c:pt>
                <c:pt idx="3">
                  <c:v>-1</c:v>
                </c:pt>
                <c:pt idx="4">
                  <c:v>-1</c:v>
                </c:pt>
                <c:pt idx="5">
                  <c:v>-1</c:v>
                </c:pt>
                <c:pt idx="6">
                  <c:v>24.4</c:v>
                </c:pt>
              </c:numCache>
            </c:numRef>
          </c:val>
          <c:extLst>
            <c:ext xmlns:c16="http://schemas.microsoft.com/office/drawing/2014/chart" uri="{C3380CC4-5D6E-409C-BE32-E72D297353CC}">
              <c16:uniqueId val="{00000001-5F27-491E-BADA-0FA071CC8913}"/>
            </c:ext>
          </c:extLst>
        </c:ser>
        <c:ser>
          <c:idx val="1"/>
          <c:order val="2"/>
          <c:tx>
            <c:strRef>
              <c:f>'Tabeller-TREND'!$B$51</c:f>
              <c:strCache>
                <c:ptCount val="1"/>
                <c:pt idx="0">
                  <c:v>Er med på teater eller dans</c:v>
                </c:pt>
              </c:strCache>
            </c:strRef>
          </c:tx>
          <c:spPr>
            <a:solidFill>
              <a:srgbClr val="ADA7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'Tabeller-TREND'!$C$51:$I$51</c:f>
              <c:numCache>
                <c:formatCode>0</c:formatCode>
                <c:ptCount val="7"/>
                <c:pt idx="0">
                  <c:v>-10</c:v>
                </c:pt>
                <c:pt idx="1">
                  <c:v>-1</c:v>
                </c:pt>
                <c:pt idx="2">
                  <c:v>-1</c:v>
                </c:pt>
                <c:pt idx="3">
                  <c:v>-1</c:v>
                </c:pt>
                <c:pt idx="4">
                  <c:v>-1</c:v>
                </c:pt>
                <c:pt idx="5">
                  <c:v>-1</c:v>
                </c:pt>
                <c:pt idx="6">
                  <c:v>4.9000000000000004</c:v>
                </c:pt>
              </c:numCache>
            </c:numRef>
          </c:val>
          <c:extLst>
            <c:ext xmlns:c16="http://schemas.microsoft.com/office/drawing/2014/chart" uri="{C3380CC4-5D6E-409C-BE32-E72D297353CC}">
              <c16:uniqueId val="{00000002-5F27-491E-BADA-0FA071CC8913}"/>
            </c:ext>
          </c:extLst>
        </c:ser>
        <c:ser>
          <c:idx val="2"/>
          <c:order val="3"/>
          <c:tx>
            <c:strRef>
              <c:f>'Tabeller-TREND'!$B$52</c:f>
              <c:strCache>
                <c:ptCount val="1"/>
                <c:pt idx="0">
                  <c:v>Annet</c:v>
                </c:pt>
              </c:strCache>
            </c:strRef>
          </c:tx>
          <c:spPr>
            <a:solidFill>
              <a:srgbClr val="97C1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'Tabeller-TREND'!$C$52:$I$52</c:f>
              <c:numCache>
                <c:formatCode>0</c:formatCode>
                <c:ptCount val="7"/>
                <c:pt idx="0">
                  <c:v>-10</c:v>
                </c:pt>
                <c:pt idx="1">
                  <c:v>-1</c:v>
                </c:pt>
                <c:pt idx="2">
                  <c:v>-1</c:v>
                </c:pt>
                <c:pt idx="3">
                  <c:v>-1</c:v>
                </c:pt>
                <c:pt idx="4">
                  <c:v>-1</c:v>
                </c:pt>
                <c:pt idx="5">
                  <c:v>-1</c:v>
                </c:pt>
                <c:pt idx="6">
                  <c:v>24.8</c:v>
                </c:pt>
              </c:numCache>
            </c:numRef>
          </c:val>
          <c:extLst>
            <c:ext xmlns:c16="http://schemas.microsoft.com/office/drawing/2014/chart" uri="{C3380CC4-5D6E-409C-BE32-E72D297353CC}">
              <c16:uniqueId val="{00000003-5F27-491E-BADA-0FA071CC891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1.5298708441611511E-2"/>
          <c:y val="2.8437111998557991E-2"/>
          <c:w val="0.86907134069355885"/>
          <c:h val="0.1453899460747208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4BA8-498B-90D1-62127C622317}"/>
              </c:ext>
            </c:extLst>
          </c:dPt>
          <c:dPt>
            <c:idx val="1"/>
            <c:invertIfNegative val="0"/>
            <c:bubble3D val="0"/>
            <c:spPr>
              <a:solidFill>
                <a:srgbClr val="DE9F37"/>
              </a:solidFill>
              <a:ln>
                <a:noFill/>
              </a:ln>
              <a:effectLst/>
            </c:spPr>
            <c:extLst>
              <c:ext xmlns:c16="http://schemas.microsoft.com/office/drawing/2014/chart" uri="{C3380CC4-5D6E-409C-BE32-E72D297353CC}">
                <c16:uniqueId val="{00000001-4BA8-498B-90D1-62127C62231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Standardtabeller!$AD$415:$AI$415</c:f>
              <c:strCache>
                <c:ptCount val="6"/>
                <c:pt idx="0">
                  <c:v>Gutter</c:v>
                </c:pt>
                <c:pt idx="1">
                  <c:v>Jenter</c:v>
                </c:pt>
                <c:pt idx="3">
                  <c:v>5. trinn</c:v>
                </c:pt>
                <c:pt idx="4">
                  <c:v>6. trinn</c:v>
                </c:pt>
                <c:pt idx="5">
                  <c:v>7. trinn</c:v>
                </c:pt>
              </c:strCache>
            </c:strRef>
          </c:cat>
          <c:val>
            <c:numRef>
              <c:f>Standardtabeller!$AD$416:$AI$416</c:f>
              <c:numCache>
                <c:formatCode>0</c:formatCode>
                <c:ptCount val="6"/>
                <c:pt idx="0">
                  <c:v>14.399999999999999</c:v>
                </c:pt>
                <c:pt idx="1">
                  <c:v>8</c:v>
                </c:pt>
                <c:pt idx="3">
                  <c:v>10.5</c:v>
                </c:pt>
                <c:pt idx="4">
                  <c:v>17.099999999999998</c:v>
                </c:pt>
                <c:pt idx="5">
                  <c:v>3.5999999999999996</c:v>
                </c:pt>
              </c:numCache>
            </c:numRef>
          </c:val>
          <c:extLst>
            <c:ext xmlns:c16="http://schemas.microsoft.com/office/drawing/2014/chart" uri="{C3380CC4-5D6E-409C-BE32-E72D297353CC}">
              <c16:uniqueId val="{00000000-A433-4B98-B83C-B48C41D11FF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96943785244017611"/>
          <c:h val="0.84202377384876648"/>
        </c:manualLayout>
      </c:layout>
      <c:barChart>
        <c:barDir val="bar"/>
        <c:grouping val="clustered"/>
        <c:varyColors val="0"/>
        <c:ser>
          <c:idx val="1"/>
          <c:order val="0"/>
          <c:tx>
            <c:strRef>
              <c:f>Standardtabeller!$R$387</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Standardtabeller!$P$388:$P$393</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Standardtabeller!$R$388:$R$393</c:f>
              <c:numCache>
                <c:formatCode>0</c:formatCode>
                <c:ptCount val="6"/>
                <c:pt idx="0">
                  <c:v>12.5</c:v>
                </c:pt>
                <c:pt idx="1">
                  <c:v>11.5</c:v>
                </c:pt>
                <c:pt idx="2">
                  <c:v>28.1</c:v>
                </c:pt>
                <c:pt idx="3">
                  <c:v>27.1</c:v>
                </c:pt>
                <c:pt idx="4">
                  <c:v>9.9</c:v>
                </c:pt>
                <c:pt idx="5">
                  <c:v>10.9</c:v>
                </c:pt>
              </c:numCache>
            </c:numRef>
          </c:val>
          <c:extLst>
            <c:ext xmlns:c16="http://schemas.microsoft.com/office/drawing/2014/chart" uri="{C3380CC4-5D6E-409C-BE32-E72D297353CC}">
              <c16:uniqueId val="{00000001-637C-4C1D-821F-EDCBC9C63CBB}"/>
            </c:ext>
          </c:extLst>
        </c:ser>
        <c:ser>
          <c:idx val="0"/>
          <c:order val="1"/>
          <c:tx>
            <c:strRef>
              <c:f>Standardtabeller!$Q$387</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Standardtabeller!$P$388:$P$393</c:f>
              <c:strCache>
                <c:ptCount val="6"/>
                <c:pt idx="0">
                  <c:v>Aldri</c:v>
                </c:pt>
                <c:pt idx="1">
                  <c:v>Sjeldnere enn 1 dag i uken</c:v>
                </c:pt>
                <c:pt idx="2">
                  <c:v>1 eller 2 dager i uken</c:v>
                </c:pt>
                <c:pt idx="3">
                  <c:v>3 eller 4 dager i uken</c:v>
                </c:pt>
                <c:pt idx="4">
                  <c:v>5 eller 6 dager i uken</c:v>
                </c:pt>
                <c:pt idx="5">
                  <c:v>Hver dag</c:v>
                </c:pt>
              </c:strCache>
            </c:strRef>
          </c:cat>
          <c:val>
            <c:numRef>
              <c:f>Standardtabeller!$Q$388:$Q$393</c:f>
              <c:numCache>
                <c:formatCode>0</c:formatCode>
                <c:ptCount val="6"/>
                <c:pt idx="0">
                  <c:v>13.900000000000002</c:v>
                </c:pt>
                <c:pt idx="1">
                  <c:v>10.9</c:v>
                </c:pt>
                <c:pt idx="2">
                  <c:v>30.4</c:v>
                </c:pt>
                <c:pt idx="3">
                  <c:v>27.200000000000003</c:v>
                </c:pt>
                <c:pt idx="4">
                  <c:v>10</c:v>
                </c:pt>
                <c:pt idx="5">
                  <c:v>7.6</c:v>
                </c:pt>
              </c:numCache>
            </c:numRef>
          </c:val>
          <c:extLst>
            <c:ext xmlns:c16="http://schemas.microsoft.com/office/drawing/2014/chart" uri="{C3380CC4-5D6E-409C-BE32-E72D297353CC}">
              <c16:uniqueId val="{00000000-637C-4C1D-821F-EDCBC9C63CBB}"/>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C60D-4E97-B72C-163EEC001AB8}"/>
              </c:ext>
            </c:extLst>
          </c:dPt>
          <c:dPt>
            <c:idx val="1"/>
            <c:invertIfNegative val="0"/>
            <c:bubble3D val="0"/>
            <c:spPr>
              <a:solidFill>
                <a:srgbClr val="DE9F37"/>
              </a:solidFill>
              <a:ln>
                <a:noFill/>
              </a:ln>
              <a:effectLst/>
            </c:spPr>
            <c:extLst>
              <c:ext xmlns:c16="http://schemas.microsoft.com/office/drawing/2014/chart" uri="{C3380CC4-5D6E-409C-BE32-E72D297353CC}">
                <c16:uniqueId val="{00000001-C60D-4E97-B72C-163EEC001AB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Standardtabeller!$AD$387:$AI$387</c:f>
              <c:strCache>
                <c:ptCount val="6"/>
                <c:pt idx="0">
                  <c:v>Gutter</c:v>
                </c:pt>
                <c:pt idx="1">
                  <c:v>Jenter</c:v>
                </c:pt>
                <c:pt idx="3">
                  <c:v>5. trinn</c:v>
                </c:pt>
                <c:pt idx="4">
                  <c:v>6. trinn</c:v>
                </c:pt>
                <c:pt idx="5">
                  <c:v>7. trinn</c:v>
                </c:pt>
              </c:strCache>
            </c:strRef>
          </c:cat>
          <c:val>
            <c:numRef>
              <c:f>Standardtabeller!$AD$388:$AI$388</c:f>
              <c:numCache>
                <c:formatCode>0</c:formatCode>
                <c:ptCount val="6"/>
                <c:pt idx="0">
                  <c:v>77.600000000000009</c:v>
                </c:pt>
                <c:pt idx="1">
                  <c:v>75</c:v>
                </c:pt>
                <c:pt idx="3">
                  <c:v>76.7</c:v>
                </c:pt>
                <c:pt idx="4">
                  <c:v>79.2</c:v>
                </c:pt>
                <c:pt idx="5">
                  <c:v>71.2</c:v>
                </c:pt>
              </c:numCache>
            </c:numRef>
          </c:val>
          <c:extLst>
            <c:ext xmlns:c16="http://schemas.microsoft.com/office/drawing/2014/chart" uri="{C3380CC4-5D6E-409C-BE32-E72D297353CC}">
              <c16:uniqueId val="{00000000-A433-4B98-B83C-B48C41D11FF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7.2764854702148871E-2"/>
          <c:w val="0.96943785244017611"/>
          <c:h val="0.75967337951571579"/>
        </c:manualLayout>
      </c:layout>
      <c:barChart>
        <c:barDir val="col"/>
        <c:grouping val="clustered"/>
        <c:varyColors val="0"/>
        <c:ser>
          <c:idx val="0"/>
          <c:order val="0"/>
          <c:tx>
            <c:strRef>
              <c:f>'Tabeller-TREND'!$B$49</c:f>
              <c:strCache>
                <c:ptCount val="1"/>
                <c:pt idx="0">
                  <c:v>Trener eller driver med sport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'Tabeller-TREND'!$C$49:$I$49</c:f>
              <c:numCache>
                <c:formatCode>0</c:formatCode>
                <c:ptCount val="7"/>
                <c:pt idx="0">
                  <c:v>-10</c:v>
                </c:pt>
                <c:pt idx="1">
                  <c:v>-1</c:v>
                </c:pt>
                <c:pt idx="2">
                  <c:v>-1</c:v>
                </c:pt>
                <c:pt idx="3">
                  <c:v>-1</c:v>
                </c:pt>
                <c:pt idx="4">
                  <c:v>-1</c:v>
                </c:pt>
                <c:pt idx="5">
                  <c:v>-1</c:v>
                </c:pt>
                <c:pt idx="6">
                  <c:v>76</c:v>
                </c:pt>
              </c:numCache>
            </c:numRef>
          </c:val>
          <c:extLst>
            <c:ext xmlns:c16="http://schemas.microsoft.com/office/drawing/2014/chart" uri="{C3380CC4-5D6E-409C-BE32-E72D297353CC}">
              <c16:uniqueId val="{00000000-02B2-45AC-8E1C-DF09EE59A44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39326554239063227"/>
          <c:w val="0.96943785244017611"/>
          <c:h val="0.43917269182723245"/>
        </c:manualLayout>
      </c:layout>
      <c:barChart>
        <c:barDir val="col"/>
        <c:grouping val="clustered"/>
        <c:varyColors val="0"/>
        <c:ser>
          <c:idx val="0"/>
          <c:order val="0"/>
          <c:tx>
            <c:strRef>
              <c:f>'Tabeller-TREND'!$B$71</c:f>
              <c:strCache>
                <c:ptCount val="1"/>
                <c:pt idx="0">
                  <c:v>Er på fritidsklubb eller juniorklubb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'Tabeller-TREND'!$C$71:$I$71</c:f>
              <c:numCache>
                <c:formatCode>0</c:formatCode>
                <c:ptCount val="7"/>
                <c:pt idx="0">
                  <c:v>-10</c:v>
                </c:pt>
                <c:pt idx="1">
                  <c:v>-1</c:v>
                </c:pt>
                <c:pt idx="2">
                  <c:v>-1</c:v>
                </c:pt>
                <c:pt idx="3">
                  <c:v>-1</c:v>
                </c:pt>
                <c:pt idx="4">
                  <c:v>-1</c:v>
                </c:pt>
                <c:pt idx="5">
                  <c:v>-1</c:v>
                </c:pt>
                <c:pt idx="6">
                  <c:v>10.8</c:v>
                </c:pt>
              </c:numCache>
            </c:numRef>
          </c:val>
          <c:extLst>
            <c:ext xmlns:c16="http://schemas.microsoft.com/office/drawing/2014/chart" uri="{C3380CC4-5D6E-409C-BE32-E72D297353CC}">
              <c16:uniqueId val="{00000000-02B2-45AC-8E1C-DF09EE59A44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82669872869449379"/>
        </c:manualLayout>
      </c:layout>
      <c:barChart>
        <c:barDir val="bar"/>
        <c:grouping val="stacked"/>
        <c:varyColors val="0"/>
        <c:ser>
          <c:idx val="0"/>
          <c:order val="0"/>
          <c:tx>
            <c:strRef>
              <c:f>Tabeller!$B$96</c:f>
              <c:strCache>
                <c:ptCount val="1"/>
                <c:pt idx="0">
                  <c:v>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Tabeller!$C$95:$G$95</c:f>
              <c:strCache>
                <c:ptCount val="5"/>
                <c:pt idx="0">
                  <c:v>Passer eller steller dyr</c:v>
                </c:pt>
                <c:pt idx="1">
                  <c:v>Spiller et instrument</c:v>
                </c:pt>
                <c:pt idx="2">
                  <c:v>Deltar på religiøse aktiviteter</c:v>
                </c:pt>
                <c:pt idx="3">
                  <c:v>Slapper av for meg selv størsteparten av kvelden</c:v>
                </c:pt>
                <c:pt idx="4">
                  <c:v>Gjør noe hyggelig sammen med de voksne i familien</c:v>
                </c:pt>
              </c:strCache>
            </c:strRef>
          </c:cat>
          <c:val>
            <c:numRef>
              <c:f>Tabeller!$C$96:$G$96</c:f>
              <c:numCache>
                <c:formatCode>0</c:formatCode>
                <c:ptCount val="5"/>
                <c:pt idx="0">
                  <c:v>32.800000000000004</c:v>
                </c:pt>
                <c:pt idx="1">
                  <c:v>74.900000000000006</c:v>
                </c:pt>
                <c:pt idx="2">
                  <c:v>70.8</c:v>
                </c:pt>
                <c:pt idx="3">
                  <c:v>6</c:v>
                </c:pt>
                <c:pt idx="4">
                  <c:v>4.8</c:v>
                </c:pt>
              </c:numCache>
            </c:numRef>
          </c:val>
          <c:extLst>
            <c:ext xmlns:c16="http://schemas.microsoft.com/office/drawing/2014/chart" uri="{C3380CC4-5D6E-409C-BE32-E72D297353CC}">
              <c16:uniqueId val="{00000000-A3CD-4D17-A8B4-0422D9BA0A81}"/>
            </c:ext>
          </c:extLst>
        </c:ser>
        <c:ser>
          <c:idx val="1"/>
          <c:order val="1"/>
          <c:tx>
            <c:strRef>
              <c:f>Tabeller!$B$97</c:f>
              <c:strCache>
                <c:ptCount val="1"/>
                <c:pt idx="0">
                  <c:v>Sjeldnere enn 1 dag i uken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Tabeller!$C$95:$G$95</c:f>
              <c:strCache>
                <c:ptCount val="5"/>
                <c:pt idx="0">
                  <c:v>Passer eller steller dyr</c:v>
                </c:pt>
                <c:pt idx="1">
                  <c:v>Spiller et instrument</c:v>
                </c:pt>
                <c:pt idx="2">
                  <c:v>Deltar på religiøse aktiviteter</c:v>
                </c:pt>
                <c:pt idx="3">
                  <c:v>Slapper av for meg selv størsteparten av kvelden</c:v>
                </c:pt>
                <c:pt idx="4">
                  <c:v>Gjør noe hyggelig sammen med de voksne i familien</c:v>
                </c:pt>
              </c:strCache>
            </c:strRef>
          </c:cat>
          <c:val>
            <c:numRef>
              <c:f>Tabeller!$C$97:$G$97</c:f>
              <c:numCache>
                <c:formatCode>0</c:formatCode>
                <c:ptCount val="5"/>
                <c:pt idx="0">
                  <c:v>15.1</c:v>
                </c:pt>
                <c:pt idx="1">
                  <c:v>7.9</c:v>
                </c:pt>
                <c:pt idx="2">
                  <c:v>16.8</c:v>
                </c:pt>
                <c:pt idx="3">
                  <c:v>16.5</c:v>
                </c:pt>
                <c:pt idx="4">
                  <c:v>15.5</c:v>
                </c:pt>
              </c:numCache>
            </c:numRef>
          </c:val>
          <c:extLst>
            <c:ext xmlns:c16="http://schemas.microsoft.com/office/drawing/2014/chart" uri="{C3380CC4-5D6E-409C-BE32-E72D297353CC}">
              <c16:uniqueId val="{00000001-A3CD-4D17-A8B4-0422D9BA0A81}"/>
            </c:ext>
          </c:extLst>
        </c:ser>
        <c:ser>
          <c:idx val="2"/>
          <c:order val="2"/>
          <c:tx>
            <c:strRef>
              <c:f>Tabeller!$B$98</c:f>
              <c:strCache>
                <c:ptCount val="1"/>
                <c:pt idx="0">
                  <c:v>1 eller 2 dager i uken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Tabeller!$C$95:$G$95</c:f>
              <c:strCache>
                <c:ptCount val="5"/>
                <c:pt idx="0">
                  <c:v>Passer eller steller dyr</c:v>
                </c:pt>
                <c:pt idx="1">
                  <c:v>Spiller et instrument</c:v>
                </c:pt>
                <c:pt idx="2">
                  <c:v>Deltar på religiøse aktiviteter</c:v>
                </c:pt>
                <c:pt idx="3">
                  <c:v>Slapper av for meg selv størsteparten av kvelden</c:v>
                </c:pt>
                <c:pt idx="4">
                  <c:v>Gjør noe hyggelig sammen med de voksne i familien</c:v>
                </c:pt>
              </c:strCache>
            </c:strRef>
          </c:cat>
          <c:val>
            <c:numRef>
              <c:f>Tabeller!$C$98:$G$98</c:f>
              <c:numCache>
                <c:formatCode>0</c:formatCode>
                <c:ptCount val="5"/>
                <c:pt idx="0">
                  <c:v>14.000000000000002</c:v>
                </c:pt>
                <c:pt idx="1">
                  <c:v>13.100000000000001</c:v>
                </c:pt>
                <c:pt idx="2">
                  <c:v>8.6</c:v>
                </c:pt>
                <c:pt idx="3">
                  <c:v>21.4</c:v>
                </c:pt>
                <c:pt idx="4">
                  <c:v>33.200000000000003</c:v>
                </c:pt>
              </c:numCache>
            </c:numRef>
          </c:val>
          <c:extLst>
            <c:ext xmlns:c16="http://schemas.microsoft.com/office/drawing/2014/chart" uri="{C3380CC4-5D6E-409C-BE32-E72D297353CC}">
              <c16:uniqueId val="{00000002-A3CD-4D17-A8B4-0422D9BA0A81}"/>
            </c:ext>
          </c:extLst>
        </c:ser>
        <c:ser>
          <c:idx val="3"/>
          <c:order val="3"/>
          <c:tx>
            <c:strRef>
              <c:f>Tabeller!$B$99</c:f>
              <c:strCache>
                <c:ptCount val="1"/>
                <c:pt idx="0">
                  <c:v>3 eller 4 dager i uken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Tabeller!$C$95:$G$95</c:f>
              <c:strCache>
                <c:ptCount val="5"/>
                <c:pt idx="0">
                  <c:v>Passer eller steller dyr</c:v>
                </c:pt>
                <c:pt idx="1">
                  <c:v>Spiller et instrument</c:v>
                </c:pt>
                <c:pt idx="2">
                  <c:v>Deltar på religiøse aktiviteter</c:v>
                </c:pt>
                <c:pt idx="3">
                  <c:v>Slapper av for meg selv størsteparten av kvelden</c:v>
                </c:pt>
                <c:pt idx="4">
                  <c:v>Gjør noe hyggelig sammen med de voksne i familien</c:v>
                </c:pt>
              </c:strCache>
            </c:strRef>
          </c:cat>
          <c:val>
            <c:numRef>
              <c:f>Tabeller!$C$99:$G$99</c:f>
              <c:numCache>
                <c:formatCode>0</c:formatCode>
                <c:ptCount val="5"/>
                <c:pt idx="0">
                  <c:v>7.0000000000000009</c:v>
                </c:pt>
                <c:pt idx="1">
                  <c:v>4.2</c:v>
                </c:pt>
                <c:pt idx="2">
                  <c:v>1.0999999999999999</c:v>
                </c:pt>
                <c:pt idx="3">
                  <c:v>22.5</c:v>
                </c:pt>
                <c:pt idx="4">
                  <c:v>25.1</c:v>
                </c:pt>
              </c:numCache>
            </c:numRef>
          </c:val>
          <c:extLst>
            <c:ext xmlns:c16="http://schemas.microsoft.com/office/drawing/2014/chart" uri="{C3380CC4-5D6E-409C-BE32-E72D297353CC}">
              <c16:uniqueId val="{00000003-A3CD-4D17-A8B4-0422D9BA0A81}"/>
            </c:ext>
          </c:extLst>
        </c:ser>
        <c:ser>
          <c:idx val="4"/>
          <c:order val="4"/>
          <c:tx>
            <c:strRef>
              <c:f>Tabeller!$B$100</c:f>
              <c:strCache>
                <c:ptCount val="1"/>
                <c:pt idx="0">
                  <c:v>5 eller 6 dager i uken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Tabeller!$C$95:$G$95</c:f>
              <c:strCache>
                <c:ptCount val="5"/>
                <c:pt idx="0">
                  <c:v>Passer eller steller dyr</c:v>
                </c:pt>
                <c:pt idx="1">
                  <c:v>Spiller et instrument</c:v>
                </c:pt>
                <c:pt idx="2">
                  <c:v>Deltar på religiøse aktiviteter</c:v>
                </c:pt>
                <c:pt idx="3">
                  <c:v>Slapper av for meg selv størsteparten av kvelden</c:v>
                </c:pt>
                <c:pt idx="4">
                  <c:v>Gjør noe hyggelig sammen med de voksne i familien</c:v>
                </c:pt>
              </c:strCache>
            </c:strRef>
          </c:cat>
          <c:val>
            <c:numRef>
              <c:f>Tabeller!$C$100:$G$100</c:f>
              <c:numCache>
                <c:formatCode>0</c:formatCode>
                <c:ptCount val="5"/>
                <c:pt idx="0">
                  <c:v>4.3</c:v>
                </c:pt>
                <c:pt idx="1">
                  <c:v>0</c:v>
                </c:pt>
                <c:pt idx="2">
                  <c:v>2.1999999999999997</c:v>
                </c:pt>
                <c:pt idx="3">
                  <c:v>13.200000000000001</c:v>
                </c:pt>
                <c:pt idx="4">
                  <c:v>6.4</c:v>
                </c:pt>
              </c:numCache>
            </c:numRef>
          </c:val>
          <c:extLst>
            <c:ext xmlns:c16="http://schemas.microsoft.com/office/drawing/2014/chart" uri="{C3380CC4-5D6E-409C-BE32-E72D297353CC}">
              <c16:uniqueId val="{00000000-863E-4B1D-9066-F253448992DE}"/>
            </c:ext>
          </c:extLst>
        </c:ser>
        <c:ser>
          <c:idx val="5"/>
          <c:order val="5"/>
          <c:tx>
            <c:strRef>
              <c:f>Tabeller!$B$101</c:f>
              <c:strCache>
                <c:ptCount val="1"/>
                <c:pt idx="0">
                  <c:v>Hver dag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Tabeller!$C$95:$G$95</c:f>
              <c:strCache>
                <c:ptCount val="5"/>
                <c:pt idx="0">
                  <c:v>Passer eller steller dyr</c:v>
                </c:pt>
                <c:pt idx="1">
                  <c:v>Spiller et instrument</c:v>
                </c:pt>
                <c:pt idx="2">
                  <c:v>Deltar på religiøse aktiviteter</c:v>
                </c:pt>
                <c:pt idx="3">
                  <c:v>Slapper av for meg selv størsteparten av kvelden</c:v>
                </c:pt>
                <c:pt idx="4">
                  <c:v>Gjør noe hyggelig sammen med de voksne i familien</c:v>
                </c:pt>
              </c:strCache>
            </c:strRef>
          </c:cat>
          <c:val>
            <c:numRef>
              <c:f>Tabeller!$C$101:$G$101</c:f>
              <c:numCache>
                <c:formatCode>0</c:formatCode>
                <c:ptCount val="5"/>
                <c:pt idx="0">
                  <c:v>26.900000000000002</c:v>
                </c:pt>
                <c:pt idx="1">
                  <c:v>0</c:v>
                </c:pt>
                <c:pt idx="2">
                  <c:v>0.5</c:v>
                </c:pt>
                <c:pt idx="3">
                  <c:v>20.3</c:v>
                </c:pt>
                <c:pt idx="4">
                  <c:v>15</c:v>
                </c:pt>
              </c:numCache>
            </c:numRef>
          </c:val>
          <c:extLst>
            <c:ext xmlns:c16="http://schemas.microsoft.com/office/drawing/2014/chart" uri="{C3380CC4-5D6E-409C-BE32-E72D297353CC}">
              <c16:uniqueId val="{00000001-863E-4B1D-9066-F253448992DE}"/>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9.1335736200522568E-3"/>
          <c:y val="0.88734159406504032"/>
          <c:w val="0.99086642637994771"/>
          <c:h val="0.1126584059349598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tx>
            <c:strRef>
              <c:f>'Tabeller-TREND'!$B$56</c:f>
              <c:strCache>
                <c:ptCount val="1"/>
                <c:pt idx="0">
                  <c:v>Slapper av for meg selv størsteparten av kvelden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'Tabeller-TREND'!$C$56:$I$56</c:f>
              <c:numCache>
                <c:formatCode>0</c:formatCode>
                <c:ptCount val="7"/>
                <c:pt idx="0">
                  <c:v>-10</c:v>
                </c:pt>
                <c:pt idx="1">
                  <c:v>-1</c:v>
                </c:pt>
                <c:pt idx="2">
                  <c:v>-1</c:v>
                </c:pt>
                <c:pt idx="3">
                  <c:v>-1</c:v>
                </c:pt>
                <c:pt idx="4">
                  <c:v>-1</c:v>
                </c:pt>
                <c:pt idx="5">
                  <c:v>-1</c:v>
                </c:pt>
                <c:pt idx="6">
                  <c:v>77.400000000000006</c:v>
                </c:pt>
              </c:numCache>
            </c:numRef>
          </c:val>
          <c:extLst>
            <c:ext xmlns:c16="http://schemas.microsoft.com/office/drawing/2014/chart" uri="{C3380CC4-5D6E-409C-BE32-E72D297353CC}">
              <c16:uniqueId val="{00000000-A7F4-4588-ABF5-8F23F9AB7FBC}"/>
            </c:ext>
          </c:extLst>
        </c:ser>
        <c:ser>
          <c:idx val="1"/>
          <c:order val="1"/>
          <c:tx>
            <c:strRef>
              <c:f>'Tabeller-TREND'!$B$58</c:f>
              <c:strCache>
                <c:ptCount val="1"/>
                <c:pt idx="0">
                  <c:v>Spiller et instrument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'Tabeller-TREND'!$C$58:$I$58</c:f>
              <c:numCache>
                <c:formatCode>0</c:formatCode>
                <c:ptCount val="7"/>
                <c:pt idx="0">
                  <c:v>-10</c:v>
                </c:pt>
                <c:pt idx="1">
                  <c:v>-1</c:v>
                </c:pt>
                <c:pt idx="2">
                  <c:v>-1</c:v>
                </c:pt>
                <c:pt idx="3">
                  <c:v>-1</c:v>
                </c:pt>
                <c:pt idx="4">
                  <c:v>-1</c:v>
                </c:pt>
                <c:pt idx="5">
                  <c:v>-1</c:v>
                </c:pt>
                <c:pt idx="6">
                  <c:v>17.3</c:v>
                </c:pt>
              </c:numCache>
            </c:numRef>
          </c:val>
          <c:extLst>
            <c:ext xmlns:c16="http://schemas.microsoft.com/office/drawing/2014/chart" uri="{C3380CC4-5D6E-409C-BE32-E72D297353CC}">
              <c16:uniqueId val="{00000000-4ED1-4291-B548-1718C0934441}"/>
            </c:ext>
          </c:extLst>
        </c:ser>
        <c:ser>
          <c:idx val="2"/>
          <c:order val="2"/>
          <c:tx>
            <c:strRef>
              <c:f>'Tabeller-TREND'!$B$59</c:f>
              <c:strCache>
                <c:ptCount val="1"/>
                <c:pt idx="0">
                  <c:v>Deltar på religiøse aktiviteter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'Tabeller-TREND'!$C$59:$I$59</c:f>
              <c:numCache>
                <c:formatCode>0</c:formatCode>
                <c:ptCount val="7"/>
                <c:pt idx="0">
                  <c:v>-10</c:v>
                </c:pt>
                <c:pt idx="1">
                  <c:v>-1</c:v>
                </c:pt>
                <c:pt idx="2">
                  <c:v>-1</c:v>
                </c:pt>
                <c:pt idx="3">
                  <c:v>-1</c:v>
                </c:pt>
                <c:pt idx="4">
                  <c:v>-1</c:v>
                </c:pt>
                <c:pt idx="5">
                  <c:v>-1</c:v>
                </c:pt>
                <c:pt idx="6">
                  <c:v>12.4</c:v>
                </c:pt>
              </c:numCache>
            </c:numRef>
          </c:val>
          <c:extLst>
            <c:ext xmlns:c16="http://schemas.microsoft.com/office/drawing/2014/chart" uri="{C3380CC4-5D6E-409C-BE32-E72D297353CC}">
              <c16:uniqueId val="{00000001-4ED1-4291-B548-1718C0934441}"/>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1.5298708441611511E-2"/>
          <c:y val="2.8437111998557991E-2"/>
          <c:w val="0.98470129155838848"/>
          <c:h val="0.159138075683313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72EF-4EF1-8E5F-36EEF967B47F}"/>
              </c:ext>
            </c:extLst>
          </c:dPt>
          <c:dPt>
            <c:idx val="1"/>
            <c:invertIfNegative val="0"/>
            <c:bubble3D val="0"/>
            <c:spPr>
              <a:solidFill>
                <a:srgbClr val="DE9F37"/>
              </a:solidFill>
              <a:ln>
                <a:noFill/>
              </a:ln>
              <a:effectLst/>
            </c:spPr>
            <c:extLst>
              <c:ext xmlns:c16="http://schemas.microsoft.com/office/drawing/2014/chart" uri="{C3380CC4-5D6E-409C-BE32-E72D297353CC}">
                <c16:uniqueId val="{00000001-72EF-4EF1-8E5F-36EEF967B4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Standardtabeller!$AD$499:$AI$499</c:f>
              <c:strCache>
                <c:ptCount val="6"/>
                <c:pt idx="0">
                  <c:v>Gutter</c:v>
                </c:pt>
                <c:pt idx="1">
                  <c:v>Jenter</c:v>
                </c:pt>
                <c:pt idx="3">
                  <c:v>5. trinn</c:v>
                </c:pt>
                <c:pt idx="4">
                  <c:v>6. trinn</c:v>
                </c:pt>
                <c:pt idx="5">
                  <c:v>7. trinn</c:v>
                </c:pt>
              </c:strCache>
            </c:strRef>
          </c:cat>
          <c:val>
            <c:numRef>
              <c:f>Standardtabeller!$AD$500:$AI$500</c:f>
              <c:numCache>
                <c:formatCode>0</c:formatCode>
                <c:ptCount val="6"/>
                <c:pt idx="0">
                  <c:v>81.199999999999989</c:v>
                </c:pt>
                <c:pt idx="1">
                  <c:v>74.699999999999989</c:v>
                </c:pt>
                <c:pt idx="3">
                  <c:v>67.900000000000006</c:v>
                </c:pt>
                <c:pt idx="4">
                  <c:v>79.600000000000009</c:v>
                </c:pt>
                <c:pt idx="5">
                  <c:v>85.800000000000011</c:v>
                </c:pt>
              </c:numCache>
            </c:numRef>
          </c:val>
          <c:extLst>
            <c:ext xmlns:c16="http://schemas.microsoft.com/office/drawing/2014/chart" uri="{C3380CC4-5D6E-409C-BE32-E72D297353CC}">
              <c16:uniqueId val="{00000000-58F7-4115-8F9D-15B6717D45F0}"/>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F7B4-4460-A57C-3ECDC3534F03}"/>
              </c:ext>
            </c:extLst>
          </c:dPt>
          <c:dPt>
            <c:idx val="1"/>
            <c:invertIfNegative val="0"/>
            <c:bubble3D val="0"/>
            <c:spPr>
              <a:solidFill>
                <a:srgbClr val="DE9F37"/>
              </a:solidFill>
              <a:ln>
                <a:noFill/>
              </a:ln>
              <a:effectLst/>
            </c:spPr>
            <c:extLst>
              <c:ext xmlns:c16="http://schemas.microsoft.com/office/drawing/2014/chart" uri="{C3380CC4-5D6E-409C-BE32-E72D297353CC}">
                <c16:uniqueId val="{00000000-F7B4-4460-A57C-3ECDC3534F0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Standardtabeller!$AD$802:$AI$802</c:f>
              <c:strCache>
                <c:ptCount val="6"/>
                <c:pt idx="0">
                  <c:v>Gutter</c:v>
                </c:pt>
                <c:pt idx="1">
                  <c:v>Jenter</c:v>
                </c:pt>
                <c:pt idx="3">
                  <c:v>5. trinn</c:v>
                </c:pt>
                <c:pt idx="4">
                  <c:v>6. trinn</c:v>
                </c:pt>
                <c:pt idx="5">
                  <c:v>7. trinn</c:v>
                </c:pt>
              </c:strCache>
            </c:strRef>
          </c:cat>
          <c:val>
            <c:numRef>
              <c:f>Standardtabeller!$AD$803:$AI$803</c:f>
              <c:numCache>
                <c:formatCode>0</c:formatCode>
                <c:ptCount val="6"/>
                <c:pt idx="0">
                  <c:v>75.2</c:v>
                </c:pt>
                <c:pt idx="1">
                  <c:v>79.2</c:v>
                </c:pt>
                <c:pt idx="3">
                  <c:v>67.8</c:v>
                </c:pt>
                <c:pt idx="4">
                  <c:v>84.899999999999991</c:v>
                </c:pt>
                <c:pt idx="5">
                  <c:v>78</c:v>
                </c:pt>
              </c:numCache>
            </c:numRef>
          </c:val>
          <c:extLst>
            <c:ext xmlns:c16="http://schemas.microsoft.com/office/drawing/2014/chart" uri="{C3380CC4-5D6E-409C-BE32-E72D297353CC}">
              <c16:uniqueId val="{00000000-E964-46DC-A7A8-E9DA3C0822E6}"/>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042132562017116"/>
          <c:w val="0.96943785244017611"/>
          <c:h val="0.6282252481250055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50AA-4B0D-AFF5-E67AEEC2A8C5}"/>
              </c:ext>
            </c:extLst>
          </c:dPt>
          <c:dPt>
            <c:idx val="1"/>
            <c:invertIfNegative val="0"/>
            <c:bubble3D val="0"/>
            <c:spPr>
              <a:solidFill>
                <a:srgbClr val="DE9F37"/>
              </a:solidFill>
              <a:ln>
                <a:noFill/>
              </a:ln>
              <a:effectLst/>
            </c:spPr>
            <c:extLst>
              <c:ext xmlns:c16="http://schemas.microsoft.com/office/drawing/2014/chart" uri="{C3380CC4-5D6E-409C-BE32-E72D297353CC}">
                <c16:uniqueId val="{00000001-50AA-4B0D-AFF5-E67AEEC2A8C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Standardtabeller!$AD$471:$AI$471</c:f>
              <c:strCache>
                <c:ptCount val="6"/>
                <c:pt idx="0">
                  <c:v>Gutter</c:v>
                </c:pt>
                <c:pt idx="1">
                  <c:v>Jenter</c:v>
                </c:pt>
                <c:pt idx="3">
                  <c:v>5. trinn</c:v>
                </c:pt>
                <c:pt idx="4">
                  <c:v>6. trinn</c:v>
                </c:pt>
                <c:pt idx="5">
                  <c:v>7. trinn</c:v>
                </c:pt>
              </c:strCache>
            </c:strRef>
          </c:cat>
          <c:val>
            <c:numRef>
              <c:f>Standardtabeller!$AD$472:$AI$472</c:f>
              <c:numCache>
                <c:formatCode>0</c:formatCode>
                <c:ptCount val="6"/>
                <c:pt idx="0">
                  <c:v>85.999999999999986</c:v>
                </c:pt>
                <c:pt idx="1">
                  <c:v>84.399999999999991</c:v>
                </c:pt>
                <c:pt idx="3">
                  <c:v>85.7</c:v>
                </c:pt>
                <c:pt idx="4">
                  <c:v>82.5</c:v>
                </c:pt>
                <c:pt idx="5">
                  <c:v>89.600000000000009</c:v>
                </c:pt>
              </c:numCache>
            </c:numRef>
          </c:val>
          <c:extLst>
            <c:ext xmlns:c16="http://schemas.microsoft.com/office/drawing/2014/chart" uri="{C3380CC4-5D6E-409C-BE32-E72D297353CC}">
              <c16:uniqueId val="{00000000-5C4D-4B83-9159-B7B95D7F9E3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4649171892057953"/>
          <c:w val="0.96943785244017611"/>
          <c:h val="0.585947400470696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A48E-499D-9EFD-1A7658C80AF6}"/>
              </c:ext>
            </c:extLst>
          </c:dPt>
          <c:dPt>
            <c:idx val="1"/>
            <c:invertIfNegative val="0"/>
            <c:bubble3D val="0"/>
            <c:spPr>
              <a:solidFill>
                <a:srgbClr val="DE9F37"/>
              </a:solidFill>
              <a:ln>
                <a:noFill/>
              </a:ln>
              <a:effectLst/>
            </c:spPr>
            <c:extLst>
              <c:ext xmlns:c16="http://schemas.microsoft.com/office/drawing/2014/chart" uri="{C3380CC4-5D6E-409C-BE32-E72D297353CC}">
                <c16:uniqueId val="{00000000-A48E-499D-9EFD-1A7658C80AF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Standardtabeller!$AD$527:$AI$527</c:f>
              <c:strCache>
                <c:ptCount val="6"/>
                <c:pt idx="0">
                  <c:v>Gutter</c:v>
                </c:pt>
                <c:pt idx="1">
                  <c:v>Jenter</c:v>
                </c:pt>
                <c:pt idx="3">
                  <c:v>5. trinn</c:v>
                </c:pt>
                <c:pt idx="4">
                  <c:v>6. trinn</c:v>
                </c:pt>
                <c:pt idx="5">
                  <c:v>7. trinn</c:v>
                </c:pt>
              </c:strCache>
            </c:strRef>
          </c:cat>
          <c:val>
            <c:numRef>
              <c:f>Standardtabeller!$AD$528:$AI$528</c:f>
              <c:numCache>
                <c:formatCode>0</c:formatCode>
                <c:ptCount val="6"/>
                <c:pt idx="0">
                  <c:v>63.3</c:v>
                </c:pt>
                <c:pt idx="1">
                  <c:v>61.999999999999986</c:v>
                </c:pt>
                <c:pt idx="3">
                  <c:v>62.7</c:v>
                </c:pt>
                <c:pt idx="4">
                  <c:v>60.8</c:v>
                </c:pt>
                <c:pt idx="5">
                  <c:v>67.8</c:v>
                </c:pt>
              </c:numCache>
            </c:numRef>
          </c:val>
          <c:extLst>
            <c:ext xmlns:c16="http://schemas.microsoft.com/office/drawing/2014/chart" uri="{C3380CC4-5D6E-409C-BE32-E72D297353CC}">
              <c16:uniqueId val="{00000000-A433-4B98-B83C-B48C41D11FF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210215658805"/>
          <c:y val="2.1480801498098921E-2"/>
          <c:w val="0.96943785244017611"/>
          <c:h val="0.84202377384876648"/>
        </c:manualLayout>
      </c:layout>
      <c:barChart>
        <c:barDir val="bar"/>
        <c:grouping val="clustered"/>
        <c:varyColors val="0"/>
        <c:ser>
          <c:idx val="1"/>
          <c:order val="0"/>
          <c:tx>
            <c:strRef>
              <c:f>Standardtabeller!$R$611</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Standardtabeller!$P$612:$P$618</c:f>
              <c:strCache>
                <c:ptCount val="7"/>
                <c:pt idx="0">
                  <c:v>Ikke noe tid</c:v>
                </c:pt>
                <c:pt idx="1">
                  <c:v>Mindre enn én time</c:v>
                </c:pt>
                <c:pt idx="2">
                  <c:v>1-2 timer</c:v>
                </c:pt>
                <c:pt idx="3">
                  <c:v>2-3 timer</c:v>
                </c:pt>
                <c:pt idx="4">
                  <c:v>3-4 timer</c:v>
                </c:pt>
                <c:pt idx="5">
                  <c:v>4-6 timer</c:v>
                </c:pt>
                <c:pt idx="6">
                  <c:v>6 timer eller mer</c:v>
                </c:pt>
              </c:strCache>
            </c:strRef>
          </c:cat>
          <c:val>
            <c:numRef>
              <c:f>Standardtabeller!$R$612:$R$618</c:f>
              <c:numCache>
                <c:formatCode>0</c:formatCode>
                <c:ptCount val="7"/>
                <c:pt idx="0">
                  <c:v>0</c:v>
                </c:pt>
                <c:pt idx="1">
                  <c:v>2.6</c:v>
                </c:pt>
                <c:pt idx="2">
                  <c:v>15.299999999999999</c:v>
                </c:pt>
                <c:pt idx="3">
                  <c:v>23.3</c:v>
                </c:pt>
                <c:pt idx="4">
                  <c:v>24.9</c:v>
                </c:pt>
                <c:pt idx="5">
                  <c:v>24.3</c:v>
                </c:pt>
                <c:pt idx="6">
                  <c:v>9.5</c:v>
                </c:pt>
              </c:numCache>
            </c:numRef>
          </c:val>
          <c:extLst>
            <c:ext xmlns:c16="http://schemas.microsoft.com/office/drawing/2014/chart" uri="{C3380CC4-5D6E-409C-BE32-E72D297353CC}">
              <c16:uniqueId val="{00000001-637C-4C1D-821F-EDCBC9C63CBB}"/>
            </c:ext>
          </c:extLst>
        </c:ser>
        <c:ser>
          <c:idx val="0"/>
          <c:order val="1"/>
          <c:tx>
            <c:strRef>
              <c:f>Standardtabeller!$Q$611</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Standardtabeller!$P$612:$P$618</c:f>
              <c:strCache>
                <c:ptCount val="7"/>
                <c:pt idx="0">
                  <c:v>Ikke noe tid</c:v>
                </c:pt>
                <c:pt idx="1">
                  <c:v>Mindre enn én time</c:v>
                </c:pt>
                <c:pt idx="2">
                  <c:v>1-2 timer</c:v>
                </c:pt>
                <c:pt idx="3">
                  <c:v>2-3 timer</c:v>
                </c:pt>
                <c:pt idx="4">
                  <c:v>3-4 timer</c:v>
                </c:pt>
                <c:pt idx="5">
                  <c:v>4-6 timer</c:v>
                </c:pt>
                <c:pt idx="6">
                  <c:v>6 timer eller mer</c:v>
                </c:pt>
              </c:strCache>
            </c:strRef>
          </c:cat>
          <c:val>
            <c:numRef>
              <c:f>Standardtabeller!$Q$612:$Q$618</c:f>
              <c:numCache>
                <c:formatCode>0</c:formatCode>
                <c:ptCount val="7"/>
                <c:pt idx="0">
                  <c:v>1.0999999999999999</c:v>
                </c:pt>
                <c:pt idx="1">
                  <c:v>6</c:v>
                </c:pt>
                <c:pt idx="2">
                  <c:v>20.399999999999999</c:v>
                </c:pt>
                <c:pt idx="3">
                  <c:v>24.3</c:v>
                </c:pt>
                <c:pt idx="4">
                  <c:v>22.6</c:v>
                </c:pt>
                <c:pt idx="5">
                  <c:v>15.8</c:v>
                </c:pt>
                <c:pt idx="6">
                  <c:v>9.9</c:v>
                </c:pt>
              </c:numCache>
            </c:numRef>
          </c:val>
          <c:extLst>
            <c:ext xmlns:c16="http://schemas.microsoft.com/office/drawing/2014/chart" uri="{C3380CC4-5D6E-409C-BE32-E72D297353CC}">
              <c16:uniqueId val="{00000000-637C-4C1D-821F-EDCBC9C63CBB}"/>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2D83-4AB6-A415-E20F3EAAA654}"/>
              </c:ext>
            </c:extLst>
          </c:dPt>
          <c:dPt>
            <c:idx val="1"/>
            <c:invertIfNegative val="0"/>
            <c:bubble3D val="0"/>
            <c:spPr>
              <a:solidFill>
                <a:srgbClr val="DE9F37"/>
              </a:solidFill>
              <a:ln>
                <a:noFill/>
              </a:ln>
              <a:effectLst/>
            </c:spPr>
            <c:extLst>
              <c:ext xmlns:c16="http://schemas.microsoft.com/office/drawing/2014/chart" uri="{C3380CC4-5D6E-409C-BE32-E72D297353CC}">
                <c16:uniqueId val="{00000001-2D83-4AB6-A415-E20F3EAAA65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Standardtabeller!$AD$611:$AI$611</c:f>
              <c:strCache>
                <c:ptCount val="6"/>
                <c:pt idx="0">
                  <c:v>Gutter</c:v>
                </c:pt>
                <c:pt idx="1">
                  <c:v>Jenter</c:v>
                </c:pt>
                <c:pt idx="3">
                  <c:v>5. trinn</c:v>
                </c:pt>
                <c:pt idx="4">
                  <c:v>6. trinn</c:v>
                </c:pt>
                <c:pt idx="5">
                  <c:v>7. trinn</c:v>
                </c:pt>
              </c:strCache>
            </c:strRef>
          </c:cat>
          <c:val>
            <c:numRef>
              <c:f>Standardtabeller!$AD$612:$AI$612</c:f>
              <c:numCache>
                <c:formatCode>0</c:formatCode>
                <c:ptCount val="6"/>
                <c:pt idx="0">
                  <c:v>67.099999999999994</c:v>
                </c:pt>
                <c:pt idx="1">
                  <c:v>49.9</c:v>
                </c:pt>
                <c:pt idx="3">
                  <c:v>57.9</c:v>
                </c:pt>
                <c:pt idx="4">
                  <c:v>55.500000000000007</c:v>
                </c:pt>
                <c:pt idx="5">
                  <c:v>64.900000000000006</c:v>
                </c:pt>
              </c:numCache>
            </c:numRef>
          </c:val>
          <c:extLst>
            <c:ext xmlns:c16="http://schemas.microsoft.com/office/drawing/2014/chart" uri="{C3380CC4-5D6E-409C-BE32-E72D297353CC}">
              <c16:uniqueId val="{00000000-A433-4B98-B83C-B48C41D11FF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7307778450745107"/>
          <c:w val="0.96943785244017611"/>
          <c:h val="0.55936044971041365"/>
        </c:manualLayout>
      </c:layout>
      <c:barChart>
        <c:barDir val="col"/>
        <c:grouping val="clustered"/>
        <c:varyColors val="0"/>
        <c:ser>
          <c:idx val="0"/>
          <c:order val="0"/>
          <c:tx>
            <c:strRef>
              <c:f>'Tabeller-TREND'!$B$47</c:f>
              <c:strCache>
                <c:ptCount val="1"/>
                <c:pt idx="0">
                  <c:v>Bruker mer enn tre timer daglig foran en skjerm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'Tabeller-TREND'!$C$47:$I$47</c:f>
              <c:numCache>
                <c:formatCode>0</c:formatCode>
                <c:ptCount val="7"/>
                <c:pt idx="0">
                  <c:v>-10</c:v>
                </c:pt>
                <c:pt idx="1">
                  <c:v>-1</c:v>
                </c:pt>
                <c:pt idx="2">
                  <c:v>-1</c:v>
                </c:pt>
                <c:pt idx="3">
                  <c:v>-1</c:v>
                </c:pt>
                <c:pt idx="4">
                  <c:v>-1</c:v>
                </c:pt>
                <c:pt idx="5">
                  <c:v>-1</c:v>
                </c:pt>
                <c:pt idx="6">
                  <c:v>58.699999999999996</c:v>
                </c:pt>
              </c:numCache>
            </c:numRef>
          </c:val>
          <c:extLst>
            <c:ext xmlns:c16="http://schemas.microsoft.com/office/drawing/2014/chart" uri="{C3380CC4-5D6E-409C-BE32-E72D297353CC}">
              <c16:uniqueId val="{00000000-02B2-45AC-8E1C-DF09EE59A44E}"/>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92D3-47A8-BFE4-97D50037579C}"/>
              </c:ext>
            </c:extLst>
          </c:dPt>
          <c:dPt>
            <c:idx val="1"/>
            <c:invertIfNegative val="0"/>
            <c:bubble3D val="0"/>
            <c:spPr>
              <a:solidFill>
                <a:srgbClr val="DE9F37"/>
              </a:solidFill>
              <a:ln>
                <a:noFill/>
              </a:ln>
              <a:effectLst/>
            </c:spPr>
            <c:extLst>
              <c:ext xmlns:c16="http://schemas.microsoft.com/office/drawing/2014/chart" uri="{C3380CC4-5D6E-409C-BE32-E72D297353CC}">
                <c16:uniqueId val="{00000001-92D3-47A8-BFE4-97D50037579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Standardtabeller!$AD$583:$AI$583</c:f>
              <c:strCache>
                <c:ptCount val="6"/>
                <c:pt idx="0">
                  <c:v>Gutter</c:v>
                </c:pt>
                <c:pt idx="1">
                  <c:v>Jenter</c:v>
                </c:pt>
                <c:pt idx="3">
                  <c:v>5. trinn</c:v>
                </c:pt>
                <c:pt idx="4">
                  <c:v>6. trinn</c:v>
                </c:pt>
                <c:pt idx="5">
                  <c:v>7. trinn</c:v>
                </c:pt>
              </c:strCache>
            </c:strRef>
          </c:cat>
          <c:val>
            <c:numRef>
              <c:f>Standardtabeller!$AD$584:$AI$584</c:f>
              <c:numCache>
                <c:formatCode>0</c:formatCode>
                <c:ptCount val="6"/>
                <c:pt idx="0">
                  <c:v>46</c:v>
                </c:pt>
                <c:pt idx="1">
                  <c:v>47.3</c:v>
                </c:pt>
                <c:pt idx="3">
                  <c:v>31</c:v>
                </c:pt>
                <c:pt idx="4">
                  <c:v>45.699999999999996</c:v>
                </c:pt>
                <c:pt idx="5">
                  <c:v>64.2</c:v>
                </c:pt>
              </c:numCache>
            </c:numRef>
          </c:val>
          <c:extLst>
            <c:ext xmlns:c16="http://schemas.microsoft.com/office/drawing/2014/chart" uri="{C3380CC4-5D6E-409C-BE32-E72D297353CC}">
              <c16:uniqueId val="{00000000-A433-4B98-B83C-B48C41D11FF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Tabeller!$B$81</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Tabeller!$C$80:$H$80</c:f>
              <c:strCache>
                <c:ptCount val="6"/>
                <c:pt idx="0">
                  <c:v>Se på TV filmer/serier/YouTube</c:v>
                </c:pt>
                <c:pt idx="1">
                  <c:v>Spille dataspill/TV-spill</c:v>
                </c:pt>
                <c:pt idx="2">
                  <c:v>Spille på telefon/nettbrett</c:v>
                </c:pt>
                <c:pt idx="3">
                  <c:v>Sosiale medier</c:v>
                </c:pt>
                <c:pt idx="4">
                  <c:v>Lese bøker</c:v>
                </c:pt>
                <c:pt idx="5">
                  <c:v>Lese aviser eller se på nyheter</c:v>
                </c:pt>
              </c:strCache>
            </c:strRef>
          </c:cat>
          <c:val>
            <c:numRef>
              <c:f>Tabeller!$C$81:$H$81</c:f>
              <c:numCache>
                <c:formatCode>0</c:formatCode>
                <c:ptCount val="6"/>
                <c:pt idx="0">
                  <c:v>3.1</c:v>
                </c:pt>
                <c:pt idx="1">
                  <c:v>20.8</c:v>
                </c:pt>
                <c:pt idx="2">
                  <c:v>11</c:v>
                </c:pt>
                <c:pt idx="3">
                  <c:v>15.1</c:v>
                </c:pt>
                <c:pt idx="4">
                  <c:v>58.9</c:v>
                </c:pt>
                <c:pt idx="5">
                  <c:v>67</c:v>
                </c:pt>
              </c:numCache>
            </c:numRef>
          </c:val>
          <c:extLst>
            <c:ext xmlns:c16="http://schemas.microsoft.com/office/drawing/2014/chart" uri="{C3380CC4-5D6E-409C-BE32-E72D297353CC}">
              <c16:uniqueId val="{00000000-A3CD-4D17-A8B4-0422D9BA0A81}"/>
            </c:ext>
          </c:extLst>
        </c:ser>
        <c:ser>
          <c:idx val="1"/>
          <c:order val="1"/>
          <c:tx>
            <c:strRef>
              <c:f>Tabeller!$B$82</c:f>
              <c:strCache>
                <c:ptCount val="1"/>
                <c:pt idx="0">
                  <c:v>Mindre enn 1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Tabeller!$C$80:$H$80</c:f>
              <c:strCache>
                <c:ptCount val="6"/>
                <c:pt idx="0">
                  <c:v>Se på TV filmer/serier/YouTube</c:v>
                </c:pt>
                <c:pt idx="1">
                  <c:v>Spille dataspill/TV-spill</c:v>
                </c:pt>
                <c:pt idx="2">
                  <c:v>Spille på telefon/nettbrett</c:v>
                </c:pt>
                <c:pt idx="3">
                  <c:v>Sosiale medier</c:v>
                </c:pt>
                <c:pt idx="4">
                  <c:v>Lese bøker</c:v>
                </c:pt>
                <c:pt idx="5">
                  <c:v>Lese aviser eller se på nyheter</c:v>
                </c:pt>
              </c:strCache>
            </c:strRef>
          </c:cat>
          <c:val>
            <c:numRef>
              <c:f>Tabeller!$C$82:$H$82</c:f>
              <c:numCache>
                <c:formatCode>0</c:formatCode>
                <c:ptCount val="6"/>
                <c:pt idx="0">
                  <c:v>33.699999999999996</c:v>
                </c:pt>
                <c:pt idx="1">
                  <c:v>23.5</c:v>
                </c:pt>
                <c:pt idx="2">
                  <c:v>40.299999999999997</c:v>
                </c:pt>
                <c:pt idx="3">
                  <c:v>37.799999999999997</c:v>
                </c:pt>
                <c:pt idx="4">
                  <c:v>34.700000000000003</c:v>
                </c:pt>
                <c:pt idx="5">
                  <c:v>28.8</c:v>
                </c:pt>
              </c:numCache>
            </c:numRef>
          </c:val>
          <c:extLst>
            <c:ext xmlns:c16="http://schemas.microsoft.com/office/drawing/2014/chart" uri="{C3380CC4-5D6E-409C-BE32-E72D297353CC}">
              <c16:uniqueId val="{00000001-A3CD-4D17-A8B4-0422D9BA0A81}"/>
            </c:ext>
          </c:extLst>
        </c:ser>
        <c:ser>
          <c:idx val="2"/>
          <c:order val="2"/>
          <c:tx>
            <c:strRef>
              <c:f>Tabeller!$B$83</c:f>
              <c:strCache>
                <c:ptCount val="1"/>
                <c:pt idx="0">
                  <c:v>1-2 timer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Tabeller!$C$80:$H$80</c:f>
              <c:strCache>
                <c:ptCount val="6"/>
                <c:pt idx="0">
                  <c:v>Se på TV filmer/serier/YouTube</c:v>
                </c:pt>
                <c:pt idx="1">
                  <c:v>Spille dataspill/TV-spill</c:v>
                </c:pt>
                <c:pt idx="2">
                  <c:v>Spille på telefon/nettbrett</c:v>
                </c:pt>
                <c:pt idx="3">
                  <c:v>Sosiale medier</c:v>
                </c:pt>
                <c:pt idx="4">
                  <c:v>Lese bøker</c:v>
                </c:pt>
                <c:pt idx="5">
                  <c:v>Lese aviser eller se på nyheter</c:v>
                </c:pt>
              </c:strCache>
            </c:strRef>
          </c:cat>
          <c:val>
            <c:numRef>
              <c:f>Tabeller!$C$83:$H$83</c:f>
              <c:numCache>
                <c:formatCode>0</c:formatCode>
                <c:ptCount val="6"/>
                <c:pt idx="0">
                  <c:v>28.499999999999996</c:v>
                </c:pt>
                <c:pt idx="1">
                  <c:v>18.2</c:v>
                </c:pt>
                <c:pt idx="2">
                  <c:v>24.6</c:v>
                </c:pt>
                <c:pt idx="3">
                  <c:v>18.399999999999999</c:v>
                </c:pt>
                <c:pt idx="4">
                  <c:v>4.7</c:v>
                </c:pt>
                <c:pt idx="5">
                  <c:v>2.1</c:v>
                </c:pt>
              </c:numCache>
            </c:numRef>
          </c:val>
          <c:extLst>
            <c:ext xmlns:c16="http://schemas.microsoft.com/office/drawing/2014/chart" uri="{C3380CC4-5D6E-409C-BE32-E72D297353CC}">
              <c16:uniqueId val="{00000002-A3CD-4D17-A8B4-0422D9BA0A81}"/>
            </c:ext>
          </c:extLst>
        </c:ser>
        <c:ser>
          <c:idx val="3"/>
          <c:order val="3"/>
          <c:tx>
            <c:strRef>
              <c:f>Tabeller!$B$84</c:f>
              <c:strCache>
                <c:ptCount val="1"/>
                <c:pt idx="0">
                  <c:v>Mer enn 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Tabeller!$C$80:$H$80</c:f>
              <c:strCache>
                <c:ptCount val="6"/>
                <c:pt idx="0">
                  <c:v>Se på TV filmer/serier/YouTube</c:v>
                </c:pt>
                <c:pt idx="1">
                  <c:v>Spille dataspill/TV-spill</c:v>
                </c:pt>
                <c:pt idx="2">
                  <c:v>Spille på telefon/nettbrett</c:v>
                </c:pt>
                <c:pt idx="3">
                  <c:v>Sosiale medier</c:v>
                </c:pt>
                <c:pt idx="4">
                  <c:v>Lese bøker</c:v>
                </c:pt>
                <c:pt idx="5">
                  <c:v>Lese aviser eller se på nyheter</c:v>
                </c:pt>
              </c:strCache>
            </c:strRef>
          </c:cat>
          <c:val>
            <c:numRef>
              <c:f>Tabeller!$C$84:$H$84</c:f>
              <c:numCache>
                <c:formatCode>0</c:formatCode>
                <c:ptCount val="6"/>
                <c:pt idx="0">
                  <c:v>34.700000000000003</c:v>
                </c:pt>
                <c:pt idx="1">
                  <c:v>37.5</c:v>
                </c:pt>
                <c:pt idx="2">
                  <c:v>24.1</c:v>
                </c:pt>
                <c:pt idx="3">
                  <c:v>28.7</c:v>
                </c:pt>
                <c:pt idx="4">
                  <c:v>1.5999999999999999</c:v>
                </c:pt>
                <c:pt idx="5">
                  <c:v>2.1</c:v>
                </c:pt>
              </c:numCache>
            </c:numRef>
          </c:val>
          <c:extLst>
            <c:ext xmlns:c16="http://schemas.microsoft.com/office/drawing/2014/chart" uri="{C3380CC4-5D6E-409C-BE32-E72D297353CC}">
              <c16:uniqueId val="{00000003-A3CD-4D17-A8B4-0422D9BA0A8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1530791977558108"/>
          <c:h val="8.811117067572048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4780564955422552"/>
          <c:w val="0.96943785244017611"/>
          <c:h val="0.58530248838898991"/>
        </c:manualLayout>
      </c:layout>
      <c:barChart>
        <c:barDir val="col"/>
        <c:grouping val="clustered"/>
        <c:varyColors val="0"/>
        <c:ser>
          <c:idx val="2"/>
          <c:order val="0"/>
          <c:tx>
            <c:strRef>
              <c:f>'Tabeller-TREND'!$B$44</c:f>
              <c:strCache>
                <c:ptCount val="1"/>
                <c:pt idx="0">
                  <c:v>Spiller på telefon/nettbrett</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'Tabeller-TREND'!$C$44:$I$44</c:f>
              <c:numCache>
                <c:formatCode>0</c:formatCode>
                <c:ptCount val="7"/>
                <c:pt idx="0">
                  <c:v>-10</c:v>
                </c:pt>
                <c:pt idx="1">
                  <c:v>-1</c:v>
                </c:pt>
                <c:pt idx="2">
                  <c:v>-1</c:v>
                </c:pt>
                <c:pt idx="3">
                  <c:v>-1</c:v>
                </c:pt>
                <c:pt idx="4">
                  <c:v>-1</c:v>
                </c:pt>
                <c:pt idx="5">
                  <c:v>-1</c:v>
                </c:pt>
                <c:pt idx="6">
                  <c:v>48.699999999999996</c:v>
                </c:pt>
              </c:numCache>
            </c:numRef>
          </c:val>
          <c:extLst>
            <c:ext xmlns:c16="http://schemas.microsoft.com/office/drawing/2014/chart" uri="{C3380CC4-5D6E-409C-BE32-E72D297353CC}">
              <c16:uniqueId val="{00000000-12C4-4535-A847-0DBC3DD8994A}"/>
            </c:ext>
          </c:extLst>
        </c:ser>
        <c:ser>
          <c:idx val="0"/>
          <c:order val="1"/>
          <c:tx>
            <c:strRef>
              <c:f>'Tabeller-TREND'!$B$45</c:f>
              <c:strCache>
                <c:ptCount val="1"/>
                <c:pt idx="0">
                  <c:v>Dataspill </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'Tabeller-TREND'!$C$45:$I$45</c:f>
              <c:numCache>
                <c:formatCode>0</c:formatCode>
                <c:ptCount val="7"/>
                <c:pt idx="0">
                  <c:v>-10</c:v>
                </c:pt>
                <c:pt idx="1">
                  <c:v>-1</c:v>
                </c:pt>
                <c:pt idx="2">
                  <c:v>-1</c:v>
                </c:pt>
                <c:pt idx="3">
                  <c:v>-1</c:v>
                </c:pt>
                <c:pt idx="4">
                  <c:v>-1</c:v>
                </c:pt>
                <c:pt idx="5">
                  <c:v>-1</c:v>
                </c:pt>
                <c:pt idx="6">
                  <c:v>55.699999999999996</c:v>
                </c:pt>
              </c:numCache>
            </c:numRef>
          </c:val>
          <c:extLst>
            <c:ext xmlns:c16="http://schemas.microsoft.com/office/drawing/2014/chart" uri="{C3380CC4-5D6E-409C-BE32-E72D297353CC}">
              <c16:uniqueId val="{00000005-12C4-4535-A847-0DBC3DD8994A}"/>
            </c:ext>
          </c:extLst>
        </c:ser>
        <c:ser>
          <c:idx val="1"/>
          <c:order val="2"/>
          <c:tx>
            <c:strRef>
              <c:f>'Tabeller-TREND'!$B$46</c:f>
              <c:strCache>
                <c:ptCount val="1"/>
                <c:pt idx="0">
                  <c:v>Ser på TV/Serier/YouTube </c:v>
                </c:pt>
              </c:strCache>
            </c:strRef>
          </c:tx>
          <c:spPr>
            <a:solidFill>
              <a:srgbClr val="ADA7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'Tabeller-TREND'!$C$46:$I$46</c:f>
              <c:numCache>
                <c:formatCode>0</c:formatCode>
                <c:ptCount val="7"/>
                <c:pt idx="0">
                  <c:v>-10</c:v>
                </c:pt>
                <c:pt idx="1">
                  <c:v>-1</c:v>
                </c:pt>
                <c:pt idx="2">
                  <c:v>-1</c:v>
                </c:pt>
                <c:pt idx="3">
                  <c:v>-1</c:v>
                </c:pt>
                <c:pt idx="4">
                  <c:v>-1</c:v>
                </c:pt>
                <c:pt idx="5">
                  <c:v>-1</c:v>
                </c:pt>
                <c:pt idx="6">
                  <c:v>63.199999999999989</c:v>
                </c:pt>
              </c:numCache>
            </c:numRef>
          </c:val>
          <c:extLst>
            <c:ext xmlns:c16="http://schemas.microsoft.com/office/drawing/2014/chart" uri="{C3380CC4-5D6E-409C-BE32-E72D297353CC}">
              <c16:uniqueId val="{00000006-12C4-4535-A847-0DBC3DD8994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1.5298708441611511E-2"/>
          <c:y val="2.8437111998557991E-2"/>
          <c:w val="0.96746381022379124"/>
          <c:h val="0.159138075683313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0702160029223216"/>
          <c:w val="0.96943785244017611"/>
          <c:h val="0.62608653765098332"/>
        </c:manualLayout>
      </c:layout>
      <c:barChart>
        <c:barDir val="col"/>
        <c:grouping val="clustered"/>
        <c:varyColors val="0"/>
        <c:ser>
          <c:idx val="0"/>
          <c:order val="0"/>
          <c:tx>
            <c:strRef>
              <c:f>'Tabeller-TREND'!$B$41</c:f>
              <c:strCache>
                <c:ptCount val="1"/>
                <c:pt idx="0">
                  <c:v>Leser aviser eller se på nyheter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'Tabeller-TREND'!$C$41:$I$41</c:f>
              <c:numCache>
                <c:formatCode>0</c:formatCode>
                <c:ptCount val="7"/>
                <c:pt idx="0">
                  <c:v>-10</c:v>
                </c:pt>
                <c:pt idx="1">
                  <c:v>-1</c:v>
                </c:pt>
                <c:pt idx="2">
                  <c:v>-1</c:v>
                </c:pt>
                <c:pt idx="3">
                  <c:v>-1</c:v>
                </c:pt>
                <c:pt idx="4">
                  <c:v>-1</c:v>
                </c:pt>
                <c:pt idx="5">
                  <c:v>-1</c:v>
                </c:pt>
                <c:pt idx="6">
                  <c:v>4.2</c:v>
                </c:pt>
              </c:numCache>
            </c:numRef>
          </c:val>
          <c:extLst>
            <c:ext xmlns:c16="http://schemas.microsoft.com/office/drawing/2014/chart" uri="{C3380CC4-5D6E-409C-BE32-E72D297353CC}">
              <c16:uniqueId val="{00000000-A7F4-4588-ABF5-8F23F9AB7FBC}"/>
            </c:ext>
          </c:extLst>
        </c:ser>
        <c:ser>
          <c:idx val="1"/>
          <c:order val="1"/>
          <c:tx>
            <c:strRef>
              <c:f>'Tabeller-TREND'!$B$42</c:f>
              <c:strCache>
                <c:ptCount val="1"/>
                <c:pt idx="0">
                  <c:v>Leser bøker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'Tabeller-TREND'!$C$42:$I$42</c:f>
              <c:numCache>
                <c:formatCode>0</c:formatCode>
                <c:ptCount val="7"/>
                <c:pt idx="0">
                  <c:v>-10</c:v>
                </c:pt>
                <c:pt idx="1">
                  <c:v>-1</c:v>
                </c:pt>
                <c:pt idx="2">
                  <c:v>-1</c:v>
                </c:pt>
                <c:pt idx="3">
                  <c:v>-1</c:v>
                </c:pt>
                <c:pt idx="4">
                  <c:v>-1</c:v>
                </c:pt>
                <c:pt idx="5">
                  <c:v>-1</c:v>
                </c:pt>
                <c:pt idx="6">
                  <c:v>6.3</c:v>
                </c:pt>
              </c:numCache>
            </c:numRef>
          </c:val>
          <c:extLst>
            <c:ext xmlns:c16="http://schemas.microsoft.com/office/drawing/2014/chart" uri="{C3380CC4-5D6E-409C-BE32-E72D297353CC}">
              <c16:uniqueId val="{00000003-A7F4-4588-ABF5-8F23F9AB7FBC}"/>
            </c:ext>
          </c:extLst>
        </c:ser>
        <c:ser>
          <c:idx val="2"/>
          <c:order val="2"/>
          <c:tx>
            <c:strRef>
              <c:f>'Tabeller-TREND'!$B$43</c:f>
              <c:strCache>
                <c:ptCount val="1"/>
                <c:pt idx="0">
                  <c:v>Er på sosiale medier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'Tabeller-TREND'!$C$43:$I$43</c:f>
              <c:numCache>
                <c:formatCode>0</c:formatCode>
                <c:ptCount val="7"/>
                <c:pt idx="0">
                  <c:v>-10</c:v>
                </c:pt>
                <c:pt idx="1">
                  <c:v>-1</c:v>
                </c:pt>
                <c:pt idx="2">
                  <c:v>-1</c:v>
                </c:pt>
                <c:pt idx="3">
                  <c:v>-1</c:v>
                </c:pt>
                <c:pt idx="4">
                  <c:v>-1</c:v>
                </c:pt>
                <c:pt idx="5">
                  <c:v>-1</c:v>
                </c:pt>
                <c:pt idx="6">
                  <c:v>47.099999999999994</c:v>
                </c:pt>
              </c:numCache>
            </c:numRef>
          </c:val>
          <c:extLst>
            <c:ext xmlns:c16="http://schemas.microsoft.com/office/drawing/2014/chart" uri="{C3380CC4-5D6E-409C-BE32-E72D297353CC}">
              <c16:uniqueId val="{00000004-A7F4-4588-ABF5-8F23F9AB7FBC}"/>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1.5298708441611511E-2"/>
          <c:y val="2.8437111998557991E-2"/>
          <c:w val="0.98470129155838848"/>
          <c:h val="0.159138075683313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963F-4A05-BD49-A182057DEB1D}"/>
              </c:ext>
            </c:extLst>
          </c:dPt>
          <c:dPt>
            <c:idx val="1"/>
            <c:invertIfNegative val="0"/>
            <c:bubble3D val="0"/>
            <c:spPr>
              <a:solidFill>
                <a:srgbClr val="DE9F37"/>
              </a:solidFill>
              <a:ln>
                <a:noFill/>
              </a:ln>
              <a:effectLst/>
            </c:spPr>
            <c:extLst>
              <c:ext xmlns:c16="http://schemas.microsoft.com/office/drawing/2014/chart" uri="{C3380CC4-5D6E-409C-BE32-E72D297353CC}">
                <c16:uniqueId val="{00000000-963F-4A05-BD49-A182057DEB1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Standardtabeller!$AD$555:$AI$555</c:f>
              <c:strCache>
                <c:ptCount val="6"/>
                <c:pt idx="0">
                  <c:v>Gutter</c:v>
                </c:pt>
                <c:pt idx="1">
                  <c:v>Jenter</c:v>
                </c:pt>
                <c:pt idx="3">
                  <c:v>5. trinn</c:v>
                </c:pt>
                <c:pt idx="4">
                  <c:v>6. trinn</c:v>
                </c:pt>
                <c:pt idx="5">
                  <c:v>7. trinn</c:v>
                </c:pt>
              </c:strCache>
            </c:strRef>
          </c:cat>
          <c:val>
            <c:numRef>
              <c:f>Standardtabeller!$AD$556:$AI$556</c:f>
              <c:numCache>
                <c:formatCode>0</c:formatCode>
                <c:ptCount val="6"/>
                <c:pt idx="0">
                  <c:v>87.999999999999986</c:v>
                </c:pt>
                <c:pt idx="1">
                  <c:v>25.3</c:v>
                </c:pt>
                <c:pt idx="3">
                  <c:v>55.000000000000007</c:v>
                </c:pt>
                <c:pt idx="4">
                  <c:v>54.1</c:v>
                </c:pt>
                <c:pt idx="5">
                  <c:v>59.699999999999996</c:v>
                </c:pt>
              </c:numCache>
            </c:numRef>
          </c:val>
          <c:extLst>
            <c:ext xmlns:c16="http://schemas.microsoft.com/office/drawing/2014/chart" uri="{C3380CC4-5D6E-409C-BE32-E72D297353CC}">
              <c16:uniqueId val="{00000000-9E8A-452D-9525-6A998E920008}"/>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741339392089222"/>
          <c:w val="0.96943785244017611"/>
          <c:h val="0.62067307302655927"/>
        </c:manualLayout>
      </c:layout>
      <c:barChart>
        <c:barDir val="col"/>
        <c:grouping val="clustered"/>
        <c:varyColors val="0"/>
        <c:ser>
          <c:idx val="0"/>
          <c:order val="0"/>
          <c:tx>
            <c:strRef>
              <c:f>'Tabeller-TREND'!$B$4</c:f>
              <c:strCache>
                <c:ptCount val="1"/>
                <c:pt idx="0">
                  <c:v>Livet mitt er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'Tabeller-TREND'!$C$4:$I$4</c:f>
              <c:numCache>
                <c:formatCode>0</c:formatCode>
                <c:ptCount val="7"/>
                <c:pt idx="0">
                  <c:v>-10</c:v>
                </c:pt>
                <c:pt idx="1">
                  <c:v>-1</c:v>
                </c:pt>
                <c:pt idx="2">
                  <c:v>-1</c:v>
                </c:pt>
                <c:pt idx="3">
                  <c:v>-1</c:v>
                </c:pt>
                <c:pt idx="4">
                  <c:v>-1</c:v>
                </c:pt>
                <c:pt idx="5">
                  <c:v>-1</c:v>
                </c:pt>
                <c:pt idx="6">
                  <c:v>90.600000000000009</c:v>
                </c:pt>
              </c:numCache>
            </c:numRef>
          </c:val>
          <c:extLst>
            <c:ext xmlns:c16="http://schemas.microsoft.com/office/drawing/2014/chart" uri="{C3380CC4-5D6E-409C-BE32-E72D297353CC}">
              <c16:uniqueId val="{00000000-E964-46DC-A7A8-E9DA3C0822E6}"/>
            </c:ext>
          </c:extLst>
        </c:ser>
        <c:ser>
          <c:idx val="1"/>
          <c:order val="1"/>
          <c:tx>
            <c:strRef>
              <c:f>'Tabeller-TREND'!$B$5</c:f>
              <c:strCache>
                <c:ptCount val="1"/>
                <c:pt idx="0">
                  <c:v>Jeg liker meg selv som jeg 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'Tabeller-TREND'!$C$5:$I$5</c:f>
              <c:numCache>
                <c:formatCode>0</c:formatCode>
                <c:ptCount val="7"/>
                <c:pt idx="0">
                  <c:v>-10</c:v>
                </c:pt>
                <c:pt idx="1">
                  <c:v>-1</c:v>
                </c:pt>
                <c:pt idx="2">
                  <c:v>-1</c:v>
                </c:pt>
                <c:pt idx="3">
                  <c:v>-1</c:v>
                </c:pt>
                <c:pt idx="4">
                  <c:v>-1</c:v>
                </c:pt>
                <c:pt idx="5">
                  <c:v>-1</c:v>
                </c:pt>
                <c:pt idx="6">
                  <c:v>82.199999999999989</c:v>
                </c:pt>
              </c:numCache>
            </c:numRef>
          </c:val>
          <c:extLst>
            <c:ext xmlns:c16="http://schemas.microsoft.com/office/drawing/2014/chart" uri="{C3380CC4-5D6E-409C-BE32-E72D297353CC}">
              <c16:uniqueId val="{00000005-2717-4E3E-8FB3-B5FEADA4950B}"/>
            </c:ext>
          </c:extLst>
        </c:ser>
        <c:ser>
          <c:idx val="2"/>
          <c:order val="2"/>
          <c:tx>
            <c:strRef>
              <c:f>'Tabeller-TREND'!$B$6</c:f>
              <c:strCache>
                <c:ptCount val="1"/>
                <c:pt idx="0">
                  <c:v>Jeg har alt jeg ønsker meg i livet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'Tabeller-TREND'!$C$6:$I$6</c:f>
              <c:numCache>
                <c:formatCode>0</c:formatCode>
                <c:ptCount val="7"/>
                <c:pt idx="0">
                  <c:v>-10</c:v>
                </c:pt>
                <c:pt idx="1">
                  <c:v>-1</c:v>
                </c:pt>
                <c:pt idx="2">
                  <c:v>-1</c:v>
                </c:pt>
                <c:pt idx="3">
                  <c:v>-1</c:v>
                </c:pt>
                <c:pt idx="4">
                  <c:v>-1</c:v>
                </c:pt>
                <c:pt idx="5">
                  <c:v>-1</c:v>
                </c:pt>
                <c:pt idx="6">
                  <c:v>77.600000000000009</c:v>
                </c:pt>
              </c:numCache>
            </c:numRef>
          </c:val>
          <c:extLst>
            <c:ext xmlns:c16="http://schemas.microsoft.com/office/drawing/2014/chart" uri="{C3380CC4-5D6E-409C-BE32-E72D297353CC}">
              <c16:uniqueId val="{00000006-2717-4E3E-8FB3-B5FEADA4950B}"/>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2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1.5298708441611511E-2"/>
          <c:y val="2.8437111998557991E-2"/>
          <c:w val="0.98470129155838848"/>
          <c:h val="0.1338770724538231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5792124615105958"/>
          <c:w val="0.96943785244017611"/>
          <c:h val="0.2532265893859807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5009-4B83-ABB2-ABD21E473314}"/>
              </c:ext>
            </c:extLst>
          </c:dPt>
          <c:dPt>
            <c:idx val="1"/>
            <c:invertIfNegative val="0"/>
            <c:bubble3D val="0"/>
            <c:spPr>
              <a:solidFill>
                <a:srgbClr val="DE9F37"/>
              </a:solidFill>
              <a:ln>
                <a:noFill/>
              </a:ln>
              <a:effectLst/>
            </c:spPr>
            <c:extLst>
              <c:ext xmlns:c16="http://schemas.microsoft.com/office/drawing/2014/chart" uri="{C3380CC4-5D6E-409C-BE32-E72D297353CC}">
                <c16:uniqueId val="{00000000-5009-4B83-ABB2-ABD21E47331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Standardtabeller!$AD$541:$AI$541</c:f>
              <c:strCache>
                <c:ptCount val="6"/>
                <c:pt idx="0">
                  <c:v>Gutter</c:v>
                </c:pt>
                <c:pt idx="1">
                  <c:v>Jenter</c:v>
                </c:pt>
                <c:pt idx="3">
                  <c:v>5. trinn</c:v>
                </c:pt>
                <c:pt idx="4">
                  <c:v>6. trinn</c:v>
                </c:pt>
                <c:pt idx="5">
                  <c:v>7. trinn</c:v>
                </c:pt>
              </c:strCache>
            </c:strRef>
          </c:cat>
          <c:val>
            <c:numRef>
              <c:f>Standardtabeller!$AD$542:$AI$542</c:f>
              <c:numCache>
                <c:formatCode>0</c:formatCode>
                <c:ptCount val="6"/>
                <c:pt idx="0">
                  <c:v>6.6999999999999993</c:v>
                </c:pt>
                <c:pt idx="1">
                  <c:v>6.1</c:v>
                </c:pt>
                <c:pt idx="3">
                  <c:v>3.4000000000000004</c:v>
                </c:pt>
                <c:pt idx="4">
                  <c:v>9.6</c:v>
                </c:pt>
                <c:pt idx="5">
                  <c:v>5.3000000000000007</c:v>
                </c:pt>
              </c:numCache>
            </c:numRef>
          </c:val>
          <c:extLst>
            <c:ext xmlns:c16="http://schemas.microsoft.com/office/drawing/2014/chart" uri="{C3380CC4-5D6E-409C-BE32-E72D297353CC}">
              <c16:uniqueId val="{00000000-9A10-4599-9FC2-6678A1DC62F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89B1-4DC3-8C2F-DDB70CB05108}"/>
              </c:ext>
            </c:extLst>
          </c:dPt>
          <c:dPt>
            <c:idx val="1"/>
            <c:invertIfNegative val="0"/>
            <c:bubble3D val="0"/>
            <c:spPr>
              <a:solidFill>
                <a:srgbClr val="DE9F37"/>
              </a:solidFill>
              <a:ln>
                <a:noFill/>
              </a:ln>
              <a:effectLst/>
            </c:spPr>
            <c:extLst>
              <c:ext xmlns:c16="http://schemas.microsoft.com/office/drawing/2014/chart" uri="{C3380CC4-5D6E-409C-BE32-E72D297353CC}">
                <c16:uniqueId val="{00000001-89B1-4DC3-8C2F-DDB70CB0510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Standardtabeller!$AD$246:$AI$246</c:f>
              <c:strCache>
                <c:ptCount val="6"/>
                <c:pt idx="0">
                  <c:v>Gutter</c:v>
                </c:pt>
                <c:pt idx="1">
                  <c:v>Jenter</c:v>
                </c:pt>
                <c:pt idx="3">
                  <c:v>5. trinn</c:v>
                </c:pt>
                <c:pt idx="4">
                  <c:v>6. trinn</c:v>
                </c:pt>
                <c:pt idx="5">
                  <c:v>7. trinn</c:v>
                </c:pt>
              </c:strCache>
            </c:strRef>
          </c:cat>
          <c:val>
            <c:numRef>
              <c:f>Standardtabeller!$AD$247:$AI$247</c:f>
              <c:numCache>
                <c:formatCode>0</c:formatCode>
                <c:ptCount val="6"/>
                <c:pt idx="0">
                  <c:v>93</c:v>
                </c:pt>
                <c:pt idx="1">
                  <c:v>88</c:v>
                </c:pt>
                <c:pt idx="3">
                  <c:v>89.3</c:v>
                </c:pt>
                <c:pt idx="4">
                  <c:v>90.4</c:v>
                </c:pt>
                <c:pt idx="5">
                  <c:v>91.4</c:v>
                </c:pt>
              </c:numCache>
            </c:numRef>
          </c:val>
          <c:extLst>
            <c:ext xmlns:c16="http://schemas.microsoft.com/office/drawing/2014/chart" uri="{C3380CC4-5D6E-409C-BE32-E72D297353CC}">
              <c16:uniqueId val="{00000000-A822-4ED1-AAAE-E27BD4359125}"/>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12284309213151304"/>
          <c:w val="0.96943785244017611"/>
          <c:h val="0.70959538355014928"/>
        </c:manualLayout>
      </c:layout>
      <c:barChart>
        <c:barDir val="col"/>
        <c:grouping val="clustered"/>
        <c:varyColors val="0"/>
        <c:ser>
          <c:idx val="0"/>
          <c:order val="0"/>
          <c:tx>
            <c:strRef>
              <c:f>'Tabeller-TREND'!$B$60</c:f>
              <c:strCache>
                <c:ptCount val="1"/>
                <c:pt idx="0">
                  <c:v>Er fornøyd med helsa 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'Tabeller-TREND'!$C$3:$I$3</c:f>
              <c:numCache>
                <c:formatCode>0</c:formatCode>
                <c:ptCount val="7"/>
                <c:pt idx="0">
                  <c:v>2018</c:v>
                </c:pt>
                <c:pt idx="1">
                  <c:v>2019</c:v>
                </c:pt>
                <c:pt idx="2">
                  <c:v>2020</c:v>
                </c:pt>
                <c:pt idx="3">
                  <c:v>2021</c:v>
                </c:pt>
                <c:pt idx="4">
                  <c:v>2022</c:v>
                </c:pt>
                <c:pt idx="5">
                  <c:v>2023</c:v>
                </c:pt>
                <c:pt idx="6">
                  <c:v>2024</c:v>
                </c:pt>
              </c:numCache>
            </c:numRef>
          </c:cat>
          <c:val>
            <c:numRef>
              <c:f>'Tabeller-TREND'!$C$60:$I$60</c:f>
              <c:numCache>
                <c:formatCode>0</c:formatCode>
                <c:ptCount val="7"/>
                <c:pt idx="0">
                  <c:v>-10</c:v>
                </c:pt>
                <c:pt idx="1">
                  <c:v>-1</c:v>
                </c:pt>
                <c:pt idx="2">
                  <c:v>-1</c:v>
                </c:pt>
                <c:pt idx="3">
                  <c:v>-1</c:v>
                </c:pt>
                <c:pt idx="4">
                  <c:v>-1</c:v>
                </c:pt>
                <c:pt idx="5">
                  <c:v>-1</c:v>
                </c:pt>
                <c:pt idx="6">
                  <c:v>90.4</c:v>
                </c:pt>
              </c:numCache>
            </c:numRef>
          </c:val>
          <c:extLst>
            <c:ext xmlns:c16="http://schemas.microsoft.com/office/drawing/2014/chart" uri="{C3380CC4-5D6E-409C-BE32-E72D297353CC}">
              <c16:uniqueId val="{00000000-4F25-4B82-AB95-186267887BA7}"/>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1223325015891"/>
          <c:y val="2.1480682512558847E-2"/>
          <c:w val="0.501853345353792"/>
          <c:h val="0.84202377384876648"/>
        </c:manualLayout>
      </c:layout>
      <c:barChart>
        <c:barDir val="bar"/>
        <c:grouping val="clustered"/>
        <c:varyColors val="0"/>
        <c:ser>
          <c:idx val="0"/>
          <c:order val="0"/>
          <c:tx>
            <c:strRef>
              <c:f>Standardtabeller!$Q$246</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Standardtabeller!$P$247:$P$250</c:f>
              <c:strCache>
                <c:ptCount val="4"/>
                <c:pt idx="0">
                  <c:v>Ikke fornøyd i det hele tatt</c:v>
                </c:pt>
                <c:pt idx="1">
                  <c:v>Litt fornøyd</c:v>
                </c:pt>
                <c:pt idx="2">
                  <c:v>Ganske fornøyd</c:v>
                </c:pt>
                <c:pt idx="3">
                  <c:v>Veldig fornøyd</c:v>
                </c:pt>
              </c:strCache>
            </c:strRef>
          </c:cat>
          <c:val>
            <c:numRef>
              <c:f>Standardtabeller!$Q$247:$Q$250</c:f>
              <c:numCache>
                <c:formatCode>0</c:formatCode>
                <c:ptCount val="4"/>
                <c:pt idx="0">
                  <c:v>3.5000000000000004</c:v>
                </c:pt>
                <c:pt idx="1">
                  <c:v>11.4</c:v>
                </c:pt>
                <c:pt idx="2">
                  <c:v>31.4</c:v>
                </c:pt>
                <c:pt idx="3">
                  <c:v>53.7</c:v>
                </c:pt>
              </c:numCache>
            </c:numRef>
          </c:val>
          <c:extLst>
            <c:ext xmlns:c16="http://schemas.microsoft.com/office/drawing/2014/chart" uri="{C3380CC4-5D6E-409C-BE32-E72D297353CC}">
              <c16:uniqueId val="{00000000-C92E-4E84-9C24-0229D81AA3F0}"/>
            </c:ext>
          </c:extLst>
        </c:ser>
        <c:ser>
          <c:idx val="1"/>
          <c:order val="1"/>
          <c:tx>
            <c:strRef>
              <c:f>Standardtabeller!$R$246</c:f>
              <c:strCache>
                <c:ptCount val="1"/>
                <c:pt idx="0">
                  <c:v>Midtre Gauldal</c:v>
                </c:pt>
              </c:strCache>
            </c:strRef>
          </c:tx>
          <c:spPr>
            <a:solidFill>
              <a:srgbClr val="2C6F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Standardtabeller!$P$247:$P$250</c:f>
              <c:strCache>
                <c:ptCount val="4"/>
                <c:pt idx="0">
                  <c:v>Ikke fornøyd i det hele tatt</c:v>
                </c:pt>
                <c:pt idx="1">
                  <c:v>Litt fornøyd</c:v>
                </c:pt>
                <c:pt idx="2">
                  <c:v>Ganske fornøyd</c:v>
                </c:pt>
                <c:pt idx="3">
                  <c:v>Veldig fornøyd</c:v>
                </c:pt>
              </c:strCache>
            </c:strRef>
          </c:cat>
          <c:val>
            <c:numRef>
              <c:f>Standardtabeller!$R$247:$R$250</c:f>
              <c:numCache>
                <c:formatCode>0</c:formatCode>
                <c:ptCount val="4"/>
                <c:pt idx="0">
                  <c:v>1.0999999999999999</c:v>
                </c:pt>
                <c:pt idx="1">
                  <c:v>8.5</c:v>
                </c:pt>
                <c:pt idx="2">
                  <c:v>39.900000000000006</c:v>
                </c:pt>
                <c:pt idx="3">
                  <c:v>50.5</c:v>
                </c:pt>
              </c:numCache>
            </c:numRef>
          </c:val>
          <c:extLst>
            <c:ext xmlns:c16="http://schemas.microsoft.com/office/drawing/2014/chart" uri="{C3380CC4-5D6E-409C-BE32-E72D297353CC}">
              <c16:uniqueId val="{00000001-C92E-4E84-9C24-0229D81AA3F0}"/>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0"/>
          <c:y val="0.86346790682148367"/>
          <c:w val="0.98038271399370713"/>
          <c:h val="0.118515347444524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1F32-49CB-9CB3-16F7F269F64A}"/>
              </c:ext>
            </c:extLst>
          </c:dPt>
          <c:dPt>
            <c:idx val="1"/>
            <c:invertIfNegative val="0"/>
            <c:bubble3D val="0"/>
            <c:spPr>
              <a:solidFill>
                <a:srgbClr val="DE9F37"/>
              </a:solidFill>
              <a:ln>
                <a:noFill/>
              </a:ln>
              <a:effectLst/>
            </c:spPr>
            <c:extLst>
              <c:ext xmlns:c16="http://schemas.microsoft.com/office/drawing/2014/chart" uri="{C3380CC4-5D6E-409C-BE32-E72D297353CC}">
                <c16:uniqueId val="{00000001-1F32-49CB-9CB3-16F7F269F64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Standardtabeller!$AD$697:$AI$697</c:f>
              <c:strCache>
                <c:ptCount val="6"/>
                <c:pt idx="0">
                  <c:v>Gutter</c:v>
                </c:pt>
                <c:pt idx="1">
                  <c:v>Jenter</c:v>
                </c:pt>
                <c:pt idx="3">
                  <c:v>5. trinn</c:v>
                </c:pt>
                <c:pt idx="4">
                  <c:v>6. trinn</c:v>
                </c:pt>
                <c:pt idx="5">
                  <c:v>7. trinn</c:v>
                </c:pt>
              </c:strCache>
            </c:strRef>
          </c:cat>
          <c:val>
            <c:numRef>
              <c:f>Standardtabeller!$AD$698:$AI$698</c:f>
              <c:numCache>
                <c:formatCode>0</c:formatCode>
                <c:ptCount val="6"/>
                <c:pt idx="0">
                  <c:v>65.2</c:v>
                </c:pt>
                <c:pt idx="1">
                  <c:v>72.7</c:v>
                </c:pt>
                <c:pt idx="3">
                  <c:v>69</c:v>
                </c:pt>
                <c:pt idx="4">
                  <c:v>71.8</c:v>
                </c:pt>
                <c:pt idx="5">
                  <c:v>68.300000000000011</c:v>
                </c:pt>
              </c:numCache>
            </c:numRef>
          </c:val>
          <c:extLst>
            <c:ext xmlns:c16="http://schemas.microsoft.com/office/drawing/2014/chart" uri="{C3380CC4-5D6E-409C-BE32-E72D297353CC}">
              <c16:uniqueId val="{00000000-39D4-4169-9B2B-7A562FEE88B7}"/>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F7DD-459A-A64A-146BC61A64BA}"/>
              </c:ext>
            </c:extLst>
          </c:dPt>
          <c:dPt>
            <c:idx val="1"/>
            <c:invertIfNegative val="0"/>
            <c:bubble3D val="0"/>
            <c:spPr>
              <a:solidFill>
                <a:srgbClr val="DE9F37"/>
              </a:solidFill>
              <a:ln>
                <a:noFill/>
              </a:ln>
              <a:effectLst/>
            </c:spPr>
            <c:extLst>
              <c:ext xmlns:c16="http://schemas.microsoft.com/office/drawing/2014/chart" uri="{C3380CC4-5D6E-409C-BE32-E72D297353CC}">
                <c16:uniqueId val="{00000001-F7DD-459A-A64A-146BC61A64B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Standardtabeller!$AD$709:$AI$709</c:f>
              <c:strCache>
                <c:ptCount val="6"/>
                <c:pt idx="0">
                  <c:v>Gutter</c:v>
                </c:pt>
                <c:pt idx="1">
                  <c:v>Jenter</c:v>
                </c:pt>
                <c:pt idx="3">
                  <c:v>5. trinn</c:v>
                </c:pt>
                <c:pt idx="4">
                  <c:v>6. trinn</c:v>
                </c:pt>
                <c:pt idx="5">
                  <c:v>7. trinn</c:v>
                </c:pt>
              </c:strCache>
            </c:strRef>
          </c:cat>
          <c:val>
            <c:numRef>
              <c:f>Standardtabeller!$AD$710:$AI$710</c:f>
              <c:numCache>
                <c:formatCode>0</c:formatCode>
                <c:ptCount val="6"/>
                <c:pt idx="0">
                  <c:v>78.7</c:v>
                </c:pt>
                <c:pt idx="1">
                  <c:v>90.9</c:v>
                </c:pt>
                <c:pt idx="3">
                  <c:v>91.4</c:v>
                </c:pt>
                <c:pt idx="4">
                  <c:v>86.1</c:v>
                </c:pt>
                <c:pt idx="5">
                  <c:v>78</c:v>
                </c:pt>
              </c:numCache>
            </c:numRef>
          </c:val>
          <c:extLst>
            <c:ext xmlns:c16="http://schemas.microsoft.com/office/drawing/2014/chart" uri="{C3380CC4-5D6E-409C-BE32-E72D297353CC}">
              <c16:uniqueId val="{00000000-39D4-4169-9B2B-7A562FEE88B7}"/>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75805803256249793"/>
        </c:manualLayout>
      </c:layout>
      <c:barChart>
        <c:barDir val="bar"/>
        <c:grouping val="stacked"/>
        <c:varyColors val="0"/>
        <c:ser>
          <c:idx val="0"/>
          <c:order val="0"/>
          <c:tx>
            <c:strRef>
              <c:f>Tabeller!$B$111</c:f>
              <c:strCache>
                <c:ptCount val="1"/>
                <c:pt idx="0">
                  <c:v>Mindre enn én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Tabeller!$C$110:$D$110</c:f>
              <c:strCache>
                <c:ptCount val="2"/>
                <c:pt idx="0">
                  <c:v>Grønnsaker/salater</c:v>
                </c:pt>
                <c:pt idx="1">
                  <c:v>Frukt/bær</c:v>
                </c:pt>
              </c:strCache>
            </c:strRef>
          </c:cat>
          <c:val>
            <c:numRef>
              <c:f>Tabeller!$C$111:$D$111</c:f>
              <c:numCache>
                <c:formatCode>0</c:formatCode>
                <c:ptCount val="2"/>
                <c:pt idx="0">
                  <c:v>13.9</c:v>
                </c:pt>
                <c:pt idx="1">
                  <c:v>14.6</c:v>
                </c:pt>
              </c:numCache>
            </c:numRef>
          </c:val>
          <c:extLst>
            <c:ext xmlns:c16="http://schemas.microsoft.com/office/drawing/2014/chart" uri="{C3380CC4-5D6E-409C-BE32-E72D297353CC}">
              <c16:uniqueId val="{00000000-75FA-4BC7-A70E-51A360F13873}"/>
            </c:ext>
          </c:extLst>
        </c:ser>
        <c:ser>
          <c:idx val="1"/>
          <c:order val="1"/>
          <c:tx>
            <c:strRef>
              <c:f>Tabeller!$B$112</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Tabeller!$C$110:$D$110</c:f>
              <c:strCache>
                <c:ptCount val="2"/>
                <c:pt idx="0">
                  <c:v>Grønnsaker/salater</c:v>
                </c:pt>
                <c:pt idx="1">
                  <c:v>Frukt/bær</c:v>
                </c:pt>
              </c:strCache>
            </c:strRef>
          </c:cat>
          <c:val>
            <c:numRef>
              <c:f>Tabeller!$C$112:$D$112</c:f>
              <c:numCache>
                <c:formatCode>0</c:formatCode>
                <c:ptCount val="2"/>
                <c:pt idx="0">
                  <c:v>20.100000000000001</c:v>
                </c:pt>
                <c:pt idx="1">
                  <c:v>13</c:v>
                </c:pt>
              </c:numCache>
            </c:numRef>
          </c:val>
          <c:extLst>
            <c:ext xmlns:c16="http://schemas.microsoft.com/office/drawing/2014/chart" uri="{C3380CC4-5D6E-409C-BE32-E72D297353CC}">
              <c16:uniqueId val="{00000001-75FA-4BC7-A70E-51A360F13873}"/>
            </c:ext>
          </c:extLst>
        </c:ser>
        <c:ser>
          <c:idx val="2"/>
          <c:order val="2"/>
          <c:tx>
            <c:strRef>
              <c:f>Tabeller!$B$113</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Tabeller!$C$110:$D$110</c:f>
              <c:strCache>
                <c:ptCount val="2"/>
                <c:pt idx="0">
                  <c:v>Grønnsaker/salater</c:v>
                </c:pt>
                <c:pt idx="1">
                  <c:v>Frukt/bær</c:v>
                </c:pt>
              </c:strCache>
            </c:strRef>
          </c:cat>
          <c:val>
            <c:numRef>
              <c:f>Tabeller!$C$113:$D$113</c:f>
              <c:numCache>
                <c:formatCode>0</c:formatCode>
                <c:ptCount val="2"/>
                <c:pt idx="0">
                  <c:v>27.800000000000004</c:v>
                </c:pt>
                <c:pt idx="1">
                  <c:v>19.8</c:v>
                </c:pt>
              </c:numCache>
            </c:numRef>
          </c:val>
          <c:extLst>
            <c:ext xmlns:c16="http://schemas.microsoft.com/office/drawing/2014/chart" uri="{C3380CC4-5D6E-409C-BE32-E72D297353CC}">
              <c16:uniqueId val="{00000002-75FA-4BC7-A70E-51A360F13873}"/>
            </c:ext>
          </c:extLst>
        </c:ser>
        <c:ser>
          <c:idx val="3"/>
          <c:order val="3"/>
          <c:tx>
            <c:strRef>
              <c:f>Tabeller!$B$114</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Tabeller!$C$110:$D$110</c:f>
              <c:strCache>
                <c:ptCount val="2"/>
                <c:pt idx="0">
                  <c:v>Grønnsaker/salater</c:v>
                </c:pt>
                <c:pt idx="1">
                  <c:v>Frukt/bær</c:v>
                </c:pt>
              </c:strCache>
            </c:strRef>
          </c:cat>
          <c:val>
            <c:numRef>
              <c:f>Tabeller!$C$114:$D$114</c:f>
              <c:numCache>
                <c:formatCode>0</c:formatCode>
                <c:ptCount val="2"/>
                <c:pt idx="0">
                  <c:v>15.5</c:v>
                </c:pt>
                <c:pt idx="1">
                  <c:v>19.3</c:v>
                </c:pt>
              </c:numCache>
            </c:numRef>
          </c:val>
          <c:extLst>
            <c:ext xmlns:c16="http://schemas.microsoft.com/office/drawing/2014/chart" uri="{C3380CC4-5D6E-409C-BE32-E72D297353CC}">
              <c16:uniqueId val="{00000003-75FA-4BC7-A70E-51A360F13873}"/>
            </c:ext>
          </c:extLst>
        </c:ser>
        <c:ser>
          <c:idx val="4"/>
          <c:order val="4"/>
          <c:tx>
            <c:strRef>
              <c:f>Tabeller!$B$115</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Tabeller!$C$110:$D$110</c:f>
              <c:strCache>
                <c:ptCount val="2"/>
                <c:pt idx="0">
                  <c:v>Grønnsaker/salater</c:v>
                </c:pt>
                <c:pt idx="1">
                  <c:v>Frukt/bær</c:v>
                </c:pt>
              </c:strCache>
            </c:strRef>
          </c:cat>
          <c:val>
            <c:numRef>
              <c:f>Tabeller!$C$115:$D$115</c:f>
              <c:numCache>
                <c:formatCode>0</c:formatCode>
                <c:ptCount val="2"/>
                <c:pt idx="0">
                  <c:v>22.7</c:v>
                </c:pt>
                <c:pt idx="1">
                  <c:v>33.299999999999997</c:v>
                </c:pt>
              </c:numCache>
            </c:numRef>
          </c:val>
          <c:extLst>
            <c:ext xmlns:c16="http://schemas.microsoft.com/office/drawing/2014/chart" uri="{C3380CC4-5D6E-409C-BE32-E72D297353CC}">
              <c16:uniqueId val="{00000006-75FA-4BC7-A70E-51A360F13873}"/>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9.1335736200522568E-3"/>
          <c:y val="0.81092552005692087"/>
          <c:w val="0.99086642637994771"/>
          <c:h val="0.139614731423637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82669872869449379"/>
        </c:manualLayout>
      </c:layout>
      <c:barChart>
        <c:barDir val="bar"/>
        <c:grouping val="stacked"/>
        <c:varyColors val="0"/>
        <c:ser>
          <c:idx val="0"/>
          <c:order val="0"/>
          <c:tx>
            <c:strRef>
              <c:f>Tabeller!$B$105</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Tabeller!$C$104:$D$104</c:f>
              <c:strCache>
                <c:ptCount val="2"/>
                <c:pt idx="0">
                  <c:v>Frokost</c:v>
                </c:pt>
                <c:pt idx="1">
                  <c:v>Lunsj/matpakke</c:v>
                </c:pt>
              </c:strCache>
            </c:strRef>
          </c:cat>
          <c:val>
            <c:numRef>
              <c:f>Tabeller!$C$105:$D$105</c:f>
              <c:numCache>
                <c:formatCode>0</c:formatCode>
                <c:ptCount val="2"/>
                <c:pt idx="0">
                  <c:v>69.5</c:v>
                </c:pt>
                <c:pt idx="1">
                  <c:v>85.3</c:v>
                </c:pt>
              </c:numCache>
            </c:numRef>
          </c:val>
          <c:extLst>
            <c:ext xmlns:c16="http://schemas.microsoft.com/office/drawing/2014/chart" uri="{C3380CC4-5D6E-409C-BE32-E72D297353CC}">
              <c16:uniqueId val="{00000000-75FA-4BC7-A70E-51A360F13873}"/>
            </c:ext>
          </c:extLst>
        </c:ser>
        <c:ser>
          <c:idx val="1"/>
          <c:order val="1"/>
          <c:tx>
            <c:strRef>
              <c:f>Tabeller!$B$106</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Tabeller!$C$104:$D$104</c:f>
              <c:strCache>
                <c:ptCount val="2"/>
                <c:pt idx="0">
                  <c:v>Frokost</c:v>
                </c:pt>
                <c:pt idx="1">
                  <c:v>Lunsj/matpakke</c:v>
                </c:pt>
              </c:strCache>
            </c:strRef>
          </c:cat>
          <c:val>
            <c:numRef>
              <c:f>Tabeller!$C$106:$D$106</c:f>
              <c:numCache>
                <c:formatCode>0</c:formatCode>
                <c:ptCount val="2"/>
                <c:pt idx="0">
                  <c:v>12.6</c:v>
                </c:pt>
                <c:pt idx="1">
                  <c:v>8.4</c:v>
                </c:pt>
              </c:numCache>
            </c:numRef>
          </c:val>
          <c:extLst>
            <c:ext xmlns:c16="http://schemas.microsoft.com/office/drawing/2014/chart" uri="{C3380CC4-5D6E-409C-BE32-E72D297353CC}">
              <c16:uniqueId val="{00000001-75FA-4BC7-A70E-51A360F13873}"/>
            </c:ext>
          </c:extLst>
        </c:ser>
        <c:ser>
          <c:idx val="2"/>
          <c:order val="2"/>
          <c:tx>
            <c:strRef>
              <c:f>Tabeller!$B$107</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Tabeller!$C$104:$D$104</c:f>
              <c:strCache>
                <c:ptCount val="2"/>
                <c:pt idx="0">
                  <c:v>Frokost</c:v>
                </c:pt>
                <c:pt idx="1">
                  <c:v>Lunsj/matpakke</c:v>
                </c:pt>
              </c:strCache>
            </c:strRef>
          </c:cat>
          <c:val>
            <c:numRef>
              <c:f>Tabeller!$C$107:$D$107</c:f>
              <c:numCache>
                <c:formatCode>0</c:formatCode>
                <c:ptCount val="2"/>
                <c:pt idx="0">
                  <c:v>7.3999999999999995</c:v>
                </c:pt>
                <c:pt idx="1">
                  <c:v>3.2</c:v>
                </c:pt>
              </c:numCache>
            </c:numRef>
          </c:val>
          <c:extLst>
            <c:ext xmlns:c16="http://schemas.microsoft.com/office/drawing/2014/chart" uri="{C3380CC4-5D6E-409C-BE32-E72D297353CC}">
              <c16:uniqueId val="{00000002-75FA-4BC7-A70E-51A360F13873}"/>
            </c:ext>
          </c:extLst>
        </c:ser>
        <c:ser>
          <c:idx val="3"/>
          <c:order val="3"/>
          <c:tx>
            <c:strRef>
              <c:f>Tabeller!$B$108</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Tabeller!$C$104:$D$104</c:f>
              <c:strCache>
                <c:ptCount val="2"/>
                <c:pt idx="0">
                  <c:v>Frokost</c:v>
                </c:pt>
                <c:pt idx="1">
                  <c:v>Lunsj/matpakke</c:v>
                </c:pt>
              </c:strCache>
            </c:strRef>
          </c:cat>
          <c:val>
            <c:numRef>
              <c:f>Tabeller!$C$108:$D$108</c:f>
              <c:numCache>
                <c:formatCode>0</c:formatCode>
                <c:ptCount val="2"/>
                <c:pt idx="0">
                  <c:v>10.5</c:v>
                </c:pt>
                <c:pt idx="1">
                  <c:v>3.2</c:v>
                </c:pt>
              </c:numCache>
            </c:numRef>
          </c:val>
          <c:extLst>
            <c:ext xmlns:c16="http://schemas.microsoft.com/office/drawing/2014/chart" uri="{C3380CC4-5D6E-409C-BE32-E72D297353CC}">
              <c16:uniqueId val="{00000003-75FA-4BC7-A70E-51A360F13873}"/>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9.1335736200522568E-3"/>
          <c:y val="0.81092552005692087"/>
          <c:w val="0.99086642637994771"/>
          <c:h val="0.139614731423637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00838253554867"/>
          <c:y val="1.149448206675782E-2"/>
          <c:w val="0.61796094899849452"/>
          <c:h val="0.82669872869449379"/>
        </c:manualLayout>
      </c:layout>
      <c:barChart>
        <c:barDir val="bar"/>
        <c:grouping val="stacked"/>
        <c:varyColors val="0"/>
        <c:ser>
          <c:idx val="0"/>
          <c:order val="0"/>
          <c:tx>
            <c:strRef>
              <c:f>Tabeller!$B$119</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Tabeller!$C$118:$D$118</c:f>
              <c:strCache>
                <c:ptCount val="2"/>
                <c:pt idx="0">
                  <c:v>Hatt problemer med å sovne</c:v>
                </c:pt>
                <c:pt idx="1">
                  <c:v>Vært så søvnig/trøtt at det har gått ut over skole eller fritid</c:v>
                </c:pt>
              </c:strCache>
            </c:strRef>
          </c:cat>
          <c:val>
            <c:numRef>
              <c:f>Tabeller!$C$119:$D$119</c:f>
              <c:numCache>
                <c:formatCode>0</c:formatCode>
                <c:ptCount val="2"/>
                <c:pt idx="0">
                  <c:v>52.300000000000004</c:v>
                </c:pt>
                <c:pt idx="1">
                  <c:v>63</c:v>
                </c:pt>
              </c:numCache>
            </c:numRef>
          </c:val>
          <c:extLst>
            <c:ext xmlns:c16="http://schemas.microsoft.com/office/drawing/2014/chart" uri="{C3380CC4-5D6E-409C-BE32-E72D297353CC}">
              <c16:uniqueId val="{00000000-7BBA-47FD-BC63-22CB6925A4A9}"/>
            </c:ext>
          </c:extLst>
        </c:ser>
        <c:ser>
          <c:idx val="1"/>
          <c:order val="1"/>
          <c:tx>
            <c:strRef>
              <c:f>Tabeller!$B$120</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Tabeller!$C$118:$D$118</c:f>
              <c:strCache>
                <c:ptCount val="2"/>
                <c:pt idx="0">
                  <c:v>Hatt problemer med å sovne</c:v>
                </c:pt>
                <c:pt idx="1">
                  <c:v>Vært så søvnig/trøtt at det har gått ut over skole eller fritid</c:v>
                </c:pt>
              </c:strCache>
            </c:strRef>
          </c:cat>
          <c:val>
            <c:numRef>
              <c:f>Tabeller!$C$120:$D$120</c:f>
              <c:numCache>
                <c:formatCode>0</c:formatCode>
                <c:ptCount val="2"/>
                <c:pt idx="0">
                  <c:v>32.6</c:v>
                </c:pt>
                <c:pt idx="1">
                  <c:v>27.1</c:v>
                </c:pt>
              </c:numCache>
            </c:numRef>
          </c:val>
          <c:extLst>
            <c:ext xmlns:c16="http://schemas.microsoft.com/office/drawing/2014/chart" uri="{C3380CC4-5D6E-409C-BE32-E72D297353CC}">
              <c16:uniqueId val="{00000001-7BBA-47FD-BC63-22CB6925A4A9}"/>
            </c:ext>
          </c:extLst>
        </c:ser>
        <c:ser>
          <c:idx val="2"/>
          <c:order val="2"/>
          <c:tx>
            <c:strRef>
              <c:f>Tabeller!$B$121</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Tabeller!$C$118:$D$118</c:f>
              <c:strCache>
                <c:ptCount val="2"/>
                <c:pt idx="0">
                  <c:v>Hatt problemer med å sovne</c:v>
                </c:pt>
                <c:pt idx="1">
                  <c:v>Vært så søvnig/trøtt at det har gått ut over skole eller fritid</c:v>
                </c:pt>
              </c:strCache>
            </c:strRef>
          </c:cat>
          <c:val>
            <c:numRef>
              <c:f>Tabeller!$C$121:$D$121</c:f>
              <c:numCache>
                <c:formatCode>0</c:formatCode>
                <c:ptCount val="2"/>
                <c:pt idx="0">
                  <c:v>8.7999999999999989</c:v>
                </c:pt>
                <c:pt idx="1">
                  <c:v>5.7</c:v>
                </c:pt>
              </c:numCache>
            </c:numRef>
          </c:val>
          <c:extLst>
            <c:ext xmlns:c16="http://schemas.microsoft.com/office/drawing/2014/chart" uri="{C3380CC4-5D6E-409C-BE32-E72D297353CC}">
              <c16:uniqueId val="{00000002-7BBA-47FD-BC63-22CB6925A4A9}"/>
            </c:ext>
          </c:extLst>
        </c:ser>
        <c:ser>
          <c:idx val="3"/>
          <c:order val="3"/>
          <c:tx>
            <c:strRef>
              <c:f>Tabeller!$B$122</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Tabeller!$C$118:$D$118</c:f>
              <c:strCache>
                <c:ptCount val="2"/>
                <c:pt idx="0">
                  <c:v>Hatt problemer med å sovne</c:v>
                </c:pt>
                <c:pt idx="1">
                  <c:v>Vært så søvnig/trøtt at det har gått ut over skole eller fritid</c:v>
                </c:pt>
              </c:strCache>
            </c:strRef>
          </c:cat>
          <c:val>
            <c:numRef>
              <c:f>Tabeller!$C$122:$D$122</c:f>
              <c:numCache>
                <c:formatCode>0</c:formatCode>
                <c:ptCount val="2"/>
                <c:pt idx="0">
                  <c:v>6.2</c:v>
                </c:pt>
                <c:pt idx="1">
                  <c:v>4.2</c:v>
                </c:pt>
              </c:numCache>
            </c:numRef>
          </c:val>
          <c:extLst>
            <c:ext xmlns:c16="http://schemas.microsoft.com/office/drawing/2014/chart" uri="{C3380CC4-5D6E-409C-BE32-E72D297353CC}">
              <c16:uniqueId val="{00000003-7BBA-47FD-BC63-22CB6925A4A9}"/>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9.1335736200522568E-3"/>
          <c:y val="0.81092552005692087"/>
          <c:w val="0.99086642637994771"/>
          <c:h val="0.139614731423637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126479849095E-2"/>
          <c:y val="0.22036442673428722"/>
          <c:w val="0.96943785244017611"/>
          <c:h val="0.6120746241622894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0-3AE5-4909-8578-051A2B3A1605}"/>
              </c:ext>
            </c:extLst>
          </c:dPt>
          <c:dPt>
            <c:idx val="1"/>
            <c:invertIfNegative val="0"/>
            <c:bubble3D val="0"/>
            <c:spPr>
              <a:solidFill>
                <a:srgbClr val="DE9F37"/>
              </a:solidFill>
              <a:ln>
                <a:noFill/>
              </a:ln>
              <a:effectLst/>
            </c:spPr>
            <c:extLst>
              <c:ext xmlns:c16="http://schemas.microsoft.com/office/drawing/2014/chart" uri="{C3380CC4-5D6E-409C-BE32-E72D297353CC}">
                <c16:uniqueId val="{00000001-3AE5-4909-8578-051A2B3A160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Standardtabeller!$AD$766:$AI$766</c:f>
              <c:strCache>
                <c:ptCount val="6"/>
                <c:pt idx="0">
                  <c:v>Gutter</c:v>
                </c:pt>
                <c:pt idx="1">
                  <c:v>Jenter</c:v>
                </c:pt>
                <c:pt idx="3">
                  <c:v>5. trinn</c:v>
                </c:pt>
                <c:pt idx="4">
                  <c:v>6. trinn</c:v>
                </c:pt>
                <c:pt idx="5">
                  <c:v>7. trinn</c:v>
                </c:pt>
              </c:strCache>
            </c:strRef>
          </c:cat>
          <c:val>
            <c:numRef>
              <c:f>Standardtabeller!$AD$767:$AI$767</c:f>
              <c:numCache>
                <c:formatCode>0</c:formatCode>
                <c:ptCount val="6"/>
                <c:pt idx="0">
                  <c:v>13.5</c:v>
                </c:pt>
                <c:pt idx="1">
                  <c:v>15.7</c:v>
                </c:pt>
                <c:pt idx="3">
                  <c:v>17</c:v>
                </c:pt>
                <c:pt idx="4">
                  <c:v>17.8</c:v>
                </c:pt>
                <c:pt idx="5">
                  <c:v>10</c:v>
                </c:pt>
              </c:numCache>
            </c:numRef>
          </c:val>
          <c:extLst>
            <c:ext xmlns:c16="http://schemas.microsoft.com/office/drawing/2014/chart" uri="{C3380CC4-5D6E-409C-BE32-E72D297353CC}">
              <c16:uniqueId val="{00000000-74EA-4364-BAEA-03722F6FAC9A}"/>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10.02.2025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10.02.2025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1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chart" Target="../charts/chart30.xml"/><Relationship Id="rId4" Type="http://schemas.openxmlformats.org/officeDocument/2006/relationships/chart" Target="../charts/chart29.xml"/></Relationships>
</file>

<file path=ppt/slides/_rels/slide1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chart" Target="../charts/chart34.xml"/><Relationship Id="rId4" Type="http://schemas.openxmlformats.org/officeDocument/2006/relationships/chart" Target="../charts/chart33.xml"/></Relationships>
</file>

<file path=ppt/slides/_rels/slide1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hart" Target="../charts/char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5" Type="http://schemas.openxmlformats.org/officeDocument/2006/relationships/chart" Target="../charts/chart41.xml"/><Relationship Id="rId4" Type="http://schemas.openxmlformats.org/officeDocument/2006/relationships/chart" Target="../charts/chart4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46.xml"/><Relationship Id="rId2" Type="http://schemas.openxmlformats.org/officeDocument/2006/relationships/chart" Target="../charts/chart42.xml"/><Relationship Id="rId1" Type="http://schemas.openxmlformats.org/officeDocument/2006/relationships/slideLayout" Target="../slideLayouts/slideLayout3.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1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chart" Target="../charts/chart52.xml"/><Relationship Id="rId2" Type="http://schemas.openxmlformats.org/officeDocument/2006/relationships/chart" Target="../charts/chart47.xml"/><Relationship Id="rId1" Type="http://schemas.openxmlformats.org/officeDocument/2006/relationships/slideLayout" Target="../slideLayouts/slideLayout3.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1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chart" Target="../charts/chart55.xml"/><Relationship Id="rId4" Type="http://schemas.openxmlformats.org/officeDocument/2006/relationships/chart" Target="../charts/chart54.xml"/></Relationships>
</file>

<file path=ppt/slides/_rels/slide19.xml.rels><?xml version="1.0" encoding="UTF-8" standalone="yes"?>
<Relationships xmlns="http://schemas.openxmlformats.org/package/2006/relationships"><Relationship Id="rId3" Type="http://schemas.openxmlformats.org/officeDocument/2006/relationships/chart" Target="../charts/chart57.xml"/><Relationship Id="rId7" Type="http://schemas.openxmlformats.org/officeDocument/2006/relationships/chart" Target="../charts/chart61.xml"/><Relationship Id="rId2" Type="http://schemas.openxmlformats.org/officeDocument/2006/relationships/chart" Target="../charts/chart56.xml"/><Relationship Id="rId1" Type="http://schemas.openxmlformats.org/officeDocument/2006/relationships/slideLayout" Target="../slideLayouts/slideLayout3.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chart" Target="../charts/chart58.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4-2026\N&#248;RaJunior2024.xlsx!Dashboard!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chart" Target="../charts/chart64.xml"/><Relationship Id="rId4" Type="http://schemas.openxmlformats.org/officeDocument/2006/relationships/chart" Target="../charts/chart63.xml"/></Relationships>
</file>

<file path=ppt/slides/_rels/slide21.xml.rels><?xml version="1.0" encoding="UTF-8" standalone="yes"?>
<Relationships xmlns="http://schemas.openxmlformats.org/package/2006/relationships"><Relationship Id="rId8" Type="http://schemas.openxmlformats.org/officeDocument/2006/relationships/chart" Target="../charts/chart71.xml"/><Relationship Id="rId3" Type="http://schemas.openxmlformats.org/officeDocument/2006/relationships/chart" Target="../charts/chart66.xml"/><Relationship Id="rId7" Type="http://schemas.openxmlformats.org/officeDocument/2006/relationships/chart" Target="../charts/chart70.xml"/><Relationship Id="rId2" Type="http://schemas.openxmlformats.org/officeDocument/2006/relationships/chart" Target="../charts/chart65.xml"/><Relationship Id="rId1" Type="http://schemas.openxmlformats.org/officeDocument/2006/relationships/slideLayout" Target="../slideLayouts/slideLayout3.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chart" Target="../charts/chart67.xml"/></Relationships>
</file>

<file path=ppt/slides/_rels/slide2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3.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23.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xml"/><Relationship Id="rId5" Type="http://schemas.openxmlformats.org/officeDocument/2006/relationships/chart" Target="../charts/chart80.xml"/><Relationship Id="rId4" Type="http://schemas.openxmlformats.org/officeDocument/2006/relationships/chart" Target="../charts/chart79.xml"/></Relationships>
</file>

<file path=ppt/slides/_rels/slide24.xml.rels><?xml version="1.0" encoding="UTF-8" standalone="yes"?>
<Relationships xmlns="http://schemas.openxmlformats.org/package/2006/relationships"><Relationship Id="rId3" Type="http://schemas.openxmlformats.org/officeDocument/2006/relationships/chart" Target="../charts/chart81.xml"/><Relationship Id="rId7" Type="http://schemas.openxmlformats.org/officeDocument/2006/relationships/chart" Target="../charts/chart85.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chart" Target="../charts/chart84.xml"/><Relationship Id="rId5" Type="http://schemas.openxmlformats.org/officeDocument/2006/relationships/chart" Target="../charts/chart83.xml"/><Relationship Id="rId4" Type="http://schemas.openxmlformats.org/officeDocument/2006/relationships/chart" Target="../charts/chart82.xml"/></Relationships>
</file>

<file path=ppt/slides/_rels/slide25.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2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2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28.xml.rels><?xml version="1.0" encoding="UTF-8" standalone="yes"?>
<Relationships xmlns="http://schemas.openxmlformats.org/package/2006/relationships"><Relationship Id="rId3" Type="http://schemas.openxmlformats.org/officeDocument/2006/relationships/chart" Target="../charts/chart99.xml"/><Relationship Id="rId7" Type="http://schemas.openxmlformats.org/officeDocument/2006/relationships/chart" Target="../charts/chart103.xml"/><Relationship Id="rId2" Type="http://schemas.openxmlformats.org/officeDocument/2006/relationships/chart" Target="../charts/chart98.xml"/><Relationship Id="rId1" Type="http://schemas.openxmlformats.org/officeDocument/2006/relationships/slideLayout" Target="../slideLayouts/slideLayout3.xml"/><Relationship Id="rId6" Type="http://schemas.openxmlformats.org/officeDocument/2006/relationships/chart" Target="../charts/chart102.xml"/><Relationship Id="rId5" Type="http://schemas.openxmlformats.org/officeDocument/2006/relationships/chart" Target="../charts/chart101.xml"/><Relationship Id="rId4" Type="http://schemas.openxmlformats.org/officeDocument/2006/relationships/chart" Target="../charts/chart100.xml"/></Relationships>
</file>

<file path=ppt/slides/_rels/slide29.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6" Type="http://schemas.openxmlformats.org/officeDocument/2006/relationships/chart" Target="../charts/chart107.xml"/><Relationship Id="rId5" Type="http://schemas.openxmlformats.org/officeDocument/2006/relationships/image" Target="../media/image5.png"/><Relationship Id="rId4" Type="http://schemas.openxmlformats.org/officeDocument/2006/relationships/chart" Target="../charts/chart106.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37.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32.xml"/><Relationship Id="rId5" Type="http://schemas.openxmlformats.org/officeDocument/2006/relationships/slide" Target="slide8.xml"/><Relationship Id="rId10" Type="http://schemas.openxmlformats.org/officeDocument/2006/relationships/slide" Target="slide26.xml"/><Relationship Id="rId4" Type="http://schemas.openxmlformats.org/officeDocument/2006/relationships/slide" Target="slide6.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chart" Target="../charts/chart108.xml"/><Relationship Id="rId1" Type="http://schemas.openxmlformats.org/officeDocument/2006/relationships/slideLayout" Target="../slideLayouts/slideLayout3.xml"/><Relationship Id="rId5" Type="http://schemas.openxmlformats.org/officeDocument/2006/relationships/chart" Target="../charts/chart111.xml"/><Relationship Id="rId4" Type="http://schemas.openxmlformats.org/officeDocument/2006/relationships/chart" Target="../charts/chart1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chart" Target="../charts/chart114.xml"/><Relationship Id="rId4" Type="http://schemas.openxmlformats.org/officeDocument/2006/relationships/chart" Target="../charts/chart1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chart" Target="../charts/chart117.xml"/><Relationship Id="rId4" Type="http://schemas.openxmlformats.org/officeDocument/2006/relationships/chart" Target="../charts/chart116.xml"/></Relationships>
</file>

<file path=ppt/slides/_rels/slide33.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3.xml"/><Relationship Id="rId4" Type="http://schemas.openxmlformats.org/officeDocument/2006/relationships/chart" Target="../charts/chart120.xml"/></Relationships>
</file>

<file path=ppt/slides/_rels/slide34.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1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medietilsynet.no/globalassets/publikasjoner/barn-og-medier-undersokelser/2020/201015-barn-og-medier-2020-hovedrapport-med-engelsk-summary.pdf"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4-2026\N&#248;RaJunior2024.xlsx!Dashboard!R13C2:R24C2"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5" Type="http://schemas.openxmlformats.org/officeDocument/2006/relationships/chart" Target="../charts/char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FBA"/>
        </a:solidFill>
        <a:effectLst/>
      </p:bgPr>
    </p:bg>
    <p:spTree>
      <p:nvGrpSpPr>
        <p:cNvPr id="1" name=""/>
        <p:cNvGrpSpPr/>
        <p:nvPr/>
      </p:nvGrpSpPr>
      <p:grpSpPr>
        <a:xfrm>
          <a:off x="0" y="0"/>
          <a:ext cx="0" cy="0"/>
          <a:chOff x="0" y="0"/>
          <a:chExt cx="0" cy="0"/>
        </a:xfrm>
      </p:grpSpPr>
      <p:sp>
        <p:nvSpPr>
          <p:cNvPr id="13" name="Rektangel 12"/>
          <p:cNvSpPr/>
          <p:nvPr/>
        </p:nvSpPr>
        <p:spPr>
          <a:xfrm>
            <a:off x="0" y="0"/>
            <a:ext cx="6858000" cy="2584171"/>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9" name="TekstSylinder 4"/>
          <p:cNvSpPr txBox="1"/>
          <p:nvPr/>
        </p:nvSpPr>
        <p:spPr>
          <a:xfrm>
            <a:off x="0" y="8408771"/>
            <a:ext cx="6858000" cy="1107996"/>
          </a:xfrm>
          <a:prstGeom prst="rect">
            <a:avLst/>
          </a:prstGeom>
          <a:solidFill>
            <a:srgbClr val="006FBA"/>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Resultater</a:t>
            </a:r>
          </a:p>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nb-NO" sz="2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Mellomtrinnet 5. - 7. klasse</a:t>
            </a:r>
          </a:p>
        </p:txBody>
      </p:sp>
      <p:sp>
        <p:nvSpPr>
          <p:cNvPr id="11" name="TekstSylinder 10"/>
          <p:cNvSpPr txBox="1"/>
          <p:nvPr/>
        </p:nvSpPr>
        <p:spPr>
          <a:xfrm>
            <a:off x="454478" y="630365"/>
            <a:ext cx="6365422" cy="1323439"/>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 junior 2024 </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Midtre Gauldal kommune</a:t>
            </a:r>
          </a:p>
        </p:txBody>
      </p:sp>
      <p:pic>
        <p:nvPicPr>
          <p:cNvPr id="2" name="Bilde 1">
            <a:extLst>
              <a:ext uri="{FF2B5EF4-FFF2-40B4-BE49-F238E27FC236}">
                <a16:creationId xmlns:a16="http://schemas.microsoft.com/office/drawing/2014/main" id="{A1EE91D4-9129-DA0F-65DD-ACD7B6C2F102}"/>
              </a:ext>
            </a:extLst>
          </p:cNvPr>
          <p:cNvPicPr>
            <a:picLocks noChangeAspect="1"/>
          </p:cNvPicPr>
          <p:nvPr/>
        </p:nvPicPr>
        <p:blipFill>
          <a:blip r:embed="rId2"/>
          <a:stretch>
            <a:fillRect/>
          </a:stretch>
        </p:blipFill>
        <p:spPr>
          <a:xfrm>
            <a:off x="0" y="2207761"/>
            <a:ext cx="6858000" cy="5814575"/>
          </a:xfrm>
          <a:prstGeom prst="rect">
            <a:avLst/>
          </a:prstGeom>
        </p:spPr>
      </p:pic>
    </p:spTree>
    <p:extLst>
      <p:ext uri="{BB962C8B-B14F-4D97-AF65-F5344CB8AC3E}">
        <p14:creationId xmlns:p14="http://schemas.microsoft.com/office/powerpoint/2010/main" val="171243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ett linje 24"/>
          <p:cNvCxnSpPr>
            <a:cxnSpLocks/>
          </p:cNvCxnSpPr>
          <p:nvPr/>
        </p:nvCxnSpPr>
        <p:spPr>
          <a:xfrm>
            <a:off x="3429000" y="795908"/>
            <a:ext cx="0" cy="843092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0AD619CA-B202-CC57-D843-D450BFC738A6}"/>
              </a:ext>
            </a:extLst>
          </p:cNvPr>
          <p:cNvGraphicFramePr>
            <a:graphicFrameLocks/>
          </p:cNvGraphicFramePr>
          <p:nvPr>
            <p:extLst>
              <p:ext uri="{D42A27DB-BD31-4B8C-83A1-F6EECF244321}">
                <p14:modId xmlns:p14="http://schemas.microsoft.com/office/powerpoint/2010/main" val="3109326381"/>
              </p:ext>
            </p:extLst>
          </p:nvPr>
        </p:nvGraphicFramePr>
        <p:xfrm>
          <a:off x="502312" y="1185415"/>
          <a:ext cx="2728685" cy="2609538"/>
        </p:xfrm>
        <a:graphic>
          <a:graphicData uri="http://schemas.openxmlformats.org/drawingml/2006/chart">
            <c:chart xmlns:c="http://schemas.openxmlformats.org/drawingml/2006/chart" xmlns:r="http://schemas.openxmlformats.org/officeDocument/2006/relationships" r:id="rId2"/>
          </a:graphicData>
        </a:graphic>
      </p:graphicFrame>
      <p:sp>
        <p:nvSpPr>
          <p:cNvPr id="3" name="Rektangel 2">
            <a:extLst>
              <a:ext uri="{FF2B5EF4-FFF2-40B4-BE49-F238E27FC236}">
                <a16:creationId xmlns:a16="http://schemas.microsoft.com/office/drawing/2014/main" id="{7372F3A1-AEE3-F98A-2224-7F4C537415B7}"/>
              </a:ext>
            </a:extLst>
          </p:cNvPr>
          <p:cNvSpPr/>
          <p:nvPr/>
        </p:nvSpPr>
        <p:spPr>
          <a:xfrm>
            <a:off x="350758" y="4040729"/>
            <a:ext cx="2880242" cy="553998"/>
          </a:xfrm>
          <a:prstGeom prst="rect">
            <a:avLst/>
          </a:prstGeom>
        </p:spPr>
        <p:txBody>
          <a:bodyPr wrap="square">
            <a:spAutoFit/>
          </a:bodyPr>
          <a:lstStyle/>
          <a:p>
            <a:pPr>
              <a:defRPr/>
            </a:pPr>
            <a:r>
              <a:rPr lang="nb-NO" sz="1000" b="1" dirty="0">
                <a:solidFill>
                  <a:srgbClr val="000000"/>
                </a:solidFill>
                <a:latin typeface="Akkurat Pro" panose="020B0504020101020102" pitchFamily="34" charset="0"/>
                <a:cs typeface="Arial" panose="020B0604020202020204" pitchFamily="34" charset="0"/>
              </a:rPr>
              <a:t>Prosentandel som vanligvis er sammen med venner hjemme minst en gang i uken. Blant gutter og jenter på ulike klassetrinn</a:t>
            </a:r>
          </a:p>
        </p:txBody>
      </p:sp>
      <p:graphicFrame>
        <p:nvGraphicFramePr>
          <p:cNvPr id="7" name="Diagram 6">
            <a:extLst>
              <a:ext uri="{FF2B5EF4-FFF2-40B4-BE49-F238E27FC236}">
                <a16:creationId xmlns:a16="http://schemas.microsoft.com/office/drawing/2014/main" id="{87ECE858-6C50-DD7E-32B4-D983156B4089}"/>
              </a:ext>
            </a:extLst>
          </p:cNvPr>
          <p:cNvGraphicFramePr>
            <a:graphicFrameLocks/>
          </p:cNvGraphicFramePr>
          <p:nvPr>
            <p:extLst>
              <p:ext uri="{D42A27DB-BD31-4B8C-83A1-F6EECF244321}">
                <p14:modId xmlns:p14="http://schemas.microsoft.com/office/powerpoint/2010/main" val="2613825832"/>
              </p:ext>
            </p:extLst>
          </p:nvPr>
        </p:nvGraphicFramePr>
        <p:xfrm>
          <a:off x="3569064" y="1210467"/>
          <a:ext cx="2728685" cy="2609538"/>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a:extLst>
              <a:ext uri="{FF2B5EF4-FFF2-40B4-BE49-F238E27FC236}">
                <a16:creationId xmlns:a16="http://schemas.microsoft.com/office/drawing/2014/main" id="{B877BC54-A40C-BDB5-EB6A-BA0E39F30962}"/>
              </a:ext>
            </a:extLst>
          </p:cNvPr>
          <p:cNvSpPr/>
          <p:nvPr/>
        </p:nvSpPr>
        <p:spPr>
          <a:xfrm>
            <a:off x="3513491" y="4040729"/>
            <a:ext cx="2880242"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Regular" panose="020B0504020101020102" pitchFamily="34" charset="77"/>
                <a:cs typeface="Arial" panose="020B0604020202020204" pitchFamily="34" charset="0"/>
              </a:rPr>
              <a:t>Prosentandel som vanligvis er </a:t>
            </a:r>
            <a:r>
              <a:rPr lang="nb-NO" sz="1000" b="1" dirty="0">
                <a:solidFill>
                  <a:srgbClr val="000000"/>
                </a:solidFill>
                <a:latin typeface="Akkurat Pro" panose="020B0504020101020102" pitchFamily="34" charset="0"/>
                <a:cs typeface="Arial" panose="020B0604020202020204" pitchFamily="34" charset="0"/>
              </a:rPr>
              <a:t>ute alene eller sammen med venner og sykler, skater, sparker ball eller lignende </a:t>
            </a:r>
            <a:r>
              <a:rPr lang="nb-NO" sz="1000" b="1" dirty="0">
                <a:solidFill>
                  <a:srgbClr val="000000"/>
                </a:solidFill>
                <a:latin typeface="Akkurat Pro Regular" panose="020B0504020101020102" pitchFamily="34" charset="77"/>
                <a:cs typeface="Arial" panose="020B0604020202020204" pitchFamily="34" charset="0"/>
              </a:rPr>
              <a:t>minst en gang i uken. Blant gutter og jenter på ulike klassetrinn</a:t>
            </a:r>
          </a:p>
        </p:txBody>
      </p:sp>
      <p:sp>
        <p:nvSpPr>
          <p:cNvPr id="14" name="Rektangel 13">
            <a:extLst>
              <a:ext uri="{FF2B5EF4-FFF2-40B4-BE49-F238E27FC236}">
                <a16:creationId xmlns:a16="http://schemas.microsoft.com/office/drawing/2014/main" id="{10ABEF0F-8A08-F5C7-20D9-B30A0D8AFEFA}"/>
              </a:ext>
            </a:extLst>
          </p:cNvPr>
          <p:cNvSpPr/>
          <p:nvPr/>
        </p:nvSpPr>
        <p:spPr>
          <a:xfrm>
            <a:off x="370801" y="7233905"/>
            <a:ext cx="2932047" cy="707886"/>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vanligvis er sammen med venner hjemme hos hverandre minst en gang i uka</a:t>
            </a:r>
            <a:r>
              <a:rPr lang="nb-NO" sz="1000" b="1" dirty="0">
                <a:solidFill>
                  <a:srgbClr val="00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graphicFrame>
        <p:nvGraphicFramePr>
          <p:cNvPr id="15" name="Diagram 14">
            <a:extLst>
              <a:ext uri="{FF2B5EF4-FFF2-40B4-BE49-F238E27FC236}">
                <a16:creationId xmlns:a16="http://schemas.microsoft.com/office/drawing/2014/main" id="{A8A7DFE6-E3BC-9CEC-C44E-24E1ECF97CFC}"/>
              </a:ext>
            </a:extLst>
          </p:cNvPr>
          <p:cNvGraphicFramePr>
            <a:graphicFrameLocks/>
          </p:cNvGraphicFramePr>
          <p:nvPr>
            <p:extLst>
              <p:ext uri="{D42A27DB-BD31-4B8C-83A1-F6EECF244321}">
                <p14:modId xmlns:p14="http://schemas.microsoft.com/office/powerpoint/2010/main" val="1388341116"/>
              </p:ext>
            </p:extLst>
          </p:nvPr>
        </p:nvGraphicFramePr>
        <p:xfrm>
          <a:off x="472686" y="7746218"/>
          <a:ext cx="2758312" cy="1480612"/>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Sylinder 4">
            <a:extLst>
              <a:ext uri="{FF2B5EF4-FFF2-40B4-BE49-F238E27FC236}">
                <a16:creationId xmlns:a16="http://schemas.microsoft.com/office/drawing/2014/main" id="{EC423B82-ABE6-5E0A-0B21-B7B3D7ADA516}"/>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6" name="Rett linje 5">
            <a:extLst>
              <a:ext uri="{FF2B5EF4-FFF2-40B4-BE49-F238E27FC236}">
                <a16:creationId xmlns:a16="http://schemas.microsoft.com/office/drawing/2014/main" id="{A2BB9404-DBD6-2537-5CCB-68C3BF7F2C3A}"/>
              </a:ext>
            </a:extLst>
          </p:cNvPr>
          <p:cNvCxnSpPr>
            <a:cxnSpLocks/>
          </p:cNvCxnSpPr>
          <p:nvPr/>
        </p:nvCxnSpPr>
        <p:spPr>
          <a:xfrm>
            <a:off x="1322773" y="562908"/>
            <a:ext cx="519436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2" name="TekstSylinder 11">
            <a:extLst>
              <a:ext uri="{FF2B5EF4-FFF2-40B4-BE49-F238E27FC236}">
                <a16:creationId xmlns:a16="http://schemas.microsoft.com/office/drawing/2014/main" id="{9FE6A9F8-F87C-E5C9-EF2E-AA2DD4E5A67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Midtre Gauldal kommune</a:t>
            </a:r>
          </a:p>
        </p:txBody>
      </p:sp>
      <p:sp>
        <p:nvSpPr>
          <p:cNvPr id="16" name="Rektangel 15">
            <a:extLst>
              <a:ext uri="{FF2B5EF4-FFF2-40B4-BE49-F238E27FC236}">
                <a16:creationId xmlns:a16="http://schemas.microsoft.com/office/drawing/2014/main" id="{61EA84AF-A34A-4F02-4174-C1833085753B}"/>
              </a:ext>
            </a:extLst>
          </p:cNvPr>
          <p:cNvSpPr/>
          <p:nvPr/>
        </p:nvSpPr>
        <p:spPr>
          <a:xfrm>
            <a:off x="370801" y="844199"/>
            <a:ext cx="2978706" cy="400110"/>
          </a:xfrm>
          <a:prstGeom prst="rect">
            <a:avLst/>
          </a:prstGeom>
        </p:spPr>
        <p:txBody>
          <a:bodyPr wrap="square">
            <a:spAutoFit/>
          </a:bodyPr>
          <a:lstStyle/>
          <a:p>
            <a:pPr lvl="0">
              <a:defRPr/>
            </a:pPr>
            <a:r>
              <a:rPr lang="nb-NO" sz="1000" b="1" dirty="0">
                <a:solidFill>
                  <a:srgbClr val="000000"/>
                </a:solidFill>
                <a:latin typeface="Akkurat Pro" panose="020B0504020101020102" pitchFamily="34" charset="0"/>
                <a:cs typeface="Arial" panose="020B0604020202020204" pitchFamily="34" charset="0"/>
              </a:rPr>
              <a:t>Hvor ofte er du vanligvis sammen med venner hjemme hos deg eller hos dem</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 </a:t>
            </a:r>
          </a:p>
        </p:txBody>
      </p:sp>
      <p:sp>
        <p:nvSpPr>
          <p:cNvPr id="17" name="Rektangel 16">
            <a:extLst>
              <a:ext uri="{FF2B5EF4-FFF2-40B4-BE49-F238E27FC236}">
                <a16:creationId xmlns:a16="http://schemas.microsoft.com/office/drawing/2014/main" id="{EDE80714-2DCD-C87F-621E-BB7431EB337D}"/>
              </a:ext>
            </a:extLst>
          </p:cNvPr>
          <p:cNvSpPr/>
          <p:nvPr/>
        </p:nvSpPr>
        <p:spPr>
          <a:xfrm>
            <a:off x="3555152" y="851540"/>
            <a:ext cx="2978282" cy="553998"/>
          </a:xfrm>
          <a:prstGeom prst="rect">
            <a:avLst/>
          </a:prstGeom>
        </p:spPr>
        <p:txBody>
          <a:bodyPr wrap="square">
            <a:spAutoFit/>
          </a:bodyPr>
          <a:lstStyle/>
          <a:p>
            <a:pPr lvl="0">
              <a:defRPr/>
            </a:pPr>
            <a:r>
              <a:rPr lang="nb-NO" sz="1000" b="1" dirty="0">
                <a:solidFill>
                  <a:srgbClr val="000000"/>
                </a:solidFill>
                <a:latin typeface="Akkurat Pro" panose="020B0504020101020102" pitchFamily="34" charset="0"/>
                <a:cs typeface="Arial" panose="020B0604020202020204" pitchFamily="34" charset="0"/>
              </a:rPr>
              <a:t>Hvor ofte er du vanligvis ute alene eller sammen med venner og sykler, skater, sparker ball eller lignende? </a:t>
            </a:r>
            <a:endPar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endParaRPr>
          </a:p>
        </p:txBody>
      </p:sp>
      <p:graphicFrame>
        <p:nvGraphicFramePr>
          <p:cNvPr id="18" name="Diagram 17">
            <a:extLst>
              <a:ext uri="{FF2B5EF4-FFF2-40B4-BE49-F238E27FC236}">
                <a16:creationId xmlns:a16="http://schemas.microsoft.com/office/drawing/2014/main" id="{0ECD33BD-C606-6DFA-E752-6FADC969C3B7}"/>
              </a:ext>
            </a:extLst>
          </p:cNvPr>
          <p:cNvGraphicFramePr>
            <a:graphicFrameLocks/>
          </p:cNvGraphicFramePr>
          <p:nvPr>
            <p:extLst>
              <p:ext uri="{D42A27DB-BD31-4B8C-83A1-F6EECF244321}">
                <p14:modId xmlns:p14="http://schemas.microsoft.com/office/powerpoint/2010/main" val="2220800702"/>
              </p:ext>
            </p:extLst>
          </p:nvPr>
        </p:nvGraphicFramePr>
        <p:xfrm>
          <a:off x="509025" y="5097412"/>
          <a:ext cx="2723125" cy="16169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E1318BC3-52BD-A070-0F0A-2E66B12DBCF5}"/>
              </a:ext>
            </a:extLst>
          </p:cNvPr>
          <p:cNvGraphicFramePr>
            <a:graphicFrameLocks/>
          </p:cNvGraphicFramePr>
          <p:nvPr>
            <p:extLst>
              <p:ext uri="{D42A27DB-BD31-4B8C-83A1-F6EECF244321}">
                <p14:modId xmlns:p14="http://schemas.microsoft.com/office/powerpoint/2010/main" val="857358440"/>
              </p:ext>
            </p:extLst>
          </p:nvPr>
        </p:nvGraphicFramePr>
        <p:xfrm>
          <a:off x="3592049" y="5097412"/>
          <a:ext cx="2723125" cy="1616984"/>
        </p:xfrm>
        <a:graphic>
          <a:graphicData uri="http://schemas.openxmlformats.org/drawingml/2006/chart">
            <c:chart xmlns:c="http://schemas.openxmlformats.org/drawingml/2006/chart" xmlns:r="http://schemas.openxmlformats.org/officeDocument/2006/relationships" r:id="rId6"/>
          </a:graphicData>
        </a:graphic>
      </p:graphicFrame>
      <p:sp>
        <p:nvSpPr>
          <p:cNvPr id="8" name="TekstSylinder 7">
            <a:extLst>
              <a:ext uri="{FF2B5EF4-FFF2-40B4-BE49-F238E27FC236}">
                <a16:creationId xmlns:a16="http://schemas.microsoft.com/office/drawing/2014/main" id="{4AB0D47D-6EF3-2E0D-4969-4B664ABE7225}"/>
              </a:ext>
            </a:extLst>
          </p:cNvPr>
          <p:cNvSpPr txBox="1"/>
          <p:nvPr/>
        </p:nvSpPr>
        <p:spPr>
          <a:xfrm>
            <a:off x="3589923" y="7679263"/>
            <a:ext cx="2927212" cy="1547567"/>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spcAft>
                <a:spcPts val="401"/>
              </a:spcAft>
            </a:pPr>
            <a:r>
              <a:rPr lang="nb-NO" sz="1200" b="1" dirty="0">
                <a:latin typeface="Akkurat Pro" panose="020B0504020101020102" pitchFamily="34" charset="0"/>
              </a:rPr>
              <a:t>Å være sammen med venner på fritiden</a:t>
            </a:r>
          </a:p>
          <a:p>
            <a:pPr>
              <a:spcBef>
                <a:spcPts val="600"/>
              </a:spcBef>
              <a:spcAft>
                <a:spcPts val="400"/>
              </a:spcAft>
            </a:pPr>
            <a:r>
              <a:rPr lang="nb-NO" sz="1000" dirty="0">
                <a:latin typeface="Akkurat Pro" panose="020B0504020101020102" pitchFamily="34" charset="77"/>
                <a:cs typeface="Times New Roman" panose="02020603050405020304" pitchFamily="18" charset="0"/>
              </a:rPr>
              <a:t>De aller fleste barn er sammen med venner på fritiden – enten hjemme hos hverandre eller ute et sted. Det er imidlertid stor variasjon barna imellom når det gjelder hvor ofte de er fysisk sammen med vennene sine. </a:t>
            </a:r>
          </a:p>
        </p:txBody>
      </p:sp>
    </p:spTree>
    <p:extLst>
      <p:ext uri="{BB962C8B-B14F-4D97-AF65-F5344CB8AC3E}">
        <p14:creationId xmlns:p14="http://schemas.microsoft.com/office/powerpoint/2010/main" val="346348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a:off x="3429000" y="795908"/>
            <a:ext cx="0" cy="836584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6" name="Rektangel 25">
            <a:extLst>
              <a:ext uri="{FF2B5EF4-FFF2-40B4-BE49-F238E27FC236}">
                <a16:creationId xmlns:a16="http://schemas.microsoft.com/office/drawing/2014/main" id="{608AFD81-207C-B04B-A557-A690166907EF}"/>
              </a:ext>
            </a:extLst>
          </p:cNvPr>
          <p:cNvSpPr/>
          <p:nvPr/>
        </p:nvSpPr>
        <p:spPr>
          <a:xfrm>
            <a:off x="3513491" y="828122"/>
            <a:ext cx="3006843" cy="246221"/>
          </a:xfrm>
          <a:prstGeom prst="rect">
            <a:avLst/>
          </a:prstGeom>
        </p:spPr>
        <p:txBody>
          <a:bodyPr wrap="square">
            <a:spAutoFit/>
          </a:bodyPr>
          <a:lstStyle/>
          <a:p>
            <a:pPr lvl="0"/>
            <a:r>
              <a:rPr lang="nb-NO" sz="1000" b="1" dirty="0">
                <a:solidFill>
                  <a:srgbClr val="000000"/>
                </a:solidFill>
                <a:highlight>
                  <a:srgbClr val="FFFF00"/>
                </a:highlight>
                <a:latin typeface="Akkurat Pro Regular" panose="020B0504020101020102" pitchFamily="34" charset="77"/>
                <a:cs typeface="Arial" panose="020B0604020202020204" pitchFamily="34" charset="0"/>
              </a:rPr>
              <a:t>Hvor ofte føler du deg ensom? Prosent</a:t>
            </a:r>
            <a:endParaRPr kumimoji="0" lang="nb-NO" sz="1000" b="1" u="none" strike="noStrike" kern="1200" cap="none" spc="0" normalizeH="0" baseline="0" noProof="0" dirty="0">
              <a:ln>
                <a:noFill/>
              </a:ln>
              <a:solidFill>
                <a:srgbClr val="000000"/>
              </a:solidFill>
              <a:effectLst/>
              <a:highlight>
                <a:srgbClr val="FFFF00"/>
              </a:highligh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highlight>
                  <a:srgbClr val="FFFF00"/>
                </a:highlight>
                <a:uLnTx/>
                <a:uFillTx/>
                <a:latin typeface="Akkurat Pro Regular" panose="020B0504020101020102" pitchFamily="34" charset="77"/>
                <a:ea typeface="+mn-ea"/>
                <a:cs typeface="Arial" panose="020B0604020202020204" pitchFamily="34" charset="0"/>
              </a:rPr>
              <a:t>Tenk på de du pleier å være sammen med. Føler du at du passer inn blant dem?</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9</a:t>
            </a:r>
          </a:p>
        </p:txBody>
      </p:sp>
      <p:graphicFrame>
        <p:nvGraphicFramePr>
          <p:cNvPr id="2" name="Diagram 1">
            <a:extLst>
              <a:ext uri="{FF2B5EF4-FFF2-40B4-BE49-F238E27FC236}">
                <a16:creationId xmlns:a16="http://schemas.microsoft.com/office/drawing/2014/main" id="{0AD619CA-B202-CC57-D843-D450BFC738A6}"/>
              </a:ext>
            </a:extLst>
          </p:cNvPr>
          <p:cNvGraphicFramePr>
            <a:graphicFrameLocks/>
          </p:cNvGraphicFramePr>
          <p:nvPr>
            <p:extLst>
              <p:ext uri="{D42A27DB-BD31-4B8C-83A1-F6EECF244321}">
                <p14:modId xmlns:p14="http://schemas.microsoft.com/office/powerpoint/2010/main" val="3728041335"/>
              </p:ext>
            </p:extLst>
          </p:nvPr>
        </p:nvGraphicFramePr>
        <p:xfrm>
          <a:off x="502312" y="1159876"/>
          <a:ext cx="2728685" cy="2524883"/>
        </p:xfrm>
        <a:graphic>
          <a:graphicData uri="http://schemas.openxmlformats.org/drawingml/2006/chart">
            <c:chart xmlns:c="http://schemas.openxmlformats.org/drawingml/2006/chart" xmlns:r="http://schemas.openxmlformats.org/officeDocument/2006/relationships" r:id="rId2"/>
          </a:graphicData>
        </a:graphic>
      </p:graphicFrame>
      <p:sp>
        <p:nvSpPr>
          <p:cNvPr id="3" name="Rektangel 2">
            <a:extLst>
              <a:ext uri="{FF2B5EF4-FFF2-40B4-BE49-F238E27FC236}">
                <a16:creationId xmlns:a16="http://schemas.microsoft.com/office/drawing/2014/main" id="{7372F3A1-AEE3-F98A-2224-7F4C537415B7}"/>
              </a:ext>
            </a:extLst>
          </p:cNvPr>
          <p:cNvSpPr/>
          <p:nvPr/>
        </p:nvSpPr>
        <p:spPr>
          <a:xfrm>
            <a:off x="350758" y="4045051"/>
            <a:ext cx="2880242"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ikke føler at de passer inn blant de de er sammen med. Blant gutter og jenter på ulike klassetrinn</a:t>
            </a:r>
          </a:p>
        </p:txBody>
      </p:sp>
      <p:graphicFrame>
        <p:nvGraphicFramePr>
          <p:cNvPr id="7" name="Diagram 6">
            <a:extLst>
              <a:ext uri="{FF2B5EF4-FFF2-40B4-BE49-F238E27FC236}">
                <a16:creationId xmlns:a16="http://schemas.microsoft.com/office/drawing/2014/main" id="{87ECE858-6C50-DD7E-32B4-D983156B4089}"/>
              </a:ext>
            </a:extLst>
          </p:cNvPr>
          <p:cNvGraphicFramePr>
            <a:graphicFrameLocks/>
          </p:cNvGraphicFramePr>
          <p:nvPr>
            <p:extLst>
              <p:ext uri="{D42A27DB-BD31-4B8C-83A1-F6EECF244321}">
                <p14:modId xmlns:p14="http://schemas.microsoft.com/office/powerpoint/2010/main" val="1404695377"/>
              </p:ext>
            </p:extLst>
          </p:nvPr>
        </p:nvGraphicFramePr>
        <p:xfrm>
          <a:off x="3569064" y="1159876"/>
          <a:ext cx="2728685" cy="2524883"/>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a:extLst>
              <a:ext uri="{FF2B5EF4-FFF2-40B4-BE49-F238E27FC236}">
                <a16:creationId xmlns:a16="http://schemas.microsoft.com/office/drawing/2014/main" id="{B877BC54-A40C-BDB5-EB6A-BA0E39F30962}"/>
              </a:ext>
            </a:extLst>
          </p:cNvPr>
          <p:cNvSpPr/>
          <p:nvPr/>
        </p:nvSpPr>
        <p:spPr>
          <a:xfrm>
            <a:off x="3513491" y="4045051"/>
            <a:ext cx="2880242"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Regular" panose="020B0504020101020102" pitchFamily="34" charset="77"/>
                <a:cs typeface="Arial" panose="020B0604020202020204" pitchFamily="34" charset="0"/>
              </a:rPr>
              <a:t>Prosentandel som ofte eller veldig ofte føler seg ensom.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Blant gutter og jenter på ulike klassetrinn</a:t>
            </a:r>
          </a:p>
        </p:txBody>
      </p:sp>
      <p:sp>
        <p:nvSpPr>
          <p:cNvPr id="14" name="Rektangel 13">
            <a:extLst>
              <a:ext uri="{FF2B5EF4-FFF2-40B4-BE49-F238E27FC236}">
                <a16:creationId xmlns:a16="http://schemas.microsoft.com/office/drawing/2014/main" id="{10ABEF0F-8A08-F5C7-20D9-B30A0D8AFEFA}"/>
              </a:ext>
            </a:extLst>
          </p:cNvPr>
          <p:cNvSpPr/>
          <p:nvPr/>
        </p:nvSpPr>
        <p:spPr>
          <a:xfrm>
            <a:off x="3592049" y="7233905"/>
            <a:ext cx="3058197"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ofte eller svært ofte føler seg ensom. I Midtre Gauldal kommune på ulike tidspunkter</a:t>
            </a:r>
            <a:endParaRPr lang="nb-NO" sz="1000" b="1" dirty="0">
              <a:solidFill>
                <a:srgbClr val="FF0000"/>
              </a:solidFill>
              <a:latin typeface="Akkurat Pro" panose="020B0504020101020102" pitchFamily="34" charset="0"/>
              <a:cs typeface="Arial" panose="020B0604020202020204" pitchFamily="34" charset="0"/>
            </a:endParaRPr>
          </a:p>
        </p:txBody>
      </p:sp>
      <p:graphicFrame>
        <p:nvGraphicFramePr>
          <p:cNvPr id="15" name="Diagram 14">
            <a:extLst>
              <a:ext uri="{FF2B5EF4-FFF2-40B4-BE49-F238E27FC236}">
                <a16:creationId xmlns:a16="http://schemas.microsoft.com/office/drawing/2014/main" id="{A8A7DFE6-E3BC-9CEC-C44E-24E1ECF97CFC}"/>
              </a:ext>
            </a:extLst>
          </p:cNvPr>
          <p:cNvGraphicFramePr>
            <a:graphicFrameLocks/>
          </p:cNvGraphicFramePr>
          <p:nvPr>
            <p:extLst>
              <p:ext uri="{D42A27DB-BD31-4B8C-83A1-F6EECF244321}">
                <p14:modId xmlns:p14="http://schemas.microsoft.com/office/powerpoint/2010/main" val="3472510830"/>
              </p:ext>
            </p:extLst>
          </p:nvPr>
        </p:nvGraphicFramePr>
        <p:xfrm>
          <a:off x="3693933" y="7746218"/>
          <a:ext cx="2678888" cy="14806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8EDEC212-EF23-A358-1505-580539F21DAB}"/>
              </a:ext>
            </a:extLst>
          </p:cNvPr>
          <p:cNvGraphicFramePr>
            <a:graphicFrameLocks/>
          </p:cNvGraphicFramePr>
          <p:nvPr>
            <p:extLst>
              <p:ext uri="{D42A27DB-BD31-4B8C-83A1-F6EECF244321}">
                <p14:modId xmlns:p14="http://schemas.microsoft.com/office/powerpoint/2010/main" val="3902431461"/>
              </p:ext>
            </p:extLst>
          </p:nvPr>
        </p:nvGraphicFramePr>
        <p:xfrm>
          <a:off x="509025" y="5097412"/>
          <a:ext cx="2723125" cy="16169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a:extLst>
              <a:ext uri="{FF2B5EF4-FFF2-40B4-BE49-F238E27FC236}">
                <a16:creationId xmlns:a16="http://schemas.microsoft.com/office/drawing/2014/main" id="{09A5A7E8-8650-BD68-CAEB-5C770E9B5D17}"/>
              </a:ext>
            </a:extLst>
          </p:cNvPr>
          <p:cNvGraphicFramePr>
            <a:graphicFrameLocks/>
          </p:cNvGraphicFramePr>
          <p:nvPr>
            <p:extLst>
              <p:ext uri="{D42A27DB-BD31-4B8C-83A1-F6EECF244321}">
                <p14:modId xmlns:p14="http://schemas.microsoft.com/office/powerpoint/2010/main" val="2293213285"/>
              </p:ext>
            </p:extLst>
          </p:nvPr>
        </p:nvGraphicFramePr>
        <p:xfrm>
          <a:off x="3592049" y="5097412"/>
          <a:ext cx="2723125" cy="1616984"/>
        </p:xfrm>
        <a:graphic>
          <a:graphicData uri="http://schemas.openxmlformats.org/drawingml/2006/chart">
            <c:chart xmlns:c="http://schemas.openxmlformats.org/drawingml/2006/chart" xmlns:r="http://schemas.openxmlformats.org/officeDocument/2006/relationships" r:id="rId6"/>
          </a:graphicData>
        </a:graphic>
      </p:graphicFrame>
      <p:sp>
        <p:nvSpPr>
          <p:cNvPr id="11" name="TekstSylinder 10">
            <a:extLst>
              <a:ext uri="{FF2B5EF4-FFF2-40B4-BE49-F238E27FC236}">
                <a16:creationId xmlns:a16="http://schemas.microsoft.com/office/drawing/2014/main" id="{6E7BFE46-956F-5C9E-9389-C12C1C963EC6}"/>
              </a:ext>
            </a:extLst>
          </p:cNvPr>
          <p:cNvSpPr txBox="1"/>
          <p:nvPr/>
        </p:nvSpPr>
        <p:spPr>
          <a:xfrm>
            <a:off x="350756" y="7300970"/>
            <a:ext cx="2880241" cy="1957936"/>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spcAft>
                <a:spcPts val="401"/>
              </a:spcAft>
            </a:pPr>
            <a:r>
              <a:rPr lang="nb-NO" sz="1200" b="1" dirty="0">
                <a:latin typeface="Akkurat Pro" panose="020B0504020101020102" pitchFamily="34" charset="0"/>
              </a:rPr>
              <a:t>Ensomhet</a:t>
            </a:r>
          </a:p>
          <a:p>
            <a:pPr>
              <a:spcBef>
                <a:spcPts val="600"/>
              </a:spcBef>
              <a:spcAft>
                <a:spcPts val="400"/>
              </a:spcAft>
            </a:pPr>
            <a:r>
              <a:rPr lang="nb-NO" sz="1000" dirty="0">
                <a:latin typeface="Akkurat Pro" panose="020B0504020101020102" pitchFamily="34" charset="77"/>
                <a:cs typeface="Times New Roman" panose="02020603050405020304" pitchFamily="18" charset="0"/>
              </a:rPr>
              <a:t>Ensomhet er en subjektiv følelse, som kan oppstå når man opplever å ha mindre sosial kontakt enn man ønsker, eller at kontakten ikke er av tilstrekkelig kvalitet. </a:t>
            </a:r>
          </a:p>
          <a:p>
            <a:pPr>
              <a:spcBef>
                <a:spcPts val="600"/>
              </a:spcBef>
              <a:spcAft>
                <a:spcPts val="400"/>
              </a:spcAft>
            </a:pPr>
            <a:r>
              <a:rPr lang="nb-NO" sz="1000" dirty="0">
                <a:latin typeface="Akkurat Pro" panose="020B0504020101020102" pitchFamily="34" charset="77"/>
                <a:cs typeface="Times New Roman" panose="02020603050405020304" pitchFamily="18" charset="0"/>
              </a:rPr>
              <a:t>Ensomhet er ikke nødvendigvis det samme som sosial isolasjon, men personer med lite sosialt nettverk eller som ofte er alene, har gjerne større sjanse for å føle seg ensomme.</a:t>
            </a:r>
          </a:p>
        </p:txBody>
      </p:sp>
      <p:sp>
        <p:nvSpPr>
          <p:cNvPr id="12" name="TekstSylinder 1">
            <a:extLst>
              <a:ext uri="{FF2B5EF4-FFF2-40B4-BE49-F238E27FC236}">
                <a16:creationId xmlns:a16="http://schemas.microsoft.com/office/drawing/2014/main" id="{9F07508A-AC20-9AFB-1332-A74F8FCC4A32}"/>
              </a:ext>
            </a:extLst>
          </p:cNvPr>
          <p:cNvSpPr txBox="1"/>
          <p:nvPr/>
        </p:nvSpPr>
        <p:spPr>
          <a:xfrm>
            <a:off x="4709682" y="6002272"/>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Tree>
    <p:extLst>
      <p:ext uri="{BB962C8B-B14F-4D97-AF65-F5344CB8AC3E}">
        <p14:creationId xmlns:p14="http://schemas.microsoft.com/office/powerpoint/2010/main" val="118805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Midtre Gauldal kommune</a:t>
            </a:r>
          </a:p>
        </p:txBody>
      </p:sp>
      <p:sp>
        <p:nvSpPr>
          <p:cNvPr id="22" name="Rektangel 22">
            <a:extLst>
              <a:ext uri="{FF2B5EF4-FFF2-40B4-BE49-F238E27FC236}">
                <a16:creationId xmlns:a16="http://schemas.microsoft.com/office/drawing/2014/main" id="{39FDDC14-050C-4868-8C1D-E86F4F3C25E6}"/>
              </a:ext>
            </a:extLst>
          </p:cNvPr>
          <p:cNvSpPr/>
          <p:nvPr/>
        </p:nvSpPr>
        <p:spPr>
          <a:xfrm>
            <a:off x="350755" y="4569497"/>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er du med dine foreldre/ foresatte? Prosent i Midtre Gauldal kommune og nasjonalt </a:t>
            </a:r>
          </a:p>
        </p:txBody>
      </p:sp>
      <p:sp>
        <p:nvSpPr>
          <p:cNvPr id="24" name="TextBox 2">
            <a:extLst>
              <a:ext uri="{FF2B5EF4-FFF2-40B4-BE49-F238E27FC236}">
                <a16:creationId xmlns:a16="http://schemas.microsoft.com/office/drawing/2014/main" id="{8BEF8FB2-3A76-4025-A049-156C11D7C7B1}"/>
              </a:ext>
            </a:extLst>
          </p:cNvPr>
          <p:cNvSpPr txBox="1"/>
          <p:nvPr/>
        </p:nvSpPr>
        <p:spPr>
          <a:xfrm>
            <a:off x="3700575" y="5133019"/>
            <a:ext cx="238124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Det store flertallet av barn er veldig fornøyd med foreldrene sine</a:t>
            </a:r>
          </a:p>
        </p:txBody>
      </p:sp>
      <p:sp>
        <p:nvSpPr>
          <p:cNvPr id="28" name="Rektangel 22">
            <a:extLst>
              <a:ext uri="{FF2B5EF4-FFF2-40B4-BE49-F238E27FC236}">
                <a16:creationId xmlns:a16="http://schemas.microsoft.com/office/drawing/2014/main" id="{FF20E5A7-0A1C-4CA5-9251-4E094CBBFF29}"/>
              </a:ext>
            </a:extLst>
          </p:cNvPr>
          <p:cNvSpPr/>
          <p:nvPr/>
        </p:nvSpPr>
        <p:spPr>
          <a:xfrm>
            <a:off x="340866" y="7219558"/>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pic>
        <p:nvPicPr>
          <p:cNvPr id="29" name="Bilde 28">
            <a:extLst>
              <a:ext uri="{FF2B5EF4-FFF2-40B4-BE49-F238E27FC236}">
                <a16:creationId xmlns:a16="http://schemas.microsoft.com/office/drawing/2014/main" id="{3F777FE7-A4BD-4121-B3F0-1315BA496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5459" y="5152884"/>
            <a:ext cx="393746" cy="301888"/>
          </a:xfrm>
          <a:prstGeom prst="rect">
            <a:avLst/>
          </a:prstGeom>
        </p:spPr>
      </p:pic>
      <p:sp>
        <p:nvSpPr>
          <p:cNvPr id="31" name="Undertittel 2">
            <a:extLst>
              <a:ext uri="{FF2B5EF4-FFF2-40B4-BE49-F238E27FC236}">
                <a16:creationId xmlns:a16="http://schemas.microsoft.com/office/drawing/2014/main" id="{7FBD9D8F-3FB6-4C0F-9BE5-9F2BCF1EE1D8}"/>
              </a:ext>
            </a:extLst>
          </p:cNvPr>
          <p:cNvSpPr>
            <a:spLocks noGrp="1"/>
          </p:cNvSpPr>
          <p:nvPr>
            <p:ph type="subTitle" idx="1"/>
          </p:nvPr>
        </p:nvSpPr>
        <p:spPr>
          <a:xfrm>
            <a:off x="340865" y="1377025"/>
            <a:ext cx="6176270" cy="3059877"/>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For de aller fleste barn representerer foreldre og foresatte de aller viktigste omsorgspersonene i barnas liv. Ressursene hjemme, enten de er økonomiske, kulturelle eller sosiale, danner grunnlaget for barn og unges levekår, trivsel og utvikling.</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fra Ungdata junior viser at de aller fleste barn har gode og tette relasjoner til foreldrene sine. Det store flertallet er fornøyd med egne foreldre og de oppgir at de liker å være sammen med dem.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Barna rapporterer også gjennomgående at de opplever at foreldrene er svært interessert i livene deres. At de fleste barn har tette relasjoner til foreldrene sine, gjenspeiler seg også ved at foreldrene i all hovedsak vet hvor barna er i fritiden, og at de kjenner vennene deres.</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er det en mindre gruppe som ikke har like gode opplevelser av foreldrene sine. Dette er barn som opplever foreldrene sine som mindre interessert, de er misfornøyd med foreldrene, eller de er ikke spesielt glad i å være sammen med dem. På landsbasis opplever en av fem at foreldrene deres ofte kjefter på dem.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Barna ble også spurt hvor ofte de gjør noe hyggelig sammen med voksne i familien og hvor ofte de hjelper til med husarbeid. De fleste hjelper til, men det er stor variasjon barna i mellom hvor ofte det skjer.</a:t>
            </a:r>
          </a:p>
        </p:txBody>
      </p:sp>
      <p:graphicFrame>
        <p:nvGraphicFramePr>
          <p:cNvPr id="2" name="Diagram 1">
            <a:extLst>
              <a:ext uri="{FF2B5EF4-FFF2-40B4-BE49-F238E27FC236}">
                <a16:creationId xmlns:a16="http://schemas.microsoft.com/office/drawing/2014/main" id="{7805A60D-B6D3-0CA4-E979-3A58AFCF666A}"/>
              </a:ext>
            </a:extLst>
          </p:cNvPr>
          <p:cNvGraphicFramePr>
            <a:graphicFrameLocks/>
          </p:cNvGraphicFramePr>
          <p:nvPr>
            <p:extLst>
              <p:ext uri="{D42A27DB-BD31-4B8C-83A1-F6EECF244321}">
                <p14:modId xmlns:p14="http://schemas.microsoft.com/office/powerpoint/2010/main" val="3398272989"/>
              </p:ext>
            </p:extLst>
          </p:nvPr>
        </p:nvGraphicFramePr>
        <p:xfrm>
          <a:off x="509025" y="7798956"/>
          <a:ext cx="2723125" cy="12872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E0963039-A700-FE6C-6C5F-B0EA15B6C897}"/>
              </a:ext>
            </a:extLst>
          </p:cNvPr>
          <p:cNvGraphicFramePr>
            <a:graphicFrameLocks/>
          </p:cNvGraphicFramePr>
          <p:nvPr>
            <p:extLst>
              <p:ext uri="{D42A27DB-BD31-4B8C-83A1-F6EECF244321}">
                <p14:modId xmlns:p14="http://schemas.microsoft.com/office/powerpoint/2010/main" val="1516008028"/>
              </p:ext>
            </p:extLst>
          </p:nvPr>
        </p:nvGraphicFramePr>
        <p:xfrm>
          <a:off x="509026" y="5077169"/>
          <a:ext cx="2786624" cy="18051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B95863FA-F9B2-CE42-D408-871FB06CEB35}"/>
              </a:ext>
            </a:extLst>
          </p:cNvPr>
          <p:cNvGraphicFramePr>
            <a:graphicFrameLocks/>
          </p:cNvGraphicFramePr>
          <p:nvPr>
            <p:extLst>
              <p:ext uri="{D42A27DB-BD31-4B8C-83A1-F6EECF244321}">
                <p14:modId xmlns:p14="http://schemas.microsoft.com/office/powerpoint/2010/main" val="1797859242"/>
              </p:ext>
            </p:extLst>
          </p:nvPr>
        </p:nvGraphicFramePr>
        <p:xfrm>
          <a:off x="3700575" y="7820239"/>
          <a:ext cx="2723125" cy="1240607"/>
        </p:xfrm>
        <a:graphic>
          <a:graphicData uri="http://schemas.openxmlformats.org/drawingml/2006/chart">
            <c:chart xmlns:c="http://schemas.openxmlformats.org/drawingml/2006/chart" xmlns:r="http://schemas.openxmlformats.org/officeDocument/2006/relationships" r:id="rId5"/>
          </a:graphicData>
        </a:graphic>
      </p:graphicFrame>
      <p:sp>
        <p:nvSpPr>
          <p:cNvPr id="5" name="Rektangel 4">
            <a:extLst>
              <a:ext uri="{FF2B5EF4-FFF2-40B4-BE49-F238E27FC236}">
                <a16:creationId xmlns:a16="http://schemas.microsoft.com/office/drawing/2014/main" id="{E7AC92AB-F64E-94E0-A354-A02059FAD3D9}"/>
              </a:ext>
            </a:extLst>
          </p:cNvPr>
          <p:cNvSpPr/>
          <p:nvPr/>
        </p:nvSpPr>
        <p:spPr>
          <a:xfrm>
            <a:off x="3562351" y="7219558"/>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fornøyd med </a:t>
            </a:r>
            <a:r>
              <a:rPr lang="nb-NO" sz="1000" b="1" dirty="0">
                <a:solidFill>
                  <a:srgbClr val="000000"/>
                </a:solidFill>
                <a:latin typeface="Akkurat Pro Regular" panose="020B0504020101020102" pitchFamily="34" charset="77"/>
                <a:cs typeface="Arial" panose="020B0604020202020204" pitchFamily="34" charset="0"/>
              </a:rPr>
              <a:t>sine foreldre/foresatte</a:t>
            </a:r>
            <a:r>
              <a:rPr lang="nb-NO" sz="1000" b="1" dirty="0">
                <a:solidFill>
                  <a:srgbClr val="000000"/>
                </a:solidFill>
                <a:latin typeface="Akkurat Pro" panose="020B0504020101020102" pitchFamily="34" charset="0"/>
                <a:cs typeface="Arial" panose="020B0604020202020204" pitchFamily="34" charset="0"/>
              </a:rPr>
              <a:t>. I Midtre Gauldal kommune på ulike tidspunkter</a:t>
            </a:r>
          </a:p>
        </p:txBody>
      </p:sp>
      <p:cxnSp>
        <p:nvCxnSpPr>
          <p:cNvPr id="6" name="Rett linje 5">
            <a:extLst>
              <a:ext uri="{FF2B5EF4-FFF2-40B4-BE49-F238E27FC236}">
                <a16:creationId xmlns:a16="http://schemas.microsoft.com/office/drawing/2014/main" id="{B5F893B7-25F4-91EE-3EE0-A0DA89F41C9D}"/>
              </a:ext>
            </a:extLst>
          </p:cNvPr>
          <p:cNvCxnSpPr>
            <a:cxnSpLocks/>
          </p:cNvCxnSpPr>
          <p:nvPr/>
        </p:nvCxnSpPr>
        <p:spPr>
          <a:xfrm>
            <a:off x="3427398" y="4698749"/>
            <a:ext cx="0" cy="452616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9209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UNGDATA JUNIOR	 11</a:t>
            </a:r>
          </a:p>
        </p:txBody>
      </p:sp>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27398" y="3752119"/>
            <a:ext cx="0" cy="53918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Rektangel 22">
            <a:extLst>
              <a:ext uri="{FF2B5EF4-FFF2-40B4-BE49-F238E27FC236}">
                <a16:creationId xmlns:a16="http://schemas.microsoft.com/office/drawing/2014/main" id="{9EB45666-BFB6-47BA-9C7D-E16BA7772831}"/>
              </a:ext>
            </a:extLst>
          </p:cNvPr>
          <p:cNvSpPr/>
          <p:nvPr/>
        </p:nvSpPr>
        <p:spPr>
          <a:xfrm>
            <a:off x="358705" y="800871"/>
            <a:ext cx="6142689"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Prosentandeler som er enig eller uenig i ulike utsagn om sine foreldre/foresatte</a:t>
            </a:r>
          </a:p>
        </p:txBody>
      </p:sp>
      <p:sp>
        <p:nvSpPr>
          <p:cNvPr id="21" name="Rektangel 20">
            <a:extLst>
              <a:ext uri="{FF2B5EF4-FFF2-40B4-BE49-F238E27FC236}">
                <a16:creationId xmlns:a16="http://schemas.microsoft.com/office/drawing/2014/main" id="{495C208E-2E8D-443E-AEFB-692504752BC1}"/>
              </a:ext>
            </a:extLst>
          </p:cNvPr>
          <p:cNvSpPr/>
          <p:nvPr/>
        </p:nvSpPr>
        <p:spPr>
          <a:xfrm>
            <a:off x="3513491" y="3758142"/>
            <a:ext cx="3006843" cy="400110"/>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Hvor ofte gutter og jenter gjør noe hyggelig sammen med voksne i familien. Prosent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4" name="Rektangel 23">
            <a:extLst>
              <a:ext uri="{FF2B5EF4-FFF2-40B4-BE49-F238E27FC236}">
                <a16:creationId xmlns:a16="http://schemas.microsoft.com/office/drawing/2014/main" id="{66C2918A-D8E6-4954-BB78-6076577A659C}"/>
              </a:ext>
            </a:extLst>
          </p:cNvPr>
          <p:cNvSpPr/>
          <p:nvPr/>
        </p:nvSpPr>
        <p:spPr>
          <a:xfrm>
            <a:off x="350758" y="375211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ofte gutter og jenter hjelper til med husarbeid. Prosent</a:t>
            </a:r>
          </a:p>
        </p:txBody>
      </p:sp>
      <p:graphicFrame>
        <p:nvGraphicFramePr>
          <p:cNvPr id="2" name="Diagram 1">
            <a:extLst>
              <a:ext uri="{FF2B5EF4-FFF2-40B4-BE49-F238E27FC236}">
                <a16:creationId xmlns:a16="http://schemas.microsoft.com/office/drawing/2014/main" id="{D55DC325-D3C5-C5AE-2155-3EDC67F4BCB0}"/>
              </a:ext>
            </a:extLst>
          </p:cNvPr>
          <p:cNvGraphicFramePr>
            <a:graphicFrameLocks/>
          </p:cNvGraphicFramePr>
          <p:nvPr>
            <p:extLst>
              <p:ext uri="{D42A27DB-BD31-4B8C-83A1-F6EECF244321}">
                <p14:modId xmlns:p14="http://schemas.microsoft.com/office/powerpoint/2010/main" val="1741124692"/>
              </p:ext>
            </p:extLst>
          </p:nvPr>
        </p:nvGraphicFramePr>
        <p:xfrm>
          <a:off x="460809" y="1166235"/>
          <a:ext cx="5874371" cy="23542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a:extLst>
              <a:ext uri="{FF2B5EF4-FFF2-40B4-BE49-F238E27FC236}">
                <a16:creationId xmlns:a16="http://schemas.microsoft.com/office/drawing/2014/main" id="{224A9EE6-21D0-FE2E-35FC-95DD687A7078}"/>
              </a:ext>
            </a:extLst>
          </p:cNvPr>
          <p:cNvGraphicFramePr>
            <a:graphicFrameLocks/>
          </p:cNvGraphicFramePr>
          <p:nvPr>
            <p:extLst>
              <p:ext uri="{D42A27DB-BD31-4B8C-83A1-F6EECF244321}">
                <p14:modId xmlns:p14="http://schemas.microsoft.com/office/powerpoint/2010/main" val="2822059522"/>
              </p:ext>
            </p:extLst>
          </p:nvPr>
        </p:nvGraphicFramePr>
        <p:xfrm>
          <a:off x="502312" y="4206091"/>
          <a:ext cx="2728685" cy="2589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71190540-447F-421D-FBB4-CC47FD7ADD74}"/>
              </a:ext>
            </a:extLst>
          </p:cNvPr>
          <p:cNvGraphicFramePr>
            <a:graphicFrameLocks/>
          </p:cNvGraphicFramePr>
          <p:nvPr>
            <p:extLst>
              <p:ext uri="{D42A27DB-BD31-4B8C-83A1-F6EECF244321}">
                <p14:modId xmlns:p14="http://schemas.microsoft.com/office/powerpoint/2010/main" val="3285607101"/>
              </p:ext>
            </p:extLst>
          </p:nvPr>
        </p:nvGraphicFramePr>
        <p:xfrm>
          <a:off x="3715449" y="4206091"/>
          <a:ext cx="2728685" cy="2589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 16">
            <a:extLst>
              <a:ext uri="{FF2B5EF4-FFF2-40B4-BE49-F238E27FC236}">
                <a16:creationId xmlns:a16="http://schemas.microsoft.com/office/drawing/2014/main" id="{4BCFACB8-00DC-E3CC-9C30-42D3C144F5F0}"/>
              </a:ext>
            </a:extLst>
          </p:cNvPr>
          <p:cNvGraphicFramePr>
            <a:graphicFrameLocks/>
          </p:cNvGraphicFramePr>
          <p:nvPr>
            <p:extLst>
              <p:ext uri="{D42A27DB-BD31-4B8C-83A1-F6EECF244321}">
                <p14:modId xmlns:p14="http://schemas.microsoft.com/office/powerpoint/2010/main" val="4144824824"/>
              </p:ext>
            </p:extLst>
          </p:nvPr>
        </p:nvGraphicFramePr>
        <p:xfrm>
          <a:off x="501501" y="7787208"/>
          <a:ext cx="2723125" cy="124060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ktangel 17">
            <a:extLst>
              <a:ext uri="{FF2B5EF4-FFF2-40B4-BE49-F238E27FC236}">
                <a16:creationId xmlns:a16="http://schemas.microsoft.com/office/drawing/2014/main" id="{09F26C55-0D4F-3135-A1CD-AA6E9CF555BC}"/>
              </a:ext>
            </a:extLst>
          </p:cNvPr>
          <p:cNvSpPr/>
          <p:nvPr/>
        </p:nvSpPr>
        <p:spPr>
          <a:xfrm>
            <a:off x="363277" y="7186527"/>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minst en dag i uka hjelper til med husarbeid. I Midtre Gauldal kommune på ulike tidspunkter</a:t>
            </a:r>
          </a:p>
        </p:txBody>
      </p:sp>
      <p:sp>
        <p:nvSpPr>
          <p:cNvPr id="23" name="TextBox 2">
            <a:extLst>
              <a:ext uri="{FF2B5EF4-FFF2-40B4-BE49-F238E27FC236}">
                <a16:creationId xmlns:a16="http://schemas.microsoft.com/office/drawing/2014/main" id="{C6F8FCBE-AC29-4000-C82E-DFF04762BDF5}"/>
              </a:ext>
            </a:extLst>
          </p:cNvPr>
          <p:cNvSpPr txBox="1"/>
          <p:nvPr/>
        </p:nvSpPr>
        <p:spPr>
          <a:xfrm>
            <a:off x="4035581" y="6972526"/>
            <a:ext cx="2299599"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De fleste barna hjelper til med husarbeidet. Det er imidlertid stor variasjon barna imellom hvor ofte de gjør dette</a:t>
            </a:r>
          </a:p>
        </p:txBody>
      </p:sp>
      <p:pic>
        <p:nvPicPr>
          <p:cNvPr id="26" name="Bilde 25">
            <a:extLst>
              <a:ext uri="{FF2B5EF4-FFF2-40B4-BE49-F238E27FC236}">
                <a16:creationId xmlns:a16="http://schemas.microsoft.com/office/drawing/2014/main" id="{ABCE5F05-ADF7-100A-2B3F-DE89069A43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5157" y="6996048"/>
            <a:ext cx="393746" cy="301888"/>
          </a:xfrm>
          <a:prstGeom prst="rect">
            <a:avLst/>
          </a:prstGeom>
        </p:spPr>
      </p:pic>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4718" y="1377025"/>
            <a:ext cx="6176270" cy="3071258"/>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0"/>
                <a:ea typeface="Akkurat" charset="0"/>
                <a:cs typeface="Akkurat" charset="0"/>
              </a:rPr>
              <a:t>Skolen er ikke bare et sted for læring, men også en viktig arena for sosialt samvær med andre barn,  lærere og andre ansatte på skolen. Skolen er et sted hvor vennskap utvikles – i timene og i friminuttene, men også på skoleveien</a:t>
            </a:r>
            <a:r>
              <a:rPr lang="nb-NO" sz="1000" dirty="0">
                <a:latin typeface="Akkurat Pro"/>
                <a:ea typeface="Akkurat" charset="0"/>
                <a:cs typeface="Akkurat" charset="0"/>
              </a:rPr>
              <a:t>.</a:t>
            </a:r>
          </a:p>
          <a:p>
            <a:pPr algn="l">
              <a:lnSpc>
                <a:spcPct val="100000"/>
              </a:lnSpc>
              <a:spcBef>
                <a:spcPts val="600"/>
              </a:spcBef>
            </a:pPr>
            <a:r>
              <a:rPr lang="nb-NO" sz="1000" dirty="0">
                <a:latin typeface="Akkurat Pro"/>
                <a:ea typeface="Akkurat" charset="0"/>
                <a:cs typeface="Akkurat" charset="0"/>
              </a:rPr>
              <a:t>Det er derfor et viktig funn at de aller fleste barn på mellomtrinnet trives godt på skolen. Det store flertallet opplever at læreren deres bryr seg om dem, og majoriteten av barna føler at de passer inn blant de andre elevene i klassen. Dette er viktige elementer for opplevelsen av trivsel og tilhørighet til skolen. </a:t>
            </a:r>
          </a:p>
          <a:p>
            <a:pPr algn="l">
              <a:lnSpc>
                <a:spcPct val="100000"/>
              </a:lnSpc>
              <a:spcBef>
                <a:spcPts val="600"/>
              </a:spcBef>
            </a:pPr>
            <a:r>
              <a:rPr lang="nb-NO" sz="1000" dirty="0">
                <a:latin typeface="Akkurat Pro"/>
                <a:ea typeface="Akkurat" charset="0"/>
                <a:cs typeface="Akkurat" charset="0"/>
              </a:rPr>
              <a:t>Selv om det store flertallet av barna trives godt på skolen, er det en del barn som gir uttrykk for at de ikke er så fornøyd med skolen de går på. Dette kan skyldes mange forhold, alt fra kvaliteten på bygningene, til det sosiale samspillet mellom lærere og elever. Nokså mange barn opplever at de kjeder seg i skoletimene. På nasjonalt nivå oppgir en av fem barn at de ofte gruer seg til å gå på skolen, og det er en del som gir uttrykk for at de ofte føler seg redd når de skal snakke foran klassen. Det er flere jenter enn gutter som er bekymret for disse tingene, inkludert å grue seg til å ha prøve.</a:t>
            </a:r>
          </a:p>
          <a:p>
            <a:pPr algn="l">
              <a:lnSpc>
                <a:spcPct val="100000"/>
              </a:lnSpc>
              <a:spcBef>
                <a:spcPts val="600"/>
              </a:spcBef>
            </a:pPr>
            <a:r>
              <a:rPr lang="nb-NO" sz="1000" dirty="0">
                <a:latin typeface="Akkurat Pro"/>
                <a:ea typeface="Akkurat" charset="0"/>
                <a:cs typeface="Akkurat" charset="0"/>
              </a:rPr>
              <a:t>Skoledagen er ikke alltid slutt når skoleklokka ringer. Ungdata junior viser at en god del barn bruker en del tid etter skolen på lekser og annet skolearbeid.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Midtre Gauldal kommune</a:t>
            </a:r>
          </a:p>
        </p:txBody>
      </p:sp>
      <p:sp>
        <p:nvSpPr>
          <p:cNvPr id="2" name="Rektangel 22">
            <a:extLst>
              <a:ext uri="{FF2B5EF4-FFF2-40B4-BE49-F238E27FC236}">
                <a16:creationId xmlns:a16="http://schemas.microsoft.com/office/drawing/2014/main" id="{9F176D00-2D76-FAF4-9796-7D3E88304397}"/>
              </a:ext>
            </a:extLst>
          </p:cNvPr>
          <p:cNvSpPr/>
          <p:nvPr/>
        </p:nvSpPr>
        <p:spPr>
          <a:xfrm>
            <a:off x="350755" y="4499264"/>
            <a:ext cx="2903938" cy="400110"/>
          </a:xfrm>
          <a:prstGeom prst="rect">
            <a:avLst/>
          </a:prstGeom>
        </p:spPr>
        <p:txBody>
          <a:bodyPr wrap="square">
            <a:spAutoFit/>
          </a:bodyPr>
          <a:lstStyle/>
          <a:p>
            <a:r>
              <a:rPr lang="nb-NO" sz="1000" b="1" dirty="0">
                <a:solidFill>
                  <a:srgbClr val="000000"/>
                </a:solidFill>
                <a:highlight>
                  <a:srgbClr val="FFFF00"/>
                </a:highlight>
                <a:latin typeface="Akkurat Pro Regular" panose="020B0504020101020102" pitchFamily="34" charset="77"/>
                <a:cs typeface="Arial" panose="020B0604020202020204" pitchFamily="34" charset="0"/>
              </a:rPr>
              <a:t>Hvor fornøyd er du med skolen du går på? Prosent i Midtre Gauldal kommune og nasjonalt </a:t>
            </a:r>
          </a:p>
        </p:txBody>
      </p:sp>
      <p:sp>
        <p:nvSpPr>
          <p:cNvPr id="3" name="Rektangel 22">
            <a:extLst>
              <a:ext uri="{FF2B5EF4-FFF2-40B4-BE49-F238E27FC236}">
                <a16:creationId xmlns:a16="http://schemas.microsoft.com/office/drawing/2014/main" id="{91E70764-251E-4A30-CC16-941631A4D30B}"/>
              </a:ext>
            </a:extLst>
          </p:cNvPr>
          <p:cNvSpPr/>
          <p:nvPr/>
        </p:nvSpPr>
        <p:spPr>
          <a:xfrm>
            <a:off x="340866" y="7257364"/>
            <a:ext cx="3088134"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skolen de går på. Blant gutter og jenter på ulike klassetrinn</a:t>
            </a:r>
          </a:p>
        </p:txBody>
      </p:sp>
      <p:graphicFrame>
        <p:nvGraphicFramePr>
          <p:cNvPr id="4" name="Diagram 3">
            <a:extLst>
              <a:ext uri="{FF2B5EF4-FFF2-40B4-BE49-F238E27FC236}">
                <a16:creationId xmlns:a16="http://schemas.microsoft.com/office/drawing/2014/main" id="{982E11D1-8C1A-8364-62B9-2B85F815CCD7}"/>
              </a:ext>
            </a:extLst>
          </p:cNvPr>
          <p:cNvGraphicFramePr>
            <a:graphicFrameLocks/>
          </p:cNvGraphicFramePr>
          <p:nvPr>
            <p:extLst>
              <p:ext uri="{D42A27DB-BD31-4B8C-83A1-F6EECF244321}">
                <p14:modId xmlns:p14="http://schemas.microsoft.com/office/powerpoint/2010/main" val="930115462"/>
              </p:ext>
            </p:extLst>
          </p:nvPr>
        </p:nvGraphicFramePr>
        <p:xfrm>
          <a:off x="509025" y="7790835"/>
          <a:ext cx="2723125" cy="12700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662BF18E-EA8A-BD81-ACD8-D707D3272D7E}"/>
              </a:ext>
            </a:extLst>
          </p:cNvPr>
          <p:cNvGraphicFramePr>
            <a:graphicFrameLocks/>
          </p:cNvGraphicFramePr>
          <p:nvPr>
            <p:extLst>
              <p:ext uri="{D42A27DB-BD31-4B8C-83A1-F6EECF244321}">
                <p14:modId xmlns:p14="http://schemas.microsoft.com/office/powerpoint/2010/main" val="1908183803"/>
              </p:ext>
            </p:extLst>
          </p:nvPr>
        </p:nvGraphicFramePr>
        <p:xfrm>
          <a:off x="509026" y="5032735"/>
          <a:ext cx="2786624" cy="1892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777358F8-D6C6-9C8D-1056-97805AA0F603}"/>
              </a:ext>
            </a:extLst>
          </p:cNvPr>
          <p:cNvGraphicFramePr>
            <a:graphicFrameLocks/>
          </p:cNvGraphicFramePr>
          <p:nvPr>
            <p:extLst>
              <p:ext uri="{D42A27DB-BD31-4B8C-83A1-F6EECF244321}">
                <p14:modId xmlns:p14="http://schemas.microsoft.com/office/powerpoint/2010/main" val="3408088558"/>
              </p:ext>
            </p:extLst>
          </p:nvPr>
        </p:nvGraphicFramePr>
        <p:xfrm>
          <a:off x="3700575" y="7820239"/>
          <a:ext cx="2723125" cy="1240607"/>
        </p:xfrm>
        <a:graphic>
          <a:graphicData uri="http://schemas.openxmlformats.org/drawingml/2006/chart">
            <c:chart xmlns:c="http://schemas.openxmlformats.org/drawingml/2006/chart" xmlns:r="http://schemas.openxmlformats.org/officeDocument/2006/relationships" r:id="rId4"/>
          </a:graphicData>
        </a:graphic>
      </p:graphicFrame>
      <p:sp>
        <p:nvSpPr>
          <p:cNvPr id="8" name="Rektangel 7">
            <a:extLst>
              <a:ext uri="{FF2B5EF4-FFF2-40B4-BE49-F238E27FC236}">
                <a16:creationId xmlns:a16="http://schemas.microsoft.com/office/drawing/2014/main" id="{D268308D-902A-0415-ED4D-9592D7E9EC36}"/>
              </a:ext>
            </a:extLst>
          </p:cNvPr>
          <p:cNvSpPr/>
          <p:nvPr/>
        </p:nvSpPr>
        <p:spPr>
          <a:xfrm>
            <a:off x="3562351" y="7219558"/>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fornøyd med </a:t>
            </a:r>
            <a:r>
              <a:rPr lang="nb-NO" sz="1000" b="1" dirty="0">
                <a:solidFill>
                  <a:srgbClr val="000000"/>
                </a:solidFill>
                <a:latin typeface="Akkurat Pro Regular" panose="020B0504020101020102" pitchFamily="34" charset="77"/>
                <a:cs typeface="Arial" panose="020B0604020202020204" pitchFamily="34" charset="0"/>
              </a:rPr>
              <a:t>skolen de går på.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sp>
        <p:nvSpPr>
          <p:cNvPr id="11" name="TextBox 2">
            <a:extLst>
              <a:ext uri="{FF2B5EF4-FFF2-40B4-BE49-F238E27FC236}">
                <a16:creationId xmlns:a16="http://schemas.microsoft.com/office/drawing/2014/main" id="{EC2BA9A3-EE1B-4AE3-6AF3-CD261BF9467F}"/>
              </a:ext>
            </a:extLst>
          </p:cNvPr>
          <p:cNvSpPr txBox="1"/>
          <p:nvPr/>
        </p:nvSpPr>
        <p:spPr>
          <a:xfrm>
            <a:off x="3785195" y="4768705"/>
            <a:ext cx="2607132"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Trivselen i norsk skole er høy. De fleste barn opplever gode relasjoner til lærere og til de andre elevene i klassen</a:t>
            </a:r>
          </a:p>
        </p:txBody>
      </p:sp>
      <p:pic>
        <p:nvPicPr>
          <p:cNvPr id="12" name="Bilde 11">
            <a:extLst>
              <a:ext uri="{FF2B5EF4-FFF2-40B4-BE49-F238E27FC236}">
                <a16:creationId xmlns:a16="http://schemas.microsoft.com/office/drawing/2014/main" id="{83339DA4-17A1-5AF9-69A0-DC4217C77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2355" y="4776056"/>
            <a:ext cx="393746" cy="301888"/>
          </a:xfrm>
          <a:prstGeom prst="rect">
            <a:avLst/>
          </a:prstGeom>
        </p:spPr>
      </p:pic>
      <p:cxnSp>
        <p:nvCxnSpPr>
          <p:cNvPr id="13" name="Rett linje 12">
            <a:extLst>
              <a:ext uri="{FF2B5EF4-FFF2-40B4-BE49-F238E27FC236}">
                <a16:creationId xmlns:a16="http://schemas.microsoft.com/office/drawing/2014/main" id="{CDD21D8C-85B5-CB38-2738-0D7E266EDE5B}"/>
              </a:ext>
            </a:extLst>
          </p:cNvPr>
          <p:cNvCxnSpPr>
            <a:cxnSpLocks/>
          </p:cNvCxnSpPr>
          <p:nvPr/>
        </p:nvCxnSpPr>
        <p:spPr>
          <a:xfrm>
            <a:off x="3427398" y="4572000"/>
            <a:ext cx="0" cy="45720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13</a:t>
            </a:r>
          </a:p>
        </p:txBody>
      </p:sp>
      <p:sp>
        <p:nvSpPr>
          <p:cNvPr id="17" name="Rektangel 22">
            <a:extLst>
              <a:ext uri="{FF2B5EF4-FFF2-40B4-BE49-F238E27FC236}">
                <a16:creationId xmlns:a16="http://schemas.microsoft.com/office/drawing/2014/main" id="{0EC39736-3D96-494D-B86A-30D9FC431A0E}"/>
              </a:ext>
            </a:extLst>
          </p:cNvPr>
          <p:cNvSpPr/>
          <p:nvPr/>
        </p:nvSpPr>
        <p:spPr>
          <a:xfrm>
            <a:off x="358705" y="800871"/>
            <a:ext cx="6142689"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enig eller uenig i ulike utsagn om skolen</a:t>
            </a:r>
          </a:p>
        </p:txBody>
      </p:sp>
      <p:graphicFrame>
        <p:nvGraphicFramePr>
          <p:cNvPr id="2" name="Diagram 1">
            <a:extLst>
              <a:ext uri="{FF2B5EF4-FFF2-40B4-BE49-F238E27FC236}">
                <a16:creationId xmlns:a16="http://schemas.microsoft.com/office/drawing/2014/main" id="{0F659D84-3601-7710-1ADE-F94AB3427E77}"/>
              </a:ext>
            </a:extLst>
          </p:cNvPr>
          <p:cNvGraphicFramePr>
            <a:graphicFrameLocks/>
          </p:cNvGraphicFramePr>
          <p:nvPr>
            <p:extLst>
              <p:ext uri="{D42A27DB-BD31-4B8C-83A1-F6EECF244321}">
                <p14:modId xmlns:p14="http://schemas.microsoft.com/office/powerpoint/2010/main" val="126704889"/>
              </p:ext>
            </p:extLst>
          </p:nvPr>
        </p:nvGraphicFramePr>
        <p:xfrm>
          <a:off x="460809" y="1146526"/>
          <a:ext cx="5874371" cy="2249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a:extLst>
              <a:ext uri="{FF2B5EF4-FFF2-40B4-BE49-F238E27FC236}">
                <a16:creationId xmlns:a16="http://schemas.microsoft.com/office/drawing/2014/main" id="{58DD9672-1B70-A7B4-1E45-FD713296F767}"/>
              </a:ext>
            </a:extLst>
          </p:cNvPr>
          <p:cNvGraphicFramePr>
            <a:graphicFrameLocks/>
          </p:cNvGraphicFramePr>
          <p:nvPr>
            <p:extLst>
              <p:ext uri="{D42A27DB-BD31-4B8C-83A1-F6EECF244321}">
                <p14:modId xmlns:p14="http://schemas.microsoft.com/office/powerpoint/2010/main" val="3669796825"/>
              </p:ext>
            </p:extLst>
          </p:nvPr>
        </p:nvGraphicFramePr>
        <p:xfrm>
          <a:off x="463806" y="7981244"/>
          <a:ext cx="5887229" cy="1245585"/>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a:extLst>
              <a:ext uri="{FF2B5EF4-FFF2-40B4-BE49-F238E27FC236}">
                <a16:creationId xmlns:a16="http://schemas.microsoft.com/office/drawing/2014/main" id="{55E73F56-F64E-53CD-E11C-80E5B5EC7FFD}"/>
              </a:ext>
            </a:extLst>
          </p:cNvPr>
          <p:cNvSpPr/>
          <p:nvPr/>
        </p:nvSpPr>
        <p:spPr>
          <a:xfrm>
            <a:off x="370801" y="6270471"/>
            <a:ext cx="5874370" cy="400110"/>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enig i utsagn om hvordan </a:t>
            </a:r>
            <a:r>
              <a:rPr lang="nb-NO" sz="1000" b="1" dirty="0">
                <a:solidFill>
                  <a:srgbClr val="000000"/>
                </a:solidFill>
                <a:latin typeface="Akkurat Pro Regular" panose="020B0504020101020102" pitchFamily="34" charset="77"/>
                <a:cs typeface="Arial" panose="020B0604020202020204" pitchFamily="34" charset="0"/>
              </a:rPr>
              <a:t>de har det på skolen</a:t>
            </a:r>
            <a:r>
              <a:rPr lang="nb-NO" sz="1000" b="1" dirty="0">
                <a:solidFill>
                  <a:srgbClr val="000000"/>
                </a:solidFill>
                <a:latin typeface="Akkurat Pro" panose="020B0504020101020102" pitchFamily="34" charset="0"/>
                <a:cs typeface="Arial" panose="020B0604020202020204" pitchFamily="34" charset="0"/>
              </a:rPr>
              <a:t>. I Midtre Gauldal kommune på ulike tidspunkter</a:t>
            </a:r>
            <a:endParaRPr lang="nb-NO" sz="1000" b="1" dirty="0">
              <a:solidFill>
                <a:srgbClr val="FF0000"/>
              </a:solidFill>
              <a:latin typeface="Akkurat Pro" panose="020B0504020101020102"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EC746B1A-242D-DAEF-600B-D817723E6725}"/>
              </a:ext>
            </a:extLst>
          </p:cNvPr>
          <p:cNvGraphicFramePr>
            <a:graphicFrameLocks/>
          </p:cNvGraphicFramePr>
          <p:nvPr>
            <p:extLst>
              <p:ext uri="{D42A27DB-BD31-4B8C-83A1-F6EECF244321}">
                <p14:modId xmlns:p14="http://schemas.microsoft.com/office/powerpoint/2010/main" val="3738901474"/>
              </p:ext>
            </p:extLst>
          </p:nvPr>
        </p:nvGraphicFramePr>
        <p:xfrm>
          <a:off x="463806" y="6626119"/>
          <a:ext cx="5887229" cy="1245585"/>
        </p:xfrm>
        <a:graphic>
          <a:graphicData uri="http://schemas.openxmlformats.org/drawingml/2006/chart">
            <c:chart xmlns:c="http://schemas.openxmlformats.org/drawingml/2006/chart" xmlns:r="http://schemas.openxmlformats.org/officeDocument/2006/relationships" r:id="rId4"/>
          </a:graphicData>
        </a:graphic>
      </p:graphicFrame>
      <p:sp>
        <p:nvSpPr>
          <p:cNvPr id="9" name="Rektangel 22">
            <a:extLst>
              <a:ext uri="{FF2B5EF4-FFF2-40B4-BE49-F238E27FC236}">
                <a16:creationId xmlns:a16="http://schemas.microsoft.com/office/drawing/2014/main" id="{B551C063-79A2-0C81-586E-C8227B86F70F}"/>
              </a:ext>
            </a:extLst>
          </p:cNvPr>
          <p:cNvSpPr/>
          <p:nvPr/>
        </p:nvSpPr>
        <p:spPr>
          <a:xfrm>
            <a:off x="458567" y="3612635"/>
            <a:ext cx="5874371"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 i ulike utsagn om hvordan de har det på skolen</a:t>
            </a:r>
          </a:p>
        </p:txBody>
      </p:sp>
      <p:graphicFrame>
        <p:nvGraphicFramePr>
          <p:cNvPr id="11" name="Diagram 10">
            <a:extLst>
              <a:ext uri="{FF2B5EF4-FFF2-40B4-BE49-F238E27FC236}">
                <a16:creationId xmlns:a16="http://schemas.microsoft.com/office/drawing/2014/main" id="{0FFEA1A0-8F9E-A78F-E34B-667A2BAEF107}"/>
              </a:ext>
            </a:extLst>
          </p:cNvPr>
          <p:cNvGraphicFramePr>
            <a:graphicFrameLocks/>
          </p:cNvGraphicFramePr>
          <p:nvPr>
            <p:extLst>
              <p:ext uri="{D42A27DB-BD31-4B8C-83A1-F6EECF244321}">
                <p14:modId xmlns:p14="http://schemas.microsoft.com/office/powerpoint/2010/main" val="3316239225"/>
              </p:ext>
            </p:extLst>
          </p:nvPr>
        </p:nvGraphicFramePr>
        <p:xfrm>
          <a:off x="460809" y="3921380"/>
          <a:ext cx="5913086" cy="22205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731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ett linje 24"/>
          <p:cNvCxnSpPr>
            <a:cxnSpLocks/>
          </p:cNvCxnSpPr>
          <p:nvPr/>
        </p:nvCxnSpPr>
        <p:spPr>
          <a:xfrm>
            <a:off x="3429000" y="795908"/>
            <a:ext cx="0" cy="843092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10ABEF0F-8A08-F5C7-20D9-B30A0D8AFEFA}"/>
              </a:ext>
            </a:extLst>
          </p:cNvPr>
          <p:cNvSpPr/>
          <p:nvPr/>
        </p:nvSpPr>
        <p:spPr>
          <a:xfrm>
            <a:off x="370801" y="7233905"/>
            <a:ext cx="2932047" cy="707886"/>
          </a:xfrm>
          <a:prstGeom prst="rect">
            <a:avLst/>
          </a:prstGeom>
        </p:spPr>
        <p:txBody>
          <a:bodyPr wrap="square">
            <a:spAutoFit/>
          </a:bodyPr>
          <a:lstStyle/>
          <a:p>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Prosentandel </a:t>
            </a:r>
            <a:r>
              <a:rPr lang="nb-NO" sz="1000" b="1" dirty="0">
                <a:solidFill>
                  <a:srgbClr val="000000"/>
                </a:solidFill>
                <a:latin typeface="Akkurat Pro" panose="020B0504020101020102" pitchFamily="34" charset="0"/>
                <a:cs typeface="Arial" panose="020B0604020202020204" pitchFamily="34" charset="0"/>
              </a:rPr>
              <a:t>som bruker en halv time eller mer på lekser og annet skolearbeid en vanlig dag</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graphicFrame>
        <p:nvGraphicFramePr>
          <p:cNvPr id="15" name="Diagram 14">
            <a:extLst>
              <a:ext uri="{FF2B5EF4-FFF2-40B4-BE49-F238E27FC236}">
                <a16:creationId xmlns:a16="http://schemas.microsoft.com/office/drawing/2014/main" id="{A8A7DFE6-E3BC-9CEC-C44E-24E1ECF97CFC}"/>
              </a:ext>
            </a:extLst>
          </p:cNvPr>
          <p:cNvGraphicFramePr>
            <a:graphicFrameLocks/>
          </p:cNvGraphicFramePr>
          <p:nvPr>
            <p:extLst>
              <p:ext uri="{D42A27DB-BD31-4B8C-83A1-F6EECF244321}">
                <p14:modId xmlns:p14="http://schemas.microsoft.com/office/powerpoint/2010/main" val="1840127135"/>
              </p:ext>
            </p:extLst>
          </p:nvPr>
        </p:nvGraphicFramePr>
        <p:xfrm>
          <a:off x="472686" y="7746218"/>
          <a:ext cx="2758312" cy="14806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a:extLst>
              <a:ext uri="{FF2B5EF4-FFF2-40B4-BE49-F238E27FC236}">
                <a16:creationId xmlns:a16="http://schemas.microsoft.com/office/drawing/2014/main" id="{EC423B82-ABE6-5E0A-0B21-B7B3D7ADA516}"/>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6" name="Rett linje 5">
            <a:extLst>
              <a:ext uri="{FF2B5EF4-FFF2-40B4-BE49-F238E27FC236}">
                <a16:creationId xmlns:a16="http://schemas.microsoft.com/office/drawing/2014/main" id="{A2BB9404-DBD6-2537-5CCB-68C3BF7F2C3A}"/>
              </a:ext>
            </a:extLst>
          </p:cNvPr>
          <p:cNvCxnSpPr>
            <a:cxnSpLocks/>
          </p:cNvCxnSpPr>
          <p:nvPr/>
        </p:nvCxnSpPr>
        <p:spPr>
          <a:xfrm>
            <a:off x="1322773" y="562908"/>
            <a:ext cx="519436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2" name="TekstSylinder 11">
            <a:extLst>
              <a:ext uri="{FF2B5EF4-FFF2-40B4-BE49-F238E27FC236}">
                <a16:creationId xmlns:a16="http://schemas.microsoft.com/office/drawing/2014/main" id="{9FE6A9F8-F87C-E5C9-EF2E-AA2DD4E5A67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Midtre Gauldal kommune</a:t>
            </a:r>
          </a:p>
        </p:txBody>
      </p:sp>
      <p:sp>
        <p:nvSpPr>
          <p:cNvPr id="10" name="TekstSylinder 9">
            <a:extLst>
              <a:ext uri="{FF2B5EF4-FFF2-40B4-BE49-F238E27FC236}">
                <a16:creationId xmlns:a16="http://schemas.microsoft.com/office/drawing/2014/main" id="{81005B1D-F038-3301-D854-8ACADC52C6CB}"/>
              </a:ext>
            </a:extLst>
          </p:cNvPr>
          <p:cNvSpPr txBox="1"/>
          <p:nvPr/>
        </p:nvSpPr>
        <p:spPr>
          <a:xfrm>
            <a:off x="3590416" y="843988"/>
            <a:ext cx="2931106" cy="1911769"/>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 og annet skolearbeid</a:t>
            </a:r>
          </a:p>
          <a:p>
            <a:pPr>
              <a:spcAft>
                <a:spcPts val="400"/>
              </a:spcAft>
            </a:pPr>
            <a:r>
              <a:rPr lang="nb-NO" sz="1000" dirty="0">
                <a:latin typeface="Akkurat Pro" panose="020B0504020101020102" pitchFamily="34" charset="0"/>
                <a:cs typeface="Arial" panose="020B0604020202020204" pitchFamily="34" charset="0"/>
              </a:rPr>
              <a:t>I Ungdata junior kartlegges tiden barna bruker på lekser og annet skolearbeid. De ble bedt om å oppgi hvor lang tid de vanligvis bruker på dette en vanlig dag utenom skoletiden. Spørsmålet kan være vanskelig å svare helt presist på. Mange vil bruke noe tid enkelte dager og mye tid andre dager. Det er likevel et spørsmål som nesten alle barna har svart på. </a:t>
            </a:r>
          </a:p>
        </p:txBody>
      </p:sp>
      <p:sp>
        <p:nvSpPr>
          <p:cNvPr id="20" name="Rektangel 19">
            <a:extLst>
              <a:ext uri="{FF2B5EF4-FFF2-40B4-BE49-F238E27FC236}">
                <a16:creationId xmlns:a16="http://schemas.microsoft.com/office/drawing/2014/main" id="{89E3306E-E0C1-F872-6C06-9921CD935D81}"/>
              </a:ext>
            </a:extLst>
          </p:cNvPr>
          <p:cNvSpPr/>
          <p:nvPr/>
        </p:nvSpPr>
        <p:spPr>
          <a:xfrm>
            <a:off x="357164" y="853333"/>
            <a:ext cx="2908827" cy="400110"/>
          </a:xfrm>
          <a:prstGeom prst="rect">
            <a:avLst/>
          </a:prstGeom>
        </p:spPr>
        <p:txBody>
          <a:bodyPr wrap="square">
            <a:spAutoFit/>
          </a:bodyPr>
          <a:lstStyle/>
          <a:p>
            <a:pPr lvl="0">
              <a:defRPr/>
            </a:pPr>
            <a:r>
              <a:rPr lang="nb-NO" sz="1000" b="1" dirty="0">
                <a:solidFill>
                  <a:srgbClr val="000000"/>
                </a:solidFill>
                <a:latin typeface="Akkurat Pro" panose="020B0504020101020102" pitchFamily="34" charset="0"/>
                <a:cs typeface="Arial" panose="020B0604020202020204" pitchFamily="34" charset="0"/>
              </a:rPr>
              <a:t>Omtrent hvor lang tid bruker du på lekser og annet skolearbeid løpet av en vanlig dag? </a:t>
            </a:r>
            <a:endPar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endParaRPr>
          </a:p>
        </p:txBody>
      </p:sp>
      <p:sp>
        <p:nvSpPr>
          <p:cNvPr id="21" name="Rektangel 20">
            <a:extLst>
              <a:ext uri="{FF2B5EF4-FFF2-40B4-BE49-F238E27FC236}">
                <a16:creationId xmlns:a16="http://schemas.microsoft.com/office/drawing/2014/main" id="{39B75336-2B60-E908-276F-BA69868A2768}"/>
              </a:ext>
            </a:extLst>
          </p:cNvPr>
          <p:cNvSpPr/>
          <p:nvPr/>
        </p:nvSpPr>
        <p:spPr>
          <a:xfrm>
            <a:off x="361578" y="5155555"/>
            <a:ext cx="298219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Prosentandel </a:t>
            </a:r>
            <a:r>
              <a:rPr lang="nb-NO" sz="1000" b="1" dirty="0">
                <a:solidFill>
                  <a:srgbClr val="000000"/>
                </a:solidFill>
                <a:latin typeface="Akkurat Pro" panose="020B0504020101020102" pitchFamily="34" charset="0"/>
                <a:cs typeface="Arial" panose="020B0604020202020204" pitchFamily="34" charset="0"/>
              </a:rPr>
              <a:t>som bruker en halv time eller mer på lekser og annet skolearbeid en vanlig dag</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 Blant gutter og jenter på ulike klassetrinn</a:t>
            </a:r>
          </a:p>
        </p:txBody>
      </p:sp>
      <p:sp>
        <p:nvSpPr>
          <p:cNvPr id="23" name="TextBox 2">
            <a:extLst>
              <a:ext uri="{FF2B5EF4-FFF2-40B4-BE49-F238E27FC236}">
                <a16:creationId xmlns:a16="http://schemas.microsoft.com/office/drawing/2014/main" id="{1A6B9DBA-F1DE-E13B-8834-EB60C4EC2386}"/>
              </a:ext>
            </a:extLst>
          </p:cNvPr>
          <p:cNvSpPr txBox="1"/>
          <p:nvPr/>
        </p:nvSpPr>
        <p:spPr>
          <a:xfrm>
            <a:off x="472686" y="3702091"/>
            <a:ext cx="269019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Det er stor variasjon i hvor mye tid barn bruker på skolearbeid på fritiden</a:t>
            </a:r>
          </a:p>
        </p:txBody>
      </p:sp>
      <p:pic>
        <p:nvPicPr>
          <p:cNvPr id="24" name="Bilde 23">
            <a:extLst>
              <a:ext uri="{FF2B5EF4-FFF2-40B4-BE49-F238E27FC236}">
                <a16:creationId xmlns:a16="http://schemas.microsoft.com/office/drawing/2014/main" id="{13F08896-9EAD-C085-572A-5A71ECA9F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83" y="3723377"/>
            <a:ext cx="393746" cy="301888"/>
          </a:xfrm>
          <a:prstGeom prst="rect">
            <a:avLst/>
          </a:prstGeom>
        </p:spPr>
      </p:pic>
      <p:graphicFrame>
        <p:nvGraphicFramePr>
          <p:cNvPr id="3" name="Diagram 2">
            <a:extLst>
              <a:ext uri="{FF2B5EF4-FFF2-40B4-BE49-F238E27FC236}">
                <a16:creationId xmlns:a16="http://schemas.microsoft.com/office/drawing/2014/main" id="{185319BA-CA46-33B8-FC7A-42BE48F661FD}"/>
              </a:ext>
            </a:extLst>
          </p:cNvPr>
          <p:cNvGraphicFramePr>
            <a:graphicFrameLocks/>
          </p:cNvGraphicFramePr>
          <p:nvPr>
            <p:extLst>
              <p:ext uri="{D42A27DB-BD31-4B8C-83A1-F6EECF244321}">
                <p14:modId xmlns:p14="http://schemas.microsoft.com/office/powerpoint/2010/main" val="3274503883"/>
              </p:ext>
            </p:extLst>
          </p:nvPr>
        </p:nvGraphicFramePr>
        <p:xfrm>
          <a:off x="509026" y="1399814"/>
          <a:ext cx="2786624" cy="211315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Sylinder 16">
            <a:extLst>
              <a:ext uri="{FF2B5EF4-FFF2-40B4-BE49-F238E27FC236}">
                <a16:creationId xmlns:a16="http://schemas.microsoft.com/office/drawing/2014/main" id="{C6072E46-8EED-ADCA-CEF3-0342D5D5EAA5}"/>
              </a:ext>
            </a:extLst>
          </p:cNvPr>
          <p:cNvSpPr txBox="1"/>
          <p:nvPr/>
        </p:nvSpPr>
        <p:spPr>
          <a:xfrm>
            <a:off x="3590416" y="3228823"/>
            <a:ext cx="2938579" cy="1296216"/>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Hvordan barna kommer seg til skolen</a:t>
            </a:r>
          </a:p>
          <a:p>
            <a:pPr>
              <a:spcAft>
                <a:spcPts val="400"/>
              </a:spcAft>
            </a:pPr>
            <a:r>
              <a:rPr lang="nb-NO" sz="1000" dirty="0">
                <a:latin typeface="Akkurat Pro"/>
                <a:ea typeface="Akkurat" charset="0"/>
                <a:cs typeface="Akkurat" charset="0"/>
              </a:rPr>
              <a:t>Fra nasjonalt hold er det et mål at 80 prosent av barn og unge skal gå eller sykle til skolen. I Ungdata junior kartlegger vi andelen som går eller sykler, blir kjørt i bil eller tar kollektivtransport til skolen.</a:t>
            </a:r>
            <a:endParaRPr lang="nb-NO" sz="900" dirty="0">
              <a:latin typeface="Akkurat Pro" panose="020B0504020101020102"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42FF07E2-7F2B-FAC5-3F21-6FC6CB23C92E}"/>
              </a:ext>
            </a:extLst>
          </p:cNvPr>
          <p:cNvGraphicFramePr>
            <a:graphicFrameLocks/>
          </p:cNvGraphicFramePr>
          <p:nvPr>
            <p:extLst>
              <p:ext uri="{D42A27DB-BD31-4B8C-83A1-F6EECF244321}">
                <p14:modId xmlns:p14="http://schemas.microsoft.com/office/powerpoint/2010/main" val="350820323"/>
              </p:ext>
            </p:extLst>
          </p:nvPr>
        </p:nvGraphicFramePr>
        <p:xfrm>
          <a:off x="450014" y="5778884"/>
          <a:ext cx="2723125" cy="1412372"/>
        </p:xfrm>
        <a:graphic>
          <a:graphicData uri="http://schemas.openxmlformats.org/drawingml/2006/chart">
            <c:chart xmlns:c="http://schemas.openxmlformats.org/drawingml/2006/chart" xmlns:r="http://schemas.openxmlformats.org/officeDocument/2006/relationships" r:id="rId5"/>
          </a:graphicData>
        </a:graphic>
      </p:graphicFrame>
      <p:sp>
        <p:nvSpPr>
          <p:cNvPr id="4" name="Rektangel 3">
            <a:extLst>
              <a:ext uri="{FF2B5EF4-FFF2-40B4-BE49-F238E27FC236}">
                <a16:creationId xmlns:a16="http://schemas.microsoft.com/office/drawing/2014/main" id="{C2CD5351-0122-0CA0-A18F-61CDF0098604}"/>
              </a:ext>
            </a:extLst>
          </p:cNvPr>
          <p:cNvSpPr/>
          <p:nvPr/>
        </p:nvSpPr>
        <p:spPr>
          <a:xfrm>
            <a:off x="3627003" y="4654390"/>
            <a:ext cx="2908827" cy="246221"/>
          </a:xfrm>
          <a:prstGeom prst="rect">
            <a:avLst/>
          </a:prstGeom>
        </p:spPr>
        <p:txBody>
          <a:bodyPr wrap="square">
            <a:spAutoFit/>
          </a:bodyPr>
          <a:lstStyle/>
          <a:p>
            <a:pPr lvl="0">
              <a:defRPr/>
            </a:pPr>
            <a:r>
              <a:rPr lang="nb-NO" sz="1000" b="1" dirty="0">
                <a:solidFill>
                  <a:srgbClr val="000000"/>
                </a:solidFill>
                <a:latin typeface="Akkurat Pro" panose="020B0504020101020102" pitchFamily="34" charset="0"/>
                <a:cs typeface="Arial" panose="020B0604020202020204" pitchFamily="34" charset="0"/>
              </a:rPr>
              <a:t>Hvordan kom du deg til skolen i dag?</a:t>
            </a:r>
            <a:endPar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endParaRPr>
          </a:p>
        </p:txBody>
      </p:sp>
      <p:graphicFrame>
        <p:nvGraphicFramePr>
          <p:cNvPr id="11" name="Diagram 10">
            <a:extLst>
              <a:ext uri="{FF2B5EF4-FFF2-40B4-BE49-F238E27FC236}">
                <a16:creationId xmlns:a16="http://schemas.microsoft.com/office/drawing/2014/main" id="{9058B5CE-F7FE-C850-FA72-07141597263D}"/>
              </a:ext>
            </a:extLst>
          </p:cNvPr>
          <p:cNvGraphicFramePr>
            <a:graphicFrameLocks/>
          </p:cNvGraphicFramePr>
          <p:nvPr>
            <p:extLst>
              <p:ext uri="{D42A27DB-BD31-4B8C-83A1-F6EECF244321}">
                <p14:modId xmlns:p14="http://schemas.microsoft.com/office/powerpoint/2010/main" val="3093981069"/>
              </p:ext>
            </p:extLst>
          </p:nvPr>
        </p:nvGraphicFramePr>
        <p:xfrm>
          <a:off x="3778865" y="4912053"/>
          <a:ext cx="2786624" cy="1978439"/>
        </p:xfrm>
        <a:graphic>
          <a:graphicData uri="http://schemas.openxmlformats.org/drawingml/2006/chart">
            <c:chart xmlns:c="http://schemas.openxmlformats.org/drawingml/2006/chart" xmlns:r="http://schemas.openxmlformats.org/officeDocument/2006/relationships" r:id="rId6"/>
          </a:graphicData>
        </a:graphic>
      </p:graphicFrame>
      <p:sp>
        <p:nvSpPr>
          <p:cNvPr id="13" name="Rektangel 12">
            <a:extLst>
              <a:ext uri="{FF2B5EF4-FFF2-40B4-BE49-F238E27FC236}">
                <a16:creationId xmlns:a16="http://schemas.microsoft.com/office/drawing/2014/main" id="{F6C059A4-7099-5D09-8DCD-4ECF98A30FDD}"/>
              </a:ext>
            </a:extLst>
          </p:cNvPr>
          <p:cNvSpPr/>
          <p:nvPr/>
        </p:nvSpPr>
        <p:spPr>
          <a:xfrm>
            <a:off x="3631418" y="7075548"/>
            <a:ext cx="298219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Prosentandel </a:t>
            </a:r>
            <a:r>
              <a:rPr lang="nb-NO" sz="1000" b="1" dirty="0">
                <a:solidFill>
                  <a:srgbClr val="000000"/>
                </a:solidFill>
                <a:latin typeface="Akkurat Pro" panose="020B0504020101020102" pitchFamily="34" charset="0"/>
                <a:cs typeface="Arial" panose="020B0604020202020204" pitchFamily="34" charset="0"/>
              </a:rPr>
              <a:t>som gikk eller syklet til skolen den dagen undersøkelsen ble gjennomført</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 Blant gutter og jenter på ulike klassetrinn</a:t>
            </a:r>
          </a:p>
        </p:txBody>
      </p:sp>
      <p:graphicFrame>
        <p:nvGraphicFramePr>
          <p:cNvPr id="18" name="Diagram 17">
            <a:extLst>
              <a:ext uri="{FF2B5EF4-FFF2-40B4-BE49-F238E27FC236}">
                <a16:creationId xmlns:a16="http://schemas.microsoft.com/office/drawing/2014/main" id="{DC796186-4EB2-62FD-221F-53C5264D219B}"/>
              </a:ext>
            </a:extLst>
          </p:cNvPr>
          <p:cNvGraphicFramePr>
            <a:graphicFrameLocks/>
          </p:cNvGraphicFramePr>
          <p:nvPr>
            <p:extLst>
              <p:ext uri="{D42A27DB-BD31-4B8C-83A1-F6EECF244321}">
                <p14:modId xmlns:p14="http://schemas.microsoft.com/office/powerpoint/2010/main" val="1732014612"/>
              </p:ext>
            </p:extLst>
          </p:nvPr>
        </p:nvGraphicFramePr>
        <p:xfrm>
          <a:off x="3778865" y="7848326"/>
          <a:ext cx="2723125" cy="141237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79434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25" name="Rett linje 24"/>
          <p:cNvCxnSpPr>
            <a:cxnSpLocks/>
          </p:cNvCxnSpPr>
          <p:nvPr/>
        </p:nvCxnSpPr>
        <p:spPr>
          <a:xfrm>
            <a:off x="3429000" y="795908"/>
            <a:ext cx="0" cy="836584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15</a:t>
            </a:r>
          </a:p>
        </p:txBody>
      </p:sp>
      <p:sp>
        <p:nvSpPr>
          <p:cNvPr id="11" name="Rektangel 10">
            <a:extLst>
              <a:ext uri="{FF2B5EF4-FFF2-40B4-BE49-F238E27FC236}">
                <a16:creationId xmlns:a16="http://schemas.microsoft.com/office/drawing/2014/main" id="{FF3AC6A6-5C41-73A8-5C2C-D3466A3DC9B2}"/>
              </a:ext>
            </a:extLst>
          </p:cNvPr>
          <p:cNvSpPr/>
          <p:nvPr/>
        </p:nvSpPr>
        <p:spPr>
          <a:xfrm>
            <a:off x="3549293" y="853333"/>
            <a:ext cx="2971041" cy="400110"/>
          </a:xfrm>
          <a:prstGeom prst="rect">
            <a:avLst/>
          </a:prstGeom>
        </p:spPr>
        <p:txBody>
          <a:bodyPr wrap="square">
            <a:spAutoFit/>
          </a:bodyPr>
          <a:lstStyle/>
          <a:p>
            <a:pPr lvl="0"/>
            <a:r>
              <a:rPr lang="nb-NO" sz="1000" b="1" dirty="0">
                <a:solidFill>
                  <a:srgbClr val="000000"/>
                </a:solidFill>
                <a:latin typeface="Akkurat Pro" panose="020B0504020101020102" pitchFamily="34" charset="0"/>
                <a:cs typeface="Arial" panose="020B0604020202020204" pitchFamily="34" charset="0"/>
              </a:rPr>
              <a:t>Føler du deg redd hvis du må snakke foran klassen? </a:t>
            </a:r>
            <a:endParaRPr kumimoji="0" lang="nb-NO" sz="1000" b="1" u="none" strike="noStrike" kern="1200" cap="none" spc="0" normalizeH="0" baseline="0" noProof="0" dirty="0">
              <a:ln>
                <a:noFill/>
              </a:ln>
              <a:solidFill>
                <a:srgbClr val="000000"/>
              </a:solidFill>
              <a:effectLst/>
              <a:highlight>
                <a:srgbClr val="FFFF00"/>
              </a:highlight>
              <a:uLnTx/>
              <a:uFillTx/>
              <a:latin typeface="Akkurat Pro" panose="020B0504020101020102" pitchFamily="34" charset="0"/>
              <a:ea typeface="+mn-ea"/>
              <a:cs typeface="Arial" panose="020B0604020202020204" pitchFamily="34" charset="0"/>
            </a:endParaRPr>
          </a:p>
        </p:txBody>
      </p:sp>
      <p:sp>
        <p:nvSpPr>
          <p:cNvPr id="12" name="Rektangel 11">
            <a:extLst>
              <a:ext uri="{FF2B5EF4-FFF2-40B4-BE49-F238E27FC236}">
                <a16:creationId xmlns:a16="http://schemas.microsoft.com/office/drawing/2014/main" id="{A8A4323C-F976-3E98-772F-2BEF027E2B13}"/>
              </a:ext>
            </a:extLst>
          </p:cNvPr>
          <p:cNvSpPr/>
          <p:nvPr/>
        </p:nvSpPr>
        <p:spPr>
          <a:xfrm>
            <a:off x="358449" y="874364"/>
            <a:ext cx="2959831"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Gruer du deg veldig når du skal ha en prøve? </a:t>
            </a:r>
          </a:p>
        </p:txBody>
      </p:sp>
      <p:sp>
        <p:nvSpPr>
          <p:cNvPr id="17" name="Rektangel 16">
            <a:extLst>
              <a:ext uri="{FF2B5EF4-FFF2-40B4-BE49-F238E27FC236}">
                <a16:creationId xmlns:a16="http://schemas.microsoft.com/office/drawing/2014/main" id="{EFAE36E6-7FE4-288D-961B-24BDE814DDF7}"/>
              </a:ext>
            </a:extLst>
          </p:cNvPr>
          <p:cNvSpPr/>
          <p:nvPr/>
        </p:nvSpPr>
        <p:spPr>
          <a:xfrm>
            <a:off x="3581333" y="4055842"/>
            <a:ext cx="297412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Prosentandel som </a:t>
            </a:r>
            <a:r>
              <a:rPr lang="nb-NO" sz="1000" b="1" dirty="0">
                <a:solidFill>
                  <a:srgbClr val="000000"/>
                </a:solidFill>
                <a:latin typeface="Akkurat Pro" panose="020B0504020101020102" pitchFamily="34" charset="0"/>
                <a:cs typeface="Arial" panose="020B0604020202020204" pitchFamily="34" charset="0"/>
              </a:rPr>
              <a:t>ganske eller veldig ofte føler seg redd hvis de må snakke foran klassen</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338A179F-9176-1259-09E3-A86968D1ABF4}"/>
              </a:ext>
            </a:extLst>
          </p:cNvPr>
          <p:cNvSpPr/>
          <p:nvPr/>
        </p:nvSpPr>
        <p:spPr>
          <a:xfrm>
            <a:off x="361577" y="4055842"/>
            <a:ext cx="297412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Prosentandel som </a:t>
            </a:r>
            <a:r>
              <a:rPr lang="nb-NO" sz="1000" b="1" dirty="0">
                <a:solidFill>
                  <a:srgbClr val="000000"/>
                </a:solidFill>
                <a:latin typeface="Akkurat Pro" panose="020B0504020101020102" pitchFamily="34" charset="0"/>
                <a:cs typeface="Arial" panose="020B0604020202020204" pitchFamily="34" charset="0"/>
              </a:rPr>
              <a:t>ganske eller veldig ofte gruer seg veldig når de skal ha en prøve</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 Blant gutter og jenter på ulike klassetrinn</a:t>
            </a:r>
          </a:p>
        </p:txBody>
      </p:sp>
      <p:sp>
        <p:nvSpPr>
          <p:cNvPr id="3" name="Rektangel 2">
            <a:extLst>
              <a:ext uri="{FF2B5EF4-FFF2-40B4-BE49-F238E27FC236}">
                <a16:creationId xmlns:a16="http://schemas.microsoft.com/office/drawing/2014/main" id="{957297CE-EE16-1E0B-32E2-1B35B3D6885E}"/>
              </a:ext>
            </a:extLst>
          </p:cNvPr>
          <p:cNvSpPr/>
          <p:nvPr/>
        </p:nvSpPr>
        <p:spPr>
          <a:xfrm>
            <a:off x="370801" y="7082681"/>
            <a:ext cx="2932047"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ganske eller veldig ofte gruer seg veldig når de skal ha en prøve</a:t>
            </a:r>
            <a:r>
              <a:rPr lang="nb-NO" sz="1000" b="1" dirty="0">
                <a:solidFill>
                  <a:srgbClr val="00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graphicFrame>
        <p:nvGraphicFramePr>
          <p:cNvPr id="5" name="Diagram 4">
            <a:extLst>
              <a:ext uri="{FF2B5EF4-FFF2-40B4-BE49-F238E27FC236}">
                <a16:creationId xmlns:a16="http://schemas.microsoft.com/office/drawing/2014/main" id="{65E8EE22-B161-DA6D-4539-15FB4842ADB6}"/>
              </a:ext>
            </a:extLst>
          </p:cNvPr>
          <p:cNvGraphicFramePr>
            <a:graphicFrameLocks/>
          </p:cNvGraphicFramePr>
          <p:nvPr>
            <p:extLst>
              <p:ext uri="{D42A27DB-BD31-4B8C-83A1-F6EECF244321}">
                <p14:modId xmlns:p14="http://schemas.microsoft.com/office/powerpoint/2010/main" val="19987833"/>
              </p:ext>
            </p:extLst>
          </p:nvPr>
        </p:nvGraphicFramePr>
        <p:xfrm>
          <a:off x="415536" y="7746218"/>
          <a:ext cx="2758312" cy="1480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C8E9290C-0689-95F8-31A2-A8CB532C3485}"/>
              </a:ext>
            </a:extLst>
          </p:cNvPr>
          <p:cNvGraphicFramePr>
            <a:graphicFrameLocks/>
          </p:cNvGraphicFramePr>
          <p:nvPr>
            <p:extLst>
              <p:ext uri="{D42A27DB-BD31-4B8C-83A1-F6EECF244321}">
                <p14:modId xmlns:p14="http://schemas.microsoft.com/office/powerpoint/2010/main" val="1067193096"/>
              </p:ext>
            </p:extLst>
          </p:nvPr>
        </p:nvGraphicFramePr>
        <p:xfrm>
          <a:off x="451875" y="4828918"/>
          <a:ext cx="2723125" cy="1590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01CBD25B-2D64-C217-BD71-7546F075EBB6}"/>
              </a:ext>
            </a:extLst>
          </p:cNvPr>
          <p:cNvGraphicFramePr>
            <a:graphicFrameLocks/>
          </p:cNvGraphicFramePr>
          <p:nvPr>
            <p:extLst>
              <p:ext uri="{D42A27DB-BD31-4B8C-83A1-F6EECF244321}">
                <p14:modId xmlns:p14="http://schemas.microsoft.com/office/powerpoint/2010/main" val="3532100159"/>
              </p:ext>
            </p:extLst>
          </p:nvPr>
        </p:nvGraphicFramePr>
        <p:xfrm>
          <a:off x="451876" y="1399814"/>
          <a:ext cx="2786624" cy="2113158"/>
        </p:xfrm>
        <a:graphic>
          <a:graphicData uri="http://schemas.openxmlformats.org/drawingml/2006/chart">
            <c:chart xmlns:c="http://schemas.openxmlformats.org/drawingml/2006/chart" xmlns:r="http://schemas.openxmlformats.org/officeDocument/2006/relationships" r:id="rId4"/>
          </a:graphicData>
        </a:graphic>
      </p:graphicFrame>
      <p:sp>
        <p:nvSpPr>
          <p:cNvPr id="14" name="Rektangel 13">
            <a:extLst>
              <a:ext uri="{FF2B5EF4-FFF2-40B4-BE49-F238E27FC236}">
                <a16:creationId xmlns:a16="http://schemas.microsoft.com/office/drawing/2014/main" id="{285FC75C-E8B4-2246-5395-B7B128EEC5B5}"/>
              </a:ext>
            </a:extLst>
          </p:cNvPr>
          <p:cNvSpPr/>
          <p:nvPr/>
        </p:nvSpPr>
        <p:spPr>
          <a:xfrm>
            <a:off x="3571876" y="7082681"/>
            <a:ext cx="2932047" cy="707886"/>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som </a:t>
            </a:r>
            <a:r>
              <a:rPr lang="nb-NO" sz="1000" b="1" dirty="0">
                <a:solidFill>
                  <a:srgbClr val="000000"/>
                </a:solidFill>
                <a:latin typeface="Akkurat Pro" panose="020B0504020101020102" pitchFamily="34" charset="0"/>
                <a:cs typeface="Arial" panose="020B0604020202020204" pitchFamily="34" charset="0"/>
              </a:rPr>
              <a:t>ganske eller veldig ofte føler seg redd hvis de må snakke foran klassen</a:t>
            </a:r>
            <a:r>
              <a:rPr lang="nb-NO" sz="1000" b="1" dirty="0">
                <a:solidFill>
                  <a:srgbClr val="00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graphicFrame>
        <p:nvGraphicFramePr>
          <p:cNvPr id="19" name="Diagram 18">
            <a:extLst>
              <a:ext uri="{FF2B5EF4-FFF2-40B4-BE49-F238E27FC236}">
                <a16:creationId xmlns:a16="http://schemas.microsoft.com/office/drawing/2014/main" id="{2CE5C003-D652-E372-99FC-B01B0403F5BF}"/>
              </a:ext>
            </a:extLst>
          </p:cNvPr>
          <p:cNvGraphicFramePr>
            <a:graphicFrameLocks/>
          </p:cNvGraphicFramePr>
          <p:nvPr>
            <p:extLst>
              <p:ext uri="{D42A27DB-BD31-4B8C-83A1-F6EECF244321}">
                <p14:modId xmlns:p14="http://schemas.microsoft.com/office/powerpoint/2010/main" val="3513302049"/>
              </p:ext>
            </p:extLst>
          </p:nvPr>
        </p:nvGraphicFramePr>
        <p:xfrm>
          <a:off x="3625851" y="7746218"/>
          <a:ext cx="2758312" cy="14806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a:extLst>
              <a:ext uri="{FF2B5EF4-FFF2-40B4-BE49-F238E27FC236}">
                <a16:creationId xmlns:a16="http://schemas.microsoft.com/office/drawing/2014/main" id="{B8F4DF84-8747-4B38-73A9-5A00110E513B}"/>
              </a:ext>
            </a:extLst>
          </p:cNvPr>
          <p:cNvGraphicFramePr>
            <a:graphicFrameLocks/>
          </p:cNvGraphicFramePr>
          <p:nvPr>
            <p:extLst>
              <p:ext uri="{D42A27DB-BD31-4B8C-83A1-F6EECF244321}">
                <p14:modId xmlns:p14="http://schemas.microsoft.com/office/powerpoint/2010/main" val="2434552468"/>
              </p:ext>
            </p:extLst>
          </p:nvPr>
        </p:nvGraphicFramePr>
        <p:xfrm>
          <a:off x="3662190" y="4828918"/>
          <a:ext cx="2723125" cy="15901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Diagram 20">
            <a:extLst>
              <a:ext uri="{FF2B5EF4-FFF2-40B4-BE49-F238E27FC236}">
                <a16:creationId xmlns:a16="http://schemas.microsoft.com/office/drawing/2014/main" id="{256E9498-B95B-D9E8-7A23-557D819E8C9A}"/>
              </a:ext>
            </a:extLst>
          </p:cNvPr>
          <p:cNvGraphicFramePr>
            <a:graphicFrameLocks/>
          </p:cNvGraphicFramePr>
          <p:nvPr>
            <p:extLst>
              <p:ext uri="{D42A27DB-BD31-4B8C-83A1-F6EECF244321}">
                <p14:modId xmlns:p14="http://schemas.microsoft.com/office/powerpoint/2010/main" val="3349431477"/>
              </p:ext>
            </p:extLst>
          </p:nvPr>
        </p:nvGraphicFramePr>
        <p:xfrm>
          <a:off x="3662191" y="1399814"/>
          <a:ext cx="2786624" cy="211315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485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072587"/>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å vokse opp på et bestemt sted. Forskjellige nærområder og lokalmiljø gir ulike muligheter for aktiviteter og sosialt samvær. </a:t>
            </a:r>
            <a:r>
              <a:rPr lang="nb-NO" sz="1000" dirty="0">
                <a:latin typeface="Akkurat Pro" panose="020B0504020101020102" pitchFamily="34" charset="77"/>
                <a:cs typeface="Times New Roman" panose="02020603050405020304" pitchFamily="18" charset="0"/>
              </a:rPr>
              <a:t>Tilgang til organisasjoner, fritids- og kulturtilbud påvirker individuell utfoldelse og bidrar samtidig til å skape identitet og tilhørighet i et nærområde. Det samme gjelder tilgangen på åpne møteplasser, rekreasjonsområder og urørt natur.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Barn og unge bruker nærområdet i større grad og på en annen måte enn voksne. Trygge nærområder med god tilgang til ulike møteplasser er derfor særlig viktig for barns velferd og trivsel. Barn og unge kan også ha andre meninger enn voksne om hva som gir livskvalitet i nærområdet. Det er derfor viktig å spørre barna selv om hvordan de opplever nærområdet sitt.</a:t>
            </a:r>
          </a:p>
          <a:p>
            <a:pPr algn="l">
              <a:lnSpc>
                <a:spcPct val="100000"/>
              </a:lnSpc>
              <a:spcBef>
                <a:spcPts val="600"/>
              </a:spcBef>
            </a:pPr>
            <a:r>
              <a:rPr lang="nb-NO" sz="1000" dirty="0">
                <a:latin typeface="Akkurat Pro"/>
                <a:ea typeface="Akkurat" charset="0"/>
                <a:cs typeface="Akkurat" charset="0"/>
              </a:rPr>
              <a:t>I Ungdata junior ble barna spurt om hvor fornøyd de er med nærområdet der de bor. Den store majoriteten er fornøyde. På landsbasis svarer rundt tre av fire at de er veldig fornøyd. Omtrent hvert tiende barn er derimot lite eller ikke fornøyd. </a:t>
            </a:r>
          </a:p>
          <a:p>
            <a:pPr algn="l">
              <a:lnSpc>
                <a:spcPct val="100000"/>
              </a:lnSpc>
              <a:spcBef>
                <a:spcPts val="600"/>
              </a:spcBef>
            </a:pPr>
            <a:r>
              <a:rPr lang="nb-NO" sz="1000" dirty="0">
                <a:latin typeface="Akkurat Pro"/>
                <a:ea typeface="Akkurat" charset="0"/>
                <a:cs typeface="Akkurat" charset="0"/>
              </a:rPr>
              <a:t>For barn vil det å føle seg trygg når de beveger seg ute være spesielt viktig. 7 av 10 barn på landsbasis svarer at de er veldig trygge når de er ute i området der de bor. Samtidig er det en mindre gruppe som opplever at det ikke er trygt. Tilsvarende gjelder spørsmålet om hvor trygge barna føler seg på vei til og fra skolen. 6 av 10 føler skoleveien som veldig trygg og en mindre andel opplever at det ikke er trygt.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a:t>
            </a:r>
            <a:r>
              <a:rPr kumimoji="0" lang="nb-NO" sz="3000" b="0" i="0" u="none" strike="noStrike" kern="1200" cap="none" spc="0" normalizeH="0" baseline="0" noProof="0" dirty="0">
                <a:ln>
                  <a:noFill/>
                </a:ln>
                <a:solidFill>
                  <a:srgbClr val="000000"/>
                </a:solidFill>
                <a:effectLst/>
                <a:highlight>
                  <a:srgbClr val="FFFF00"/>
                </a:highlight>
                <a:uLnTx/>
                <a:uFillTx/>
                <a:latin typeface="Eames Century Modern Regular" panose="02000503070705020203" pitchFamily="2" charset="77"/>
                <a:ea typeface="+mj-ea"/>
                <a:cs typeface="Times New Roman" panose="02020603050405020304" pitchFamily="18" charset="0"/>
              </a:rPr>
              <a: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Midtre Gauldal kommune</a:t>
            </a:r>
          </a:p>
        </p:txBody>
      </p:sp>
      <p:sp>
        <p:nvSpPr>
          <p:cNvPr id="18" name="TextBox 2">
            <a:extLst>
              <a:ext uri="{FF2B5EF4-FFF2-40B4-BE49-F238E27FC236}">
                <a16:creationId xmlns:a16="http://schemas.microsoft.com/office/drawing/2014/main" id="{FA9633AC-BDAE-41AA-9139-E64B0577C03B}"/>
              </a:ext>
            </a:extLst>
          </p:cNvPr>
          <p:cNvSpPr txBox="1"/>
          <p:nvPr/>
        </p:nvSpPr>
        <p:spPr>
          <a:xfrm>
            <a:off x="3616942" y="4581053"/>
            <a:ext cx="2829578"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Et trygt og godt lokalmiljø som legger til rette for aktivitet og sosialt samvær, har stor betydning for barns liv </a:t>
            </a:r>
          </a:p>
        </p:txBody>
      </p:sp>
      <p:pic>
        <p:nvPicPr>
          <p:cNvPr id="21" name="Bilde 20">
            <a:extLst>
              <a:ext uri="{FF2B5EF4-FFF2-40B4-BE49-F238E27FC236}">
                <a16:creationId xmlns:a16="http://schemas.microsoft.com/office/drawing/2014/main" id="{9D60B502-57CC-41B5-9A52-3E6329A8A7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9337" y="4622878"/>
            <a:ext cx="371412" cy="301888"/>
          </a:xfrm>
          <a:prstGeom prst="rect">
            <a:avLst/>
          </a:prstGeom>
        </p:spPr>
      </p:pic>
      <p:sp>
        <p:nvSpPr>
          <p:cNvPr id="2" name="Rektangel 22">
            <a:extLst>
              <a:ext uri="{FF2B5EF4-FFF2-40B4-BE49-F238E27FC236}">
                <a16:creationId xmlns:a16="http://schemas.microsoft.com/office/drawing/2014/main" id="{6A5E5223-89B5-19C1-BF8F-F6DC85DAD7CD}"/>
              </a:ext>
            </a:extLst>
          </p:cNvPr>
          <p:cNvSpPr/>
          <p:nvPr/>
        </p:nvSpPr>
        <p:spPr>
          <a:xfrm>
            <a:off x="350755" y="4334649"/>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er du med nærområdet der du bor? Prosent i Midtre Gauldal kommune og nasjonalt </a:t>
            </a:r>
          </a:p>
        </p:txBody>
      </p:sp>
      <p:sp>
        <p:nvSpPr>
          <p:cNvPr id="3" name="Rektangel 22">
            <a:extLst>
              <a:ext uri="{FF2B5EF4-FFF2-40B4-BE49-F238E27FC236}">
                <a16:creationId xmlns:a16="http://schemas.microsoft.com/office/drawing/2014/main" id="{EA9BE0F2-8459-F029-D8C9-FDAD5CFE987E}"/>
              </a:ext>
            </a:extLst>
          </p:cNvPr>
          <p:cNvSpPr/>
          <p:nvPr/>
        </p:nvSpPr>
        <p:spPr>
          <a:xfrm>
            <a:off x="340866" y="7126598"/>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nærområdet der de bor. Blant gutter og jenter på ulike klassetrinn</a:t>
            </a:r>
          </a:p>
        </p:txBody>
      </p:sp>
      <p:graphicFrame>
        <p:nvGraphicFramePr>
          <p:cNvPr id="4" name="Diagram 3">
            <a:extLst>
              <a:ext uri="{FF2B5EF4-FFF2-40B4-BE49-F238E27FC236}">
                <a16:creationId xmlns:a16="http://schemas.microsoft.com/office/drawing/2014/main" id="{4B5AFA37-B247-44BA-2847-2BA2094F7209}"/>
              </a:ext>
            </a:extLst>
          </p:cNvPr>
          <p:cNvGraphicFramePr>
            <a:graphicFrameLocks/>
          </p:cNvGraphicFramePr>
          <p:nvPr>
            <p:extLst>
              <p:ext uri="{D42A27DB-BD31-4B8C-83A1-F6EECF244321}">
                <p14:modId xmlns:p14="http://schemas.microsoft.com/office/powerpoint/2010/main" val="639254436"/>
              </p:ext>
            </p:extLst>
          </p:nvPr>
        </p:nvGraphicFramePr>
        <p:xfrm>
          <a:off x="509025" y="7680597"/>
          <a:ext cx="2723125" cy="1380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34DB26AC-1E29-A130-0D34-78E5E98F348C}"/>
              </a:ext>
            </a:extLst>
          </p:cNvPr>
          <p:cNvGraphicFramePr>
            <a:graphicFrameLocks/>
          </p:cNvGraphicFramePr>
          <p:nvPr>
            <p:extLst>
              <p:ext uri="{D42A27DB-BD31-4B8C-83A1-F6EECF244321}">
                <p14:modId xmlns:p14="http://schemas.microsoft.com/office/powerpoint/2010/main" val="3477108236"/>
              </p:ext>
            </p:extLst>
          </p:nvPr>
        </p:nvGraphicFramePr>
        <p:xfrm>
          <a:off x="509026" y="4792284"/>
          <a:ext cx="2723124" cy="2007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F2941CEC-6965-0418-0B8A-541D548337B8}"/>
              </a:ext>
            </a:extLst>
          </p:cNvPr>
          <p:cNvGraphicFramePr>
            <a:graphicFrameLocks/>
          </p:cNvGraphicFramePr>
          <p:nvPr>
            <p:extLst>
              <p:ext uri="{D42A27DB-BD31-4B8C-83A1-F6EECF244321}">
                <p14:modId xmlns:p14="http://schemas.microsoft.com/office/powerpoint/2010/main" val="1984538482"/>
              </p:ext>
            </p:extLst>
          </p:nvPr>
        </p:nvGraphicFramePr>
        <p:xfrm>
          <a:off x="3700575" y="7792830"/>
          <a:ext cx="2723125" cy="1268016"/>
        </p:xfrm>
        <a:graphic>
          <a:graphicData uri="http://schemas.openxmlformats.org/drawingml/2006/chart">
            <c:chart xmlns:c="http://schemas.openxmlformats.org/drawingml/2006/chart" xmlns:r="http://schemas.openxmlformats.org/officeDocument/2006/relationships" r:id="rId5"/>
          </a:graphicData>
        </a:graphic>
      </p:graphicFrame>
      <p:sp>
        <p:nvSpPr>
          <p:cNvPr id="8" name="Rektangel 7">
            <a:extLst>
              <a:ext uri="{FF2B5EF4-FFF2-40B4-BE49-F238E27FC236}">
                <a16:creationId xmlns:a16="http://schemas.microsoft.com/office/drawing/2014/main" id="{C54A58DA-6BAF-0F98-5AEE-1054AB1787A2}"/>
              </a:ext>
            </a:extLst>
          </p:cNvPr>
          <p:cNvSpPr/>
          <p:nvPr/>
        </p:nvSpPr>
        <p:spPr>
          <a:xfrm>
            <a:off x="3562351" y="7088792"/>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fornøyd med </a:t>
            </a:r>
            <a:r>
              <a:rPr lang="nb-NO" sz="1000" b="1" dirty="0">
                <a:solidFill>
                  <a:srgbClr val="000000"/>
                </a:solidFill>
                <a:latin typeface="Akkurat Pro Regular" panose="020B0504020101020102" pitchFamily="34" charset="77"/>
                <a:cs typeface="Arial" panose="020B0604020202020204" pitchFamily="34" charset="0"/>
              </a:rPr>
              <a:t>nærområdet der de bor</a:t>
            </a:r>
            <a:r>
              <a:rPr lang="nb-NO" sz="1000" b="1" dirty="0">
                <a:solidFill>
                  <a:srgbClr val="000000"/>
                </a:solidFill>
                <a:latin typeface="Akkurat Pro" panose="020B0504020101020102" pitchFamily="34" charset="0"/>
                <a:cs typeface="Arial" panose="020B0604020202020204" pitchFamily="34" charset="0"/>
              </a:rPr>
              <a:t>. I Midtre Gauldal kommune på ulike tidspunkter</a:t>
            </a:r>
          </a:p>
        </p:txBody>
      </p:sp>
      <p:cxnSp>
        <p:nvCxnSpPr>
          <p:cNvPr id="11" name="Rett linje 10">
            <a:extLst>
              <a:ext uri="{FF2B5EF4-FFF2-40B4-BE49-F238E27FC236}">
                <a16:creationId xmlns:a16="http://schemas.microsoft.com/office/drawing/2014/main" id="{3ED2FE9B-26C6-F5CA-BC5E-F7F686297D8C}"/>
              </a:ext>
            </a:extLst>
          </p:cNvPr>
          <p:cNvCxnSpPr>
            <a:cxnSpLocks/>
            <a:stCxn id="5" idx="2"/>
          </p:cNvCxnSpPr>
          <p:nvPr/>
        </p:nvCxnSpPr>
        <p:spPr>
          <a:xfrm flipH="1">
            <a:off x="3427398" y="4449611"/>
            <a:ext cx="1602" cy="4694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effectLst/>
                <a:uLnTx/>
                <a:uFillTx/>
                <a:latin typeface="Akkurat Pro Light" panose="020B0404020101020102" pitchFamily="34" charset="0"/>
                <a:ea typeface="+mn-ea"/>
                <a:cs typeface="Arial" panose="020B0604020202020204" pitchFamily="34" charset="0"/>
              </a:rPr>
              <a:t>LOKALMILJØET</a:t>
            </a:r>
            <a:r>
              <a:rPr kumimoji="0" lang="nb-NO" sz="1400" b="0" i="0" u="none" strike="noStrike" kern="1200" cap="none" spc="0" normalizeH="0" baseline="0" noProof="0" dirty="0">
                <a:ln>
                  <a:noFill/>
                </a:ln>
                <a:effectLst/>
                <a:highlight>
                  <a:srgbClr val="FFFF00"/>
                </a:highlight>
                <a:uLnTx/>
                <a:uFillTx/>
                <a:latin typeface="Akkurat Pro Light" panose="020B0404020101020102" pitchFamily="34" charset="0"/>
                <a:ea typeface="+mn-ea"/>
                <a:cs typeface="Arial" panose="020B0604020202020204" pitchFamily="34" charset="0"/>
              </a:rPr>
              <a:t> </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cxnSp>
        <p:nvCxnSpPr>
          <p:cNvPr id="2" name="Rett linje 1">
            <a:extLst>
              <a:ext uri="{FF2B5EF4-FFF2-40B4-BE49-F238E27FC236}">
                <a16:creationId xmlns:a16="http://schemas.microsoft.com/office/drawing/2014/main" id="{9141810F-EAB9-5F9A-10FB-04FF3E43E5C8}"/>
              </a:ext>
            </a:extLst>
          </p:cNvPr>
          <p:cNvCxnSpPr>
            <a:cxnSpLocks/>
          </p:cNvCxnSpPr>
          <p:nvPr/>
        </p:nvCxnSpPr>
        <p:spPr>
          <a:xfrm>
            <a:off x="3429000" y="795908"/>
            <a:ext cx="0" cy="836584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47BFB711-1434-1469-997A-9FA6B78B8E4F}"/>
              </a:ext>
            </a:extLst>
          </p:cNvPr>
          <p:cNvSpPr/>
          <p:nvPr/>
        </p:nvSpPr>
        <p:spPr>
          <a:xfrm>
            <a:off x="3549293" y="853333"/>
            <a:ext cx="2971041"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trygg føler du deg på vei til og fra skolen? </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p:txBody>
      </p:sp>
      <p:sp>
        <p:nvSpPr>
          <p:cNvPr id="5" name="Rektangel 4">
            <a:extLst>
              <a:ext uri="{FF2B5EF4-FFF2-40B4-BE49-F238E27FC236}">
                <a16:creationId xmlns:a16="http://schemas.microsoft.com/office/drawing/2014/main" id="{5FEE45EF-EA59-A11B-6A1E-856477334C89}"/>
              </a:ext>
            </a:extLst>
          </p:cNvPr>
          <p:cNvSpPr/>
          <p:nvPr/>
        </p:nvSpPr>
        <p:spPr>
          <a:xfrm>
            <a:off x="358449" y="874364"/>
            <a:ext cx="295983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Regular" panose="020B0504020101020102" pitchFamily="34" charset="77"/>
                <a:cs typeface="Arial" panose="020B0604020202020204" pitchFamily="34" charset="0"/>
              </a:rPr>
              <a:t>Hvor trygg føler du deg når du er ute i området der du bor? </a:t>
            </a:r>
            <a:endParaRPr kumimoji="0" lang="nb-NO" sz="1000" b="1" u="none" strike="noStrike" kern="1200" cap="none" spc="0" normalizeH="0" baseline="0" noProof="0" dirty="0">
              <a:ln>
                <a:noFill/>
              </a:ln>
              <a:solidFill>
                <a:srgbClr val="000000"/>
              </a:solidFill>
              <a:effectLst/>
              <a:highlight>
                <a:srgbClr val="FFFF00"/>
              </a:highlight>
              <a:uLnTx/>
              <a:uFillTx/>
              <a:latin typeface="Akkurat Pro" panose="020B0504020101020102" pitchFamily="34" charset="0"/>
              <a:ea typeface="+mn-ea"/>
              <a:cs typeface="Arial" panose="020B0604020202020204" pitchFamily="34" charset="0"/>
            </a:endParaRPr>
          </a:p>
        </p:txBody>
      </p:sp>
      <p:sp>
        <p:nvSpPr>
          <p:cNvPr id="6" name="Rektangel 5">
            <a:extLst>
              <a:ext uri="{FF2B5EF4-FFF2-40B4-BE49-F238E27FC236}">
                <a16:creationId xmlns:a16="http://schemas.microsoft.com/office/drawing/2014/main" id="{769A696F-8C99-8CB1-D157-13DF69CAEEE1}"/>
              </a:ext>
            </a:extLst>
          </p:cNvPr>
          <p:cNvSpPr/>
          <p:nvPr/>
        </p:nvSpPr>
        <p:spPr>
          <a:xfrm>
            <a:off x="3581333" y="4055842"/>
            <a:ext cx="297412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panose="020B0504020101020102" pitchFamily="34" charset="0"/>
                <a:cs typeface="Arial" panose="020B0604020202020204" pitchFamily="34" charset="0"/>
              </a:rPr>
              <a:t>Prosentandel som føler seg ganske eller veldig trygge på vei til og fra skolen. </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Blant gutter og jenter på ulike klassetrinn</a:t>
            </a:r>
          </a:p>
        </p:txBody>
      </p:sp>
      <p:sp>
        <p:nvSpPr>
          <p:cNvPr id="7" name="Rektangel 6">
            <a:extLst>
              <a:ext uri="{FF2B5EF4-FFF2-40B4-BE49-F238E27FC236}">
                <a16:creationId xmlns:a16="http://schemas.microsoft.com/office/drawing/2014/main" id="{1FDB3173-C1F0-F219-DD35-3C09F27FE8C6}"/>
              </a:ext>
            </a:extLst>
          </p:cNvPr>
          <p:cNvSpPr/>
          <p:nvPr/>
        </p:nvSpPr>
        <p:spPr>
          <a:xfrm>
            <a:off x="361577" y="4055842"/>
            <a:ext cx="297412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panose="020B0504020101020102" pitchFamily="34" charset="0"/>
                <a:cs typeface="Arial" panose="020B0604020202020204" pitchFamily="34" charset="0"/>
              </a:rPr>
              <a:t>Prosentandel som føler seg ganske eller veldig trygge når de er ute i området der de bor. </a:t>
            </a:r>
            <a:r>
              <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rPr>
              <a:t>Blant gutter og jenter på ulike klassetrinn</a:t>
            </a:r>
          </a:p>
        </p:txBody>
      </p:sp>
      <p:sp>
        <p:nvSpPr>
          <p:cNvPr id="9" name="Rektangel 8">
            <a:extLst>
              <a:ext uri="{FF2B5EF4-FFF2-40B4-BE49-F238E27FC236}">
                <a16:creationId xmlns:a16="http://schemas.microsoft.com/office/drawing/2014/main" id="{98654E45-7D40-F0EC-404E-D0B0F19700D0}"/>
              </a:ext>
            </a:extLst>
          </p:cNvPr>
          <p:cNvSpPr/>
          <p:nvPr/>
        </p:nvSpPr>
        <p:spPr>
          <a:xfrm>
            <a:off x="370801" y="7082681"/>
            <a:ext cx="2932047" cy="707886"/>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føler seg ganske eller veldig trygge når de er ute i området der de bor.</a:t>
            </a:r>
            <a:r>
              <a:rPr lang="nb-NO" sz="1000" b="1" dirty="0">
                <a:solidFill>
                  <a:srgbClr val="00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graphicFrame>
        <p:nvGraphicFramePr>
          <p:cNvPr id="11" name="Diagram 10">
            <a:extLst>
              <a:ext uri="{FF2B5EF4-FFF2-40B4-BE49-F238E27FC236}">
                <a16:creationId xmlns:a16="http://schemas.microsoft.com/office/drawing/2014/main" id="{1E5F2DDD-C231-D272-6205-0C97078A31D9}"/>
              </a:ext>
            </a:extLst>
          </p:cNvPr>
          <p:cNvGraphicFramePr>
            <a:graphicFrameLocks/>
          </p:cNvGraphicFramePr>
          <p:nvPr>
            <p:extLst>
              <p:ext uri="{D42A27DB-BD31-4B8C-83A1-F6EECF244321}">
                <p14:modId xmlns:p14="http://schemas.microsoft.com/office/powerpoint/2010/main" val="517449036"/>
              </p:ext>
            </p:extLst>
          </p:nvPr>
        </p:nvGraphicFramePr>
        <p:xfrm>
          <a:off x="415536" y="7746218"/>
          <a:ext cx="2758312" cy="1480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a:extLst>
              <a:ext uri="{FF2B5EF4-FFF2-40B4-BE49-F238E27FC236}">
                <a16:creationId xmlns:a16="http://schemas.microsoft.com/office/drawing/2014/main" id="{193FC998-DE83-EADA-36EB-A87BD41416DC}"/>
              </a:ext>
            </a:extLst>
          </p:cNvPr>
          <p:cNvGraphicFramePr>
            <a:graphicFrameLocks/>
          </p:cNvGraphicFramePr>
          <p:nvPr>
            <p:extLst>
              <p:ext uri="{D42A27DB-BD31-4B8C-83A1-F6EECF244321}">
                <p14:modId xmlns:p14="http://schemas.microsoft.com/office/powerpoint/2010/main" val="2921569863"/>
              </p:ext>
            </p:extLst>
          </p:nvPr>
        </p:nvGraphicFramePr>
        <p:xfrm>
          <a:off x="451875" y="4816348"/>
          <a:ext cx="2723125" cy="1548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88E57F50-70BF-F071-8526-273DBADD16D5}"/>
              </a:ext>
            </a:extLst>
          </p:cNvPr>
          <p:cNvGraphicFramePr>
            <a:graphicFrameLocks/>
          </p:cNvGraphicFramePr>
          <p:nvPr>
            <p:extLst>
              <p:ext uri="{D42A27DB-BD31-4B8C-83A1-F6EECF244321}">
                <p14:modId xmlns:p14="http://schemas.microsoft.com/office/powerpoint/2010/main" val="949676949"/>
              </p:ext>
            </p:extLst>
          </p:nvPr>
        </p:nvGraphicFramePr>
        <p:xfrm>
          <a:off x="451876" y="1306062"/>
          <a:ext cx="2786624" cy="2347501"/>
        </p:xfrm>
        <a:graphic>
          <a:graphicData uri="http://schemas.openxmlformats.org/drawingml/2006/chart">
            <c:chart xmlns:c="http://schemas.openxmlformats.org/drawingml/2006/chart" xmlns:r="http://schemas.openxmlformats.org/officeDocument/2006/relationships" r:id="rId4"/>
          </a:graphicData>
        </a:graphic>
      </p:graphicFrame>
      <p:sp>
        <p:nvSpPr>
          <p:cNvPr id="14" name="Rektangel 13">
            <a:extLst>
              <a:ext uri="{FF2B5EF4-FFF2-40B4-BE49-F238E27FC236}">
                <a16:creationId xmlns:a16="http://schemas.microsoft.com/office/drawing/2014/main" id="{72D0BA62-5E88-256A-2B97-1934A8ED4AC3}"/>
              </a:ext>
            </a:extLst>
          </p:cNvPr>
          <p:cNvSpPr/>
          <p:nvPr/>
        </p:nvSpPr>
        <p:spPr>
          <a:xfrm>
            <a:off x="3571876" y="7082681"/>
            <a:ext cx="2932047"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føler seg ganske eller veldig trygge på vei til og fra skolen. I Midtre Gauldal kommune på ulike tidspunkter</a:t>
            </a:r>
          </a:p>
        </p:txBody>
      </p:sp>
      <p:graphicFrame>
        <p:nvGraphicFramePr>
          <p:cNvPr id="18" name="Diagram 17">
            <a:extLst>
              <a:ext uri="{FF2B5EF4-FFF2-40B4-BE49-F238E27FC236}">
                <a16:creationId xmlns:a16="http://schemas.microsoft.com/office/drawing/2014/main" id="{8DC4A14B-E092-0EBD-4B5E-96FC58FF7F25}"/>
              </a:ext>
            </a:extLst>
          </p:cNvPr>
          <p:cNvGraphicFramePr>
            <a:graphicFrameLocks/>
          </p:cNvGraphicFramePr>
          <p:nvPr>
            <p:extLst>
              <p:ext uri="{D42A27DB-BD31-4B8C-83A1-F6EECF244321}">
                <p14:modId xmlns:p14="http://schemas.microsoft.com/office/powerpoint/2010/main" val="2432850331"/>
              </p:ext>
            </p:extLst>
          </p:nvPr>
        </p:nvGraphicFramePr>
        <p:xfrm>
          <a:off x="3625851" y="7746218"/>
          <a:ext cx="2758312" cy="14806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BB1D8A2E-2993-091A-7D98-FA552B816D02}"/>
              </a:ext>
            </a:extLst>
          </p:cNvPr>
          <p:cNvGraphicFramePr>
            <a:graphicFrameLocks/>
          </p:cNvGraphicFramePr>
          <p:nvPr>
            <p:extLst>
              <p:ext uri="{D42A27DB-BD31-4B8C-83A1-F6EECF244321}">
                <p14:modId xmlns:p14="http://schemas.microsoft.com/office/powerpoint/2010/main" val="105523821"/>
              </p:ext>
            </p:extLst>
          </p:nvPr>
        </p:nvGraphicFramePr>
        <p:xfrm>
          <a:off x="3662190" y="4816348"/>
          <a:ext cx="2723125" cy="15484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Diagram 20">
            <a:extLst>
              <a:ext uri="{FF2B5EF4-FFF2-40B4-BE49-F238E27FC236}">
                <a16:creationId xmlns:a16="http://schemas.microsoft.com/office/drawing/2014/main" id="{03445B4E-B8A9-AC6C-FB06-48538079DD2D}"/>
              </a:ext>
            </a:extLst>
          </p:cNvPr>
          <p:cNvGraphicFramePr>
            <a:graphicFrameLocks/>
          </p:cNvGraphicFramePr>
          <p:nvPr>
            <p:extLst>
              <p:ext uri="{D42A27DB-BD31-4B8C-83A1-F6EECF244321}">
                <p14:modId xmlns:p14="http://schemas.microsoft.com/office/powerpoint/2010/main" val="4009917473"/>
              </p:ext>
            </p:extLst>
          </p:nvPr>
        </p:nvGraphicFramePr>
        <p:xfrm>
          <a:off x="3662191" y="1306062"/>
          <a:ext cx="2786624" cy="2347501"/>
        </p:xfrm>
        <a:graphic>
          <a:graphicData uri="http://schemas.openxmlformats.org/drawingml/2006/chart">
            <c:chart xmlns:c="http://schemas.openxmlformats.org/drawingml/2006/chart" xmlns:r="http://schemas.openxmlformats.org/officeDocument/2006/relationships" r:id="rId7"/>
          </a:graphicData>
        </a:graphic>
      </p:graphicFrame>
      <p:sp>
        <p:nvSpPr>
          <p:cNvPr id="3" name="TekstSylinder 1">
            <a:extLst>
              <a:ext uri="{FF2B5EF4-FFF2-40B4-BE49-F238E27FC236}">
                <a16:creationId xmlns:a16="http://schemas.microsoft.com/office/drawing/2014/main" id="{A12B0E75-37A4-A2DA-B36D-BAB33E45F827}"/>
              </a:ext>
            </a:extLst>
          </p:cNvPr>
          <p:cNvSpPr txBox="1"/>
          <p:nvPr/>
        </p:nvSpPr>
        <p:spPr>
          <a:xfrm>
            <a:off x="1569162" y="5633971"/>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
        <p:nvSpPr>
          <p:cNvPr id="15" name="TekstSylinder 1">
            <a:extLst>
              <a:ext uri="{FF2B5EF4-FFF2-40B4-BE49-F238E27FC236}">
                <a16:creationId xmlns:a16="http://schemas.microsoft.com/office/drawing/2014/main" id="{D64A9969-1795-F1CF-7DA4-BA0227B5CD8D}"/>
              </a:ext>
            </a:extLst>
          </p:cNvPr>
          <p:cNvSpPr txBox="1"/>
          <p:nvPr/>
        </p:nvSpPr>
        <p:spPr>
          <a:xfrm>
            <a:off x="4785882" y="5633972"/>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6BA95443-1957-7335-5866-3ECCF003E900}"/>
              </a:ext>
            </a:extLst>
          </p:cNvPr>
          <p:cNvGraphicFramePr>
            <a:graphicFrameLocks noChangeAspect="1"/>
          </p:cNvGraphicFramePr>
          <p:nvPr>
            <p:extLst>
              <p:ext uri="{D42A27DB-BD31-4B8C-83A1-F6EECF244321}">
                <p14:modId xmlns:p14="http://schemas.microsoft.com/office/powerpoint/2010/main" val="586099827"/>
              </p:ext>
            </p:extLst>
          </p:nvPr>
        </p:nvGraphicFramePr>
        <p:xfrm>
          <a:off x="220663" y="6786563"/>
          <a:ext cx="6457950" cy="2552700"/>
        </p:xfrm>
        <a:graphic>
          <a:graphicData uri="http://schemas.openxmlformats.org/presentationml/2006/ole">
            <mc:AlternateContent xmlns:mc="http://schemas.openxmlformats.org/markup-compatibility/2006">
              <mc:Choice xmlns:v="urn:schemas-microsoft-com:vml" Requires="v">
                <p:oleObj name="Worksheet" r:id="rId2" imgW="6457988" imgH="2552768" progId="Excel.Sheet.12">
                  <p:link updateAutomatic="1"/>
                </p:oleObj>
              </mc:Choice>
              <mc:Fallback>
                <p:oleObj name="Worksheet" r:id="rId2" imgW="6457988" imgH="2552768" progId="Excel.Sheet.12">
                  <p:link updateAutomatic="1"/>
                  <p:pic>
                    <p:nvPicPr>
                      <p:cNvPr id="0" name=""/>
                      <p:cNvPicPr/>
                      <p:nvPr/>
                    </p:nvPicPr>
                    <p:blipFill>
                      <a:blip r:embed="rId3"/>
                      <a:stretch>
                        <a:fillRect/>
                      </a:stretch>
                    </p:blipFill>
                    <p:spPr>
                      <a:xfrm>
                        <a:off x="220663" y="6786563"/>
                        <a:ext cx="6457950" cy="2552700"/>
                      </a:xfrm>
                      <a:prstGeom prst="rect">
                        <a:avLst/>
                      </a:prstGeom>
                    </p:spPr>
                  </p:pic>
                </p:oleObj>
              </mc:Fallback>
            </mc:AlternateContent>
          </a:graphicData>
        </a:graphic>
      </p:graphicFrame>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effectLst/>
                <a:uLnTx/>
                <a:uFillTx/>
                <a:latin typeface="Akkurat Pro Light" panose="020B0404020101020102" pitchFamily="34" charset="0"/>
                <a:ea typeface="+mn-ea"/>
                <a:cs typeface="Arial" panose="020B0604020202020204" pitchFamily="34" charset="0"/>
              </a:rPr>
              <a:t>RESULTATER</a:t>
            </a: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743456" y="562908"/>
            <a:ext cx="477367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083299"/>
          </a:xfrm>
          <a:prstGeom prst="rect">
            <a:avLst/>
          </a:prstGeom>
        </p:spPr>
        <p:txBody>
          <a:bodyPr>
            <a:noAutofit/>
          </a:bodyPr>
          <a:lstStyle/>
          <a:p>
            <a:pPr algn="l">
              <a:lnSpc>
                <a:spcPct val="100000"/>
              </a:lnSpc>
              <a:spcBef>
                <a:spcPts val="600"/>
              </a:spcBef>
            </a:pPr>
            <a:r>
              <a:rPr lang="nb-NO" sz="1000" dirty="0">
                <a:effectLst/>
                <a:latin typeface="Akkurat Pro" panose="020B0504020101020102"/>
                <a:ea typeface="Calibri" panose="020F0502020204030204" pitchFamily="34" charset="0"/>
                <a:cs typeface="Times New Roman" panose="02020603050405020304" pitchFamily="18" charset="0"/>
              </a:rPr>
              <a:t>Barn har rett til fritid og like muligheter til deltakelse. </a:t>
            </a:r>
            <a:r>
              <a:rPr lang="nb-NO" sz="1000" dirty="0">
                <a:latin typeface="Akkurat Pro" panose="020B0504020101020102" pitchFamily="34" charset="77"/>
                <a:cs typeface="Times New Roman" panose="02020603050405020304" pitchFamily="18" charset="0"/>
              </a:rPr>
              <a:t>Organiserte aktiviteter med voksne til stede utgjør en viktig arena, som tilbyr barn andre erfaringer enn det de vanligvis opplever i skole, i uformell lek, gjennom sosiale medier eller </a:t>
            </a:r>
            <a:r>
              <a:rPr lang="nb-NO" sz="1000" dirty="0" err="1">
                <a:latin typeface="Akkurat Pro" panose="020B0504020101020102" pitchFamily="34" charset="77"/>
                <a:cs typeface="Times New Roman" panose="02020603050405020304" pitchFamily="18" charset="0"/>
              </a:rPr>
              <a:t>gaming</a:t>
            </a:r>
            <a:r>
              <a:rPr lang="nb-NO" sz="1000" dirty="0">
                <a:latin typeface="Akkurat Pro" panose="020B0504020101020102" pitchFamily="34" charset="77"/>
                <a:cs typeface="Times New Roman" panose="02020603050405020304" pitchFamily="18" charset="0"/>
              </a:rPr>
              <a:t>. Samtidig krever deltakelse i faste fritidsaktiviteter ofte ressurser av foreldrene, både til å følge opp, men også betalingsevne.</a:t>
            </a:r>
          </a:p>
          <a:p>
            <a:pPr algn="l">
              <a:lnSpc>
                <a:spcPct val="100000"/>
              </a:lnSpc>
              <a:spcBef>
                <a:spcPts val="600"/>
              </a:spcBef>
            </a:pPr>
            <a:r>
              <a:rPr lang="nb-NO" sz="1000" dirty="0">
                <a:latin typeface="Akkurat Pro"/>
                <a:ea typeface="Akkurat" charset="0"/>
                <a:cs typeface="Akkurat" charset="0"/>
              </a:rPr>
              <a:t>Ungdata junior viser at de aller fleste barna er med på faste, organiserte fritidsaktiviteter, gjerne flere ganger i uka. Idretten står sterkt, og er den organiserte fritidsaktiviteten aller flest barn driver med. Det er også en del som spiller et instrument eller synger, eller går på teater eller dans.</a:t>
            </a:r>
          </a:p>
          <a:p>
            <a:pPr algn="l">
              <a:lnSpc>
                <a:spcPct val="100000"/>
              </a:lnSpc>
              <a:spcBef>
                <a:spcPts val="600"/>
              </a:spcBef>
            </a:pPr>
            <a:r>
              <a:rPr lang="nb-NO" sz="1000" dirty="0">
                <a:latin typeface="Akkurat Pro"/>
                <a:ea typeface="Akkurat" charset="0"/>
                <a:cs typeface="Akkurat" charset="0"/>
              </a:rPr>
              <a:t>Aktiviteter foran skjermer spiller i dag en sentral rolle i hverdagen til alle barn, og har relevans både i skolearbeidet og for barnas sosiale liv. </a:t>
            </a:r>
            <a:r>
              <a:rPr lang="nb-NO" sz="1000" dirty="0">
                <a:latin typeface="Akkurat Pro" panose="020B0504020101020102" pitchFamily="34" charset="77"/>
                <a:cs typeface="Times New Roman" panose="02020603050405020304" pitchFamily="18" charset="0"/>
              </a:rPr>
              <a:t>Smarttelefoner, nettbrett og online </a:t>
            </a:r>
            <a:r>
              <a:rPr lang="nb-NO" sz="1000" dirty="0" err="1">
                <a:latin typeface="Akkurat Pro" panose="020B0504020101020102" pitchFamily="34" charset="77"/>
                <a:cs typeface="Times New Roman" panose="02020603050405020304" pitchFamily="18" charset="0"/>
              </a:rPr>
              <a:t>gaming</a:t>
            </a:r>
            <a:r>
              <a:rPr lang="nb-NO" sz="1000" dirty="0">
                <a:latin typeface="Akkurat Pro" panose="020B0504020101020102" pitchFamily="34" charset="77"/>
                <a:cs typeface="Times New Roman" panose="02020603050405020304" pitchFamily="18" charset="0"/>
              </a:rPr>
              <a:t> gjør at barn og unge kommer i kontakt med andre på nye måter.</a:t>
            </a:r>
          </a:p>
          <a:p>
            <a:pPr algn="l">
              <a:lnSpc>
                <a:spcPct val="100000"/>
              </a:lnSpc>
              <a:spcBef>
                <a:spcPts val="600"/>
              </a:spcBef>
            </a:pPr>
            <a:r>
              <a:rPr lang="nb-NO" sz="1000" dirty="0">
                <a:latin typeface="Akkurat Pro"/>
                <a:ea typeface="Akkurat" charset="0"/>
                <a:cs typeface="Akkurat" charset="0"/>
              </a:rPr>
              <a:t>Ungdata junior viser at de fleste barn bruker en god del tid foran en skjerm etter skoletid. Det er samtidig stor variasjon når det gjelder hvor mye tid barna bruker. Generelt bruker gutter i denne alderen mer tid foran en skjerm enn jenter, noe som først og fremst handler om at guttene bruker langt mer tid enn jentene på </a:t>
            </a:r>
            <a:r>
              <a:rPr lang="nb-NO" sz="1000" dirty="0" err="1">
                <a:latin typeface="Akkurat Pro"/>
                <a:ea typeface="Akkurat" charset="0"/>
                <a:cs typeface="Akkurat" charset="0"/>
              </a:rPr>
              <a:t>gaming</a:t>
            </a:r>
            <a:r>
              <a:rPr lang="nb-NO" sz="1000" dirty="0">
                <a:latin typeface="Akkurat Pro"/>
                <a:ea typeface="Akkurat" charset="0"/>
                <a:cs typeface="Akkurat" charset="0"/>
              </a:rPr>
              <a:t>. Jentene bruker derimot mer tid enn guttene på sosiale medier.</a:t>
            </a:r>
          </a:p>
          <a:p>
            <a:pPr algn="l">
              <a:lnSpc>
                <a:spcPct val="100000"/>
              </a:lnSpc>
              <a:spcBef>
                <a:spcPts val="600"/>
              </a:spcBef>
            </a:pPr>
            <a:r>
              <a:rPr lang="nb-NO" sz="1000" dirty="0">
                <a:latin typeface="Akkurat Pro"/>
                <a:ea typeface="Akkurat" charset="0"/>
                <a:cs typeface="Akkurat" charset="0"/>
              </a:rPr>
              <a:t>Det er for øvrig et stort mangfold av aktiviteter som barna driver med i fritida. En god del bruker kveldene til å slappe av for seg selv. Pass eller stell av dyr, religiøse aktiviteter og fritidsklubb eller juniorklubb er også aktiviteter som har en sentral plass i barnas fritid.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pic>
        <p:nvPicPr>
          <p:cNvPr id="15" name="Bilde 14">
            <a:extLst>
              <a:ext uri="{FF2B5EF4-FFF2-40B4-BE49-F238E27FC236}">
                <a16:creationId xmlns:a16="http://schemas.microsoft.com/office/drawing/2014/main" id="{8B75BC7F-FD52-4259-A0CE-C50CC892C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9337" y="5012924"/>
            <a:ext cx="371412" cy="301888"/>
          </a:xfrm>
          <a:prstGeom prst="rect">
            <a:avLst/>
          </a:prstGeom>
        </p:spPr>
      </p:pic>
      <p:sp>
        <p:nvSpPr>
          <p:cNvPr id="2" name="Rektangel 22">
            <a:extLst>
              <a:ext uri="{FF2B5EF4-FFF2-40B4-BE49-F238E27FC236}">
                <a16:creationId xmlns:a16="http://schemas.microsoft.com/office/drawing/2014/main" id="{7573501D-421C-77A0-39E4-E3141A51E651}"/>
              </a:ext>
            </a:extLst>
          </p:cNvPr>
          <p:cNvSpPr/>
          <p:nvPr/>
        </p:nvSpPr>
        <p:spPr>
          <a:xfrm>
            <a:off x="350755" y="4668887"/>
            <a:ext cx="2903938" cy="246221"/>
          </a:xfrm>
          <a:prstGeom prst="rect">
            <a:avLst/>
          </a:prstGeom>
        </p:spPr>
        <p:txBody>
          <a:bodyPr wrap="square">
            <a:spAutoFit/>
          </a:bodyPr>
          <a:lstStyle/>
          <a:p>
            <a:r>
              <a:rPr lang="nb-NO" sz="1000" b="1" dirty="0">
                <a:solidFill>
                  <a:srgbClr val="000000"/>
                </a:solidFill>
                <a:highlight>
                  <a:srgbClr val="FFFF00"/>
                </a:highlight>
                <a:latin typeface="Akkurat Pro Regular" panose="020B0504020101020102" pitchFamily="34" charset="77"/>
                <a:cs typeface="Arial" panose="020B0604020202020204" pitchFamily="34" charset="0"/>
              </a:rPr>
              <a:t>Er du med på noen faste fritidsaktiviteter for tiden?</a:t>
            </a:r>
          </a:p>
        </p:txBody>
      </p:sp>
      <p:sp>
        <p:nvSpPr>
          <p:cNvPr id="3" name="Rektangel 22">
            <a:extLst>
              <a:ext uri="{FF2B5EF4-FFF2-40B4-BE49-F238E27FC236}">
                <a16:creationId xmlns:a16="http://schemas.microsoft.com/office/drawing/2014/main" id="{BAA394A8-76A8-22C2-46CA-5CE3215ED407}"/>
              </a:ext>
            </a:extLst>
          </p:cNvPr>
          <p:cNvSpPr/>
          <p:nvPr/>
        </p:nvSpPr>
        <p:spPr>
          <a:xfrm>
            <a:off x="340866" y="7079264"/>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med på faste fritidsaktiviteter. Blant gutter og jenter på ulike klassetrinn</a:t>
            </a:r>
          </a:p>
        </p:txBody>
      </p:sp>
      <p:graphicFrame>
        <p:nvGraphicFramePr>
          <p:cNvPr id="4" name="Diagram 3">
            <a:extLst>
              <a:ext uri="{FF2B5EF4-FFF2-40B4-BE49-F238E27FC236}">
                <a16:creationId xmlns:a16="http://schemas.microsoft.com/office/drawing/2014/main" id="{B3BD0C12-F4F8-C86E-F79E-CDB5AAA0913F}"/>
              </a:ext>
            </a:extLst>
          </p:cNvPr>
          <p:cNvGraphicFramePr>
            <a:graphicFrameLocks/>
          </p:cNvGraphicFramePr>
          <p:nvPr>
            <p:extLst>
              <p:ext uri="{D42A27DB-BD31-4B8C-83A1-F6EECF244321}">
                <p14:modId xmlns:p14="http://schemas.microsoft.com/office/powerpoint/2010/main" val="1557045494"/>
              </p:ext>
            </p:extLst>
          </p:nvPr>
        </p:nvGraphicFramePr>
        <p:xfrm>
          <a:off x="509025" y="7680597"/>
          <a:ext cx="2723125" cy="1380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AB0FE575-2ED1-64F6-2A2B-50D2C6C8A069}"/>
              </a:ext>
            </a:extLst>
          </p:cNvPr>
          <p:cNvGraphicFramePr>
            <a:graphicFrameLocks/>
          </p:cNvGraphicFramePr>
          <p:nvPr>
            <p:extLst>
              <p:ext uri="{D42A27DB-BD31-4B8C-83A1-F6EECF244321}">
                <p14:modId xmlns:p14="http://schemas.microsoft.com/office/powerpoint/2010/main" val="1528794303"/>
              </p:ext>
            </p:extLst>
          </p:nvPr>
        </p:nvGraphicFramePr>
        <p:xfrm>
          <a:off x="509026" y="5038533"/>
          <a:ext cx="2786624" cy="182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CE2E12AC-5C60-E3F8-0EC7-F1E3726864FF}"/>
              </a:ext>
            </a:extLst>
          </p:cNvPr>
          <p:cNvGraphicFramePr>
            <a:graphicFrameLocks/>
          </p:cNvGraphicFramePr>
          <p:nvPr>
            <p:extLst>
              <p:ext uri="{D42A27DB-BD31-4B8C-83A1-F6EECF244321}">
                <p14:modId xmlns:p14="http://schemas.microsoft.com/office/powerpoint/2010/main" val="2939374424"/>
              </p:ext>
            </p:extLst>
          </p:nvPr>
        </p:nvGraphicFramePr>
        <p:xfrm>
          <a:off x="3700575" y="7792830"/>
          <a:ext cx="2723125" cy="1268016"/>
        </p:xfrm>
        <a:graphic>
          <a:graphicData uri="http://schemas.openxmlformats.org/drawingml/2006/chart">
            <c:chart xmlns:c="http://schemas.openxmlformats.org/drawingml/2006/chart" xmlns:r="http://schemas.openxmlformats.org/officeDocument/2006/relationships" r:id="rId5"/>
          </a:graphicData>
        </a:graphic>
      </p:graphicFrame>
      <p:sp>
        <p:nvSpPr>
          <p:cNvPr id="8" name="Rektangel 7">
            <a:extLst>
              <a:ext uri="{FF2B5EF4-FFF2-40B4-BE49-F238E27FC236}">
                <a16:creationId xmlns:a16="http://schemas.microsoft.com/office/drawing/2014/main" id="{797A2E7D-88CB-57AD-AFEB-A79186BC51D6}"/>
              </a:ext>
            </a:extLst>
          </p:cNvPr>
          <p:cNvSpPr/>
          <p:nvPr/>
        </p:nvSpPr>
        <p:spPr>
          <a:xfrm>
            <a:off x="3562351" y="7041458"/>
            <a:ext cx="2977695"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med på faste fritidsaktiviteter.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sp>
        <p:nvSpPr>
          <p:cNvPr id="11" name="TextBox 2">
            <a:extLst>
              <a:ext uri="{FF2B5EF4-FFF2-40B4-BE49-F238E27FC236}">
                <a16:creationId xmlns:a16="http://schemas.microsoft.com/office/drawing/2014/main" id="{CE9D1AC3-8EB8-CA84-0779-EDB95DCE3A24}"/>
              </a:ext>
            </a:extLst>
          </p:cNvPr>
          <p:cNvSpPr txBox="1"/>
          <p:nvPr/>
        </p:nvSpPr>
        <p:spPr>
          <a:xfrm>
            <a:off x="3594122" y="4946062"/>
            <a:ext cx="2829578"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De aller fleste barn er med på én eller flere faste fritidsaktiviteter, og mange bruker flere kvelder i uka til slike aktiviteter</a:t>
            </a:r>
          </a:p>
        </p:txBody>
      </p:sp>
      <p:cxnSp>
        <p:nvCxnSpPr>
          <p:cNvPr id="12" name="Rett linje 11">
            <a:extLst>
              <a:ext uri="{FF2B5EF4-FFF2-40B4-BE49-F238E27FC236}">
                <a16:creationId xmlns:a16="http://schemas.microsoft.com/office/drawing/2014/main" id="{12A2CA36-E978-40A0-2E56-F02B1044B28C}"/>
              </a:ext>
            </a:extLst>
          </p:cNvPr>
          <p:cNvCxnSpPr>
            <a:cxnSpLocks/>
          </p:cNvCxnSpPr>
          <p:nvPr/>
        </p:nvCxnSpPr>
        <p:spPr>
          <a:xfrm>
            <a:off x="3427398" y="4780230"/>
            <a:ext cx="0" cy="436377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76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a:t>
            </a:r>
            <a:r>
              <a:rPr lang="nb-NO" sz="1100" dirty="0">
                <a:solidFill>
                  <a:srgbClr val="DE9F37"/>
                </a:solidFill>
                <a:latin typeface="Akkurat Pro Light" panose="020B0404020101020102" pitchFamily="34" charset="0"/>
                <a:cs typeface="Arial" panose="020B0604020202020204" pitchFamily="34" charset="0"/>
              </a:rPr>
              <a:t>19</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cxnSp>
        <p:nvCxnSpPr>
          <p:cNvPr id="2" name="Rett linje 1">
            <a:extLst>
              <a:ext uri="{FF2B5EF4-FFF2-40B4-BE49-F238E27FC236}">
                <a16:creationId xmlns:a16="http://schemas.microsoft.com/office/drawing/2014/main" id="{9141810F-EAB9-5F9A-10FB-04FF3E43E5C8}"/>
              </a:ext>
            </a:extLst>
          </p:cNvPr>
          <p:cNvCxnSpPr>
            <a:cxnSpLocks/>
          </p:cNvCxnSpPr>
          <p:nvPr/>
        </p:nvCxnSpPr>
        <p:spPr>
          <a:xfrm>
            <a:off x="3429000" y="795908"/>
            <a:ext cx="0" cy="672548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47BFB711-1434-1469-997A-9FA6B78B8E4F}"/>
              </a:ext>
            </a:extLst>
          </p:cNvPr>
          <p:cNvSpPr/>
          <p:nvPr/>
        </p:nvSpPr>
        <p:spPr>
          <a:xfrm>
            <a:off x="3549293" y="853333"/>
            <a:ext cx="297104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kvelder (mandag til fredag) barn er med på faste fritidsaktiviteter. Blant de som er aktive </a:t>
            </a:r>
            <a:endParaRPr lang="nb-NO" sz="1000" b="1" dirty="0">
              <a:solidFill>
                <a:srgbClr val="FF0000"/>
              </a:solidFill>
              <a:latin typeface="Akkurat Pro Regular" panose="020B0504020101020102" pitchFamily="34" charset="77"/>
              <a:cs typeface="Arial" panose="020B0604020202020204" pitchFamily="34" charset="0"/>
            </a:endParaRPr>
          </a:p>
        </p:txBody>
      </p:sp>
      <p:sp>
        <p:nvSpPr>
          <p:cNvPr id="5" name="Rektangel 4">
            <a:extLst>
              <a:ext uri="{FF2B5EF4-FFF2-40B4-BE49-F238E27FC236}">
                <a16:creationId xmlns:a16="http://schemas.microsoft.com/office/drawing/2014/main" id="{5FEE45EF-EA59-A11B-6A1E-856477334C89}"/>
              </a:ext>
            </a:extLst>
          </p:cNvPr>
          <p:cNvSpPr/>
          <p:nvPr/>
        </p:nvSpPr>
        <p:spPr>
          <a:xfrm>
            <a:off x="358449" y="874364"/>
            <a:ext cx="295983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panose="020B0504020101020102" pitchFamily="34" charset="0"/>
                <a:cs typeface="Arial" panose="020B0604020202020204" pitchFamily="34" charset="0"/>
              </a:rPr>
              <a:t>Prosentandel som driver med ulike typer faste fritidsaktiviteter</a:t>
            </a:r>
            <a:endPar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endParaRPr>
          </a:p>
        </p:txBody>
      </p:sp>
      <p:graphicFrame>
        <p:nvGraphicFramePr>
          <p:cNvPr id="13" name="Diagram 12">
            <a:extLst>
              <a:ext uri="{FF2B5EF4-FFF2-40B4-BE49-F238E27FC236}">
                <a16:creationId xmlns:a16="http://schemas.microsoft.com/office/drawing/2014/main" id="{88E57F50-70BF-F071-8526-273DBADD16D5}"/>
              </a:ext>
            </a:extLst>
          </p:cNvPr>
          <p:cNvGraphicFramePr>
            <a:graphicFrameLocks/>
          </p:cNvGraphicFramePr>
          <p:nvPr>
            <p:extLst>
              <p:ext uri="{D42A27DB-BD31-4B8C-83A1-F6EECF244321}">
                <p14:modId xmlns:p14="http://schemas.microsoft.com/office/powerpoint/2010/main" val="508767655"/>
              </p:ext>
            </p:extLst>
          </p:nvPr>
        </p:nvGraphicFramePr>
        <p:xfrm>
          <a:off x="451876" y="1281165"/>
          <a:ext cx="2786624" cy="2107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Diagram 20">
            <a:extLst>
              <a:ext uri="{FF2B5EF4-FFF2-40B4-BE49-F238E27FC236}">
                <a16:creationId xmlns:a16="http://schemas.microsoft.com/office/drawing/2014/main" id="{03445B4E-B8A9-AC6C-FB06-48538079DD2D}"/>
              </a:ext>
            </a:extLst>
          </p:cNvPr>
          <p:cNvGraphicFramePr>
            <a:graphicFrameLocks/>
          </p:cNvGraphicFramePr>
          <p:nvPr>
            <p:extLst>
              <p:ext uri="{D42A27DB-BD31-4B8C-83A1-F6EECF244321}">
                <p14:modId xmlns:p14="http://schemas.microsoft.com/office/powerpoint/2010/main" val="1153009770"/>
              </p:ext>
            </p:extLst>
          </p:nvPr>
        </p:nvGraphicFramePr>
        <p:xfrm>
          <a:off x="3713805" y="1321669"/>
          <a:ext cx="2786624" cy="20669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F0E5F6F6-F82C-8BDF-A831-13E2A99DEB7C}"/>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FRITID</a:t>
            </a:r>
          </a:p>
        </p:txBody>
      </p:sp>
      <p:cxnSp>
        <p:nvCxnSpPr>
          <p:cNvPr id="15" name="Rett linje 14">
            <a:extLst>
              <a:ext uri="{FF2B5EF4-FFF2-40B4-BE49-F238E27FC236}">
                <a16:creationId xmlns:a16="http://schemas.microsoft.com/office/drawing/2014/main" id="{3340354B-30F3-D26E-123E-723CBB2CE2C3}"/>
              </a:ext>
            </a:extLst>
          </p:cNvPr>
          <p:cNvCxnSpPr>
            <a:cxnSpLocks/>
          </p:cNvCxnSpPr>
          <p:nvPr/>
        </p:nvCxnSpPr>
        <p:spPr>
          <a:xfrm>
            <a:off x="350758" y="572433"/>
            <a:ext cx="535013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6" name="Rektangel 22">
            <a:extLst>
              <a:ext uri="{FF2B5EF4-FFF2-40B4-BE49-F238E27FC236}">
                <a16:creationId xmlns:a16="http://schemas.microsoft.com/office/drawing/2014/main" id="{2A779F93-814C-066A-BC70-DFA2D74D4D5C}"/>
              </a:ext>
            </a:extLst>
          </p:cNvPr>
          <p:cNvSpPr/>
          <p:nvPr/>
        </p:nvSpPr>
        <p:spPr>
          <a:xfrm>
            <a:off x="340866" y="5634932"/>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spiller instrument eller synger. Blant gutter og jenter på ulike klassetrinn</a:t>
            </a:r>
          </a:p>
        </p:txBody>
      </p:sp>
      <p:graphicFrame>
        <p:nvGraphicFramePr>
          <p:cNvPr id="17" name="Diagram 16">
            <a:extLst>
              <a:ext uri="{FF2B5EF4-FFF2-40B4-BE49-F238E27FC236}">
                <a16:creationId xmlns:a16="http://schemas.microsoft.com/office/drawing/2014/main" id="{E9A7E2BC-9EEE-6335-16CD-E2A34D29B6F3}"/>
              </a:ext>
            </a:extLst>
          </p:cNvPr>
          <p:cNvGraphicFramePr>
            <a:graphicFrameLocks/>
          </p:cNvGraphicFramePr>
          <p:nvPr>
            <p:extLst>
              <p:ext uri="{D42A27DB-BD31-4B8C-83A1-F6EECF244321}">
                <p14:modId xmlns:p14="http://schemas.microsoft.com/office/powerpoint/2010/main" val="4213292326"/>
              </p:ext>
            </p:extLst>
          </p:nvPr>
        </p:nvGraphicFramePr>
        <p:xfrm>
          <a:off x="509025" y="6188931"/>
          <a:ext cx="2723125" cy="138025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22">
            <a:extLst>
              <a:ext uri="{FF2B5EF4-FFF2-40B4-BE49-F238E27FC236}">
                <a16:creationId xmlns:a16="http://schemas.microsoft.com/office/drawing/2014/main" id="{9F2F6838-8218-5625-DBB7-8DC54E4B812D}"/>
              </a:ext>
            </a:extLst>
          </p:cNvPr>
          <p:cNvSpPr/>
          <p:nvPr/>
        </p:nvSpPr>
        <p:spPr>
          <a:xfrm>
            <a:off x="340866" y="3592621"/>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driver fast med idrett eller sport. Blant gutter og jenter på ulike klassetrinn</a:t>
            </a:r>
          </a:p>
        </p:txBody>
      </p:sp>
      <p:graphicFrame>
        <p:nvGraphicFramePr>
          <p:cNvPr id="22" name="Diagram 21">
            <a:extLst>
              <a:ext uri="{FF2B5EF4-FFF2-40B4-BE49-F238E27FC236}">
                <a16:creationId xmlns:a16="http://schemas.microsoft.com/office/drawing/2014/main" id="{ADEE508F-883F-319E-E395-FD7642520812}"/>
              </a:ext>
            </a:extLst>
          </p:cNvPr>
          <p:cNvGraphicFramePr>
            <a:graphicFrameLocks/>
          </p:cNvGraphicFramePr>
          <p:nvPr>
            <p:extLst>
              <p:ext uri="{D42A27DB-BD31-4B8C-83A1-F6EECF244321}">
                <p14:modId xmlns:p14="http://schemas.microsoft.com/office/powerpoint/2010/main" val="1819117905"/>
              </p:ext>
            </p:extLst>
          </p:nvPr>
        </p:nvGraphicFramePr>
        <p:xfrm>
          <a:off x="509025" y="4146620"/>
          <a:ext cx="2723125" cy="1380250"/>
        </p:xfrm>
        <a:graphic>
          <a:graphicData uri="http://schemas.openxmlformats.org/drawingml/2006/chart">
            <c:chart xmlns:c="http://schemas.openxmlformats.org/drawingml/2006/chart" xmlns:r="http://schemas.openxmlformats.org/officeDocument/2006/relationships" r:id="rId5"/>
          </a:graphicData>
        </a:graphic>
      </p:graphicFrame>
      <p:sp>
        <p:nvSpPr>
          <p:cNvPr id="23" name="Rektangel 22">
            <a:extLst>
              <a:ext uri="{FF2B5EF4-FFF2-40B4-BE49-F238E27FC236}">
                <a16:creationId xmlns:a16="http://schemas.microsoft.com/office/drawing/2014/main" id="{C0D4A05D-F4D6-4BDE-2425-1221D237FEE8}"/>
              </a:ext>
            </a:extLst>
          </p:cNvPr>
          <p:cNvSpPr/>
          <p:nvPr/>
        </p:nvSpPr>
        <p:spPr>
          <a:xfrm>
            <a:off x="3545646" y="5634932"/>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driver med en annen fast fritidsaktivitet. Blant gutter og jenter på ulike klassetrinn</a:t>
            </a:r>
          </a:p>
        </p:txBody>
      </p:sp>
      <p:graphicFrame>
        <p:nvGraphicFramePr>
          <p:cNvPr id="24" name="Diagram 23">
            <a:extLst>
              <a:ext uri="{FF2B5EF4-FFF2-40B4-BE49-F238E27FC236}">
                <a16:creationId xmlns:a16="http://schemas.microsoft.com/office/drawing/2014/main" id="{4726A184-202B-C53D-25CE-BEC071A0B703}"/>
              </a:ext>
            </a:extLst>
          </p:cNvPr>
          <p:cNvGraphicFramePr>
            <a:graphicFrameLocks/>
          </p:cNvGraphicFramePr>
          <p:nvPr>
            <p:extLst>
              <p:ext uri="{D42A27DB-BD31-4B8C-83A1-F6EECF244321}">
                <p14:modId xmlns:p14="http://schemas.microsoft.com/office/powerpoint/2010/main" val="1985662968"/>
              </p:ext>
            </p:extLst>
          </p:nvPr>
        </p:nvGraphicFramePr>
        <p:xfrm>
          <a:off x="3713805" y="6188931"/>
          <a:ext cx="2723125" cy="1380250"/>
        </p:xfrm>
        <a:graphic>
          <a:graphicData uri="http://schemas.openxmlformats.org/drawingml/2006/chart">
            <c:chart xmlns:c="http://schemas.openxmlformats.org/drawingml/2006/chart" xmlns:r="http://schemas.openxmlformats.org/officeDocument/2006/relationships" r:id="rId6"/>
          </a:graphicData>
        </a:graphic>
      </p:graphicFrame>
      <p:sp>
        <p:nvSpPr>
          <p:cNvPr id="25" name="Rektangel 22">
            <a:extLst>
              <a:ext uri="{FF2B5EF4-FFF2-40B4-BE49-F238E27FC236}">
                <a16:creationId xmlns:a16="http://schemas.microsoft.com/office/drawing/2014/main" id="{13885D0B-1FC1-DA14-A73A-5AC0B8B854FA}"/>
              </a:ext>
            </a:extLst>
          </p:cNvPr>
          <p:cNvSpPr/>
          <p:nvPr/>
        </p:nvSpPr>
        <p:spPr>
          <a:xfrm>
            <a:off x="3545646" y="3592621"/>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med på teater eller dans. Blant gutter og jenter på ulike klassetrinn</a:t>
            </a:r>
          </a:p>
        </p:txBody>
      </p:sp>
      <p:graphicFrame>
        <p:nvGraphicFramePr>
          <p:cNvPr id="26" name="Diagram 25">
            <a:extLst>
              <a:ext uri="{FF2B5EF4-FFF2-40B4-BE49-F238E27FC236}">
                <a16:creationId xmlns:a16="http://schemas.microsoft.com/office/drawing/2014/main" id="{FF514039-6401-58D6-4C11-4A23D419E089}"/>
              </a:ext>
            </a:extLst>
          </p:cNvPr>
          <p:cNvGraphicFramePr>
            <a:graphicFrameLocks/>
          </p:cNvGraphicFramePr>
          <p:nvPr>
            <p:extLst>
              <p:ext uri="{D42A27DB-BD31-4B8C-83A1-F6EECF244321}">
                <p14:modId xmlns:p14="http://schemas.microsoft.com/office/powerpoint/2010/main" val="2036366065"/>
              </p:ext>
            </p:extLst>
          </p:nvPr>
        </p:nvGraphicFramePr>
        <p:xfrm>
          <a:off x="3713805" y="4146620"/>
          <a:ext cx="2723125" cy="1380250"/>
        </p:xfrm>
        <a:graphic>
          <a:graphicData uri="http://schemas.openxmlformats.org/drawingml/2006/chart">
            <c:chart xmlns:c="http://schemas.openxmlformats.org/drawingml/2006/chart" xmlns:r="http://schemas.openxmlformats.org/officeDocument/2006/relationships" r:id="rId7"/>
          </a:graphicData>
        </a:graphic>
      </p:graphicFrame>
      <p:sp>
        <p:nvSpPr>
          <p:cNvPr id="30" name="Rektangel 29">
            <a:extLst>
              <a:ext uri="{FF2B5EF4-FFF2-40B4-BE49-F238E27FC236}">
                <a16:creationId xmlns:a16="http://schemas.microsoft.com/office/drawing/2014/main" id="{44C5487F-EFB2-4ECE-06FC-37FE94AF1B9B}"/>
              </a:ext>
            </a:extLst>
          </p:cNvPr>
          <p:cNvSpPr/>
          <p:nvPr/>
        </p:nvSpPr>
        <p:spPr>
          <a:xfrm>
            <a:off x="370801" y="7676703"/>
            <a:ext cx="5874370" cy="400110"/>
          </a:xfrm>
          <a:prstGeom prst="rect">
            <a:avLst/>
          </a:prstGeom>
        </p:spPr>
        <p:txBody>
          <a:bodyPr wrap="square">
            <a:spAutoFit/>
          </a:bodyPr>
          <a:lstStyle/>
          <a:p>
            <a:r>
              <a:rPr lang="nb-NO" sz="1000" b="1" dirty="0">
                <a:solidFill>
                  <a:srgbClr val="000000"/>
                </a:solidFill>
                <a:highlight>
                  <a:srgbClr val="FFFF00"/>
                </a:highlight>
                <a:latin typeface="Akkurat Pro" panose="020B0504020101020102" pitchFamily="34" charset="0"/>
                <a:cs typeface="Arial" panose="020B0604020202020204" pitchFamily="34" charset="0"/>
              </a:rPr>
              <a:t>Prosentandel som driver med ulike typer faste fritidsaktiviteter. I Midtre Gauldal kommune på ulike tidspunkter</a:t>
            </a:r>
            <a:endParaRPr lang="nb-NO" sz="1000" b="1" dirty="0">
              <a:solidFill>
                <a:srgbClr val="FF0000"/>
              </a:solidFill>
              <a:highlight>
                <a:srgbClr val="FFFF00"/>
              </a:highlight>
              <a:latin typeface="Akkurat Pro" panose="020B0504020101020102"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76693A1F-C7C0-3F78-C870-1619407919D5}"/>
              </a:ext>
            </a:extLst>
          </p:cNvPr>
          <p:cNvGraphicFramePr>
            <a:graphicFrameLocks/>
          </p:cNvGraphicFramePr>
          <p:nvPr>
            <p:extLst>
              <p:ext uri="{D42A27DB-BD31-4B8C-83A1-F6EECF244321}">
                <p14:modId xmlns:p14="http://schemas.microsoft.com/office/powerpoint/2010/main" val="1791450624"/>
              </p:ext>
            </p:extLst>
          </p:nvPr>
        </p:nvGraphicFramePr>
        <p:xfrm>
          <a:off x="463806" y="8039829"/>
          <a:ext cx="5887229" cy="136336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5474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FRITID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230489" y="562908"/>
            <a:ext cx="5286646"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Midtre Gauldal kommune</a:t>
            </a:r>
          </a:p>
        </p:txBody>
      </p:sp>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a:off x="3427399" y="941560"/>
            <a:ext cx="0" cy="81192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ktangel 22">
            <a:extLst>
              <a:ext uri="{FF2B5EF4-FFF2-40B4-BE49-F238E27FC236}">
                <a16:creationId xmlns:a16="http://schemas.microsoft.com/office/drawing/2014/main" id="{A6C79D0D-DB95-37AC-1D87-B278E6997AE9}"/>
              </a:ext>
            </a:extLst>
          </p:cNvPr>
          <p:cNvSpPr/>
          <p:nvPr/>
        </p:nvSpPr>
        <p:spPr>
          <a:xfrm>
            <a:off x="340866" y="6972710"/>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på fritidsklubb eller juniorklubb minst en gang i uken. Blant gutter og jenter på ulike klassetrinn</a:t>
            </a:r>
          </a:p>
        </p:txBody>
      </p:sp>
      <p:graphicFrame>
        <p:nvGraphicFramePr>
          <p:cNvPr id="4" name="Diagram 3">
            <a:extLst>
              <a:ext uri="{FF2B5EF4-FFF2-40B4-BE49-F238E27FC236}">
                <a16:creationId xmlns:a16="http://schemas.microsoft.com/office/drawing/2014/main" id="{A5367D8C-DF93-9A5E-96D1-F035D31D55CF}"/>
              </a:ext>
            </a:extLst>
          </p:cNvPr>
          <p:cNvGraphicFramePr>
            <a:graphicFrameLocks/>
          </p:cNvGraphicFramePr>
          <p:nvPr>
            <p:extLst>
              <p:ext uri="{D42A27DB-BD31-4B8C-83A1-F6EECF244321}">
                <p14:modId xmlns:p14="http://schemas.microsoft.com/office/powerpoint/2010/main" val="861661425"/>
              </p:ext>
            </p:extLst>
          </p:nvPr>
        </p:nvGraphicFramePr>
        <p:xfrm>
          <a:off x="509025" y="7680597"/>
          <a:ext cx="2723125" cy="1380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a:extLst>
              <a:ext uri="{FF2B5EF4-FFF2-40B4-BE49-F238E27FC236}">
                <a16:creationId xmlns:a16="http://schemas.microsoft.com/office/drawing/2014/main" id="{874BEA1C-A494-EBA8-756D-28EAB59E58AD}"/>
              </a:ext>
            </a:extLst>
          </p:cNvPr>
          <p:cNvGraphicFramePr>
            <a:graphicFrameLocks/>
          </p:cNvGraphicFramePr>
          <p:nvPr>
            <p:extLst>
              <p:ext uri="{D42A27DB-BD31-4B8C-83A1-F6EECF244321}">
                <p14:modId xmlns:p14="http://schemas.microsoft.com/office/powerpoint/2010/main" val="1435791288"/>
              </p:ext>
            </p:extLst>
          </p:nvPr>
        </p:nvGraphicFramePr>
        <p:xfrm>
          <a:off x="509026" y="1419046"/>
          <a:ext cx="2786624" cy="2582094"/>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a:extLst>
              <a:ext uri="{FF2B5EF4-FFF2-40B4-BE49-F238E27FC236}">
                <a16:creationId xmlns:a16="http://schemas.microsoft.com/office/drawing/2014/main" id="{00FBF915-FE31-8C9E-488F-3F2844F26B09}"/>
              </a:ext>
            </a:extLst>
          </p:cNvPr>
          <p:cNvSpPr/>
          <p:nvPr/>
        </p:nvSpPr>
        <p:spPr>
          <a:xfrm>
            <a:off x="358449" y="874364"/>
            <a:ext cx="295983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fritiden din utenfor skolen. Hvor ofte trener du eller driver med sport?</a:t>
            </a:r>
          </a:p>
        </p:txBody>
      </p:sp>
      <p:sp>
        <p:nvSpPr>
          <p:cNvPr id="11" name="Rektangel 22">
            <a:extLst>
              <a:ext uri="{FF2B5EF4-FFF2-40B4-BE49-F238E27FC236}">
                <a16:creationId xmlns:a16="http://schemas.microsoft.com/office/drawing/2014/main" id="{9438E7B1-842F-51E5-1EE1-7F5610754B3C}"/>
              </a:ext>
            </a:extLst>
          </p:cNvPr>
          <p:cNvSpPr/>
          <p:nvPr/>
        </p:nvSpPr>
        <p:spPr>
          <a:xfrm>
            <a:off x="340866" y="4441230"/>
            <a:ext cx="2903938"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trener eller driver med sport minst en dag i uken.</a:t>
            </a:r>
            <a:r>
              <a:rPr lang="nb-NO" sz="1000" b="1" dirty="0">
                <a:solidFill>
                  <a:srgbClr val="000000"/>
                </a:solidFill>
                <a:latin typeface="Akkurat Pro Regular" panose="020B0504020101020102" pitchFamily="34" charset="77"/>
                <a:cs typeface="Arial" panose="020B0604020202020204" pitchFamily="34" charset="0"/>
              </a:rPr>
              <a:t> Blant gutter og jenter på ulike klassetrinn</a:t>
            </a:r>
          </a:p>
        </p:txBody>
      </p:sp>
      <p:graphicFrame>
        <p:nvGraphicFramePr>
          <p:cNvPr id="12" name="Diagram 11">
            <a:extLst>
              <a:ext uri="{FF2B5EF4-FFF2-40B4-BE49-F238E27FC236}">
                <a16:creationId xmlns:a16="http://schemas.microsoft.com/office/drawing/2014/main" id="{3B0CE2A8-0ECF-05B5-6B3E-CC4CEA1CC2DC}"/>
              </a:ext>
            </a:extLst>
          </p:cNvPr>
          <p:cNvGraphicFramePr>
            <a:graphicFrameLocks/>
          </p:cNvGraphicFramePr>
          <p:nvPr>
            <p:extLst>
              <p:ext uri="{D42A27DB-BD31-4B8C-83A1-F6EECF244321}">
                <p14:modId xmlns:p14="http://schemas.microsoft.com/office/powerpoint/2010/main" val="216359147"/>
              </p:ext>
            </p:extLst>
          </p:nvPr>
        </p:nvGraphicFramePr>
        <p:xfrm>
          <a:off x="509025" y="5152370"/>
          <a:ext cx="2723125" cy="1380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 12">
            <a:extLst>
              <a:ext uri="{FF2B5EF4-FFF2-40B4-BE49-F238E27FC236}">
                <a16:creationId xmlns:a16="http://schemas.microsoft.com/office/drawing/2014/main" id="{CED03B40-FB03-93F6-3F96-1763DA9FDF4D}"/>
              </a:ext>
            </a:extLst>
          </p:cNvPr>
          <p:cNvGraphicFramePr>
            <a:graphicFrameLocks/>
          </p:cNvGraphicFramePr>
          <p:nvPr>
            <p:extLst>
              <p:ext uri="{D42A27DB-BD31-4B8C-83A1-F6EECF244321}">
                <p14:modId xmlns:p14="http://schemas.microsoft.com/office/powerpoint/2010/main" val="3514515449"/>
              </p:ext>
            </p:extLst>
          </p:nvPr>
        </p:nvGraphicFramePr>
        <p:xfrm>
          <a:off x="3700575" y="5443806"/>
          <a:ext cx="2723125" cy="145028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ktangel 13">
            <a:extLst>
              <a:ext uri="{FF2B5EF4-FFF2-40B4-BE49-F238E27FC236}">
                <a16:creationId xmlns:a16="http://schemas.microsoft.com/office/drawing/2014/main" id="{2239B301-A81B-3B20-1B1D-2B26D11872BA}"/>
              </a:ext>
            </a:extLst>
          </p:cNvPr>
          <p:cNvSpPr/>
          <p:nvPr/>
        </p:nvSpPr>
        <p:spPr>
          <a:xfrm>
            <a:off x="3562351" y="4889808"/>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trener eller driver med sport minst en dag i uken</a:t>
            </a:r>
            <a:r>
              <a:rPr lang="nb-NO" sz="1000" b="1" dirty="0">
                <a:solidFill>
                  <a:srgbClr val="00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sp>
        <p:nvSpPr>
          <p:cNvPr id="16" name="Rektangel 22">
            <a:extLst>
              <a:ext uri="{FF2B5EF4-FFF2-40B4-BE49-F238E27FC236}">
                <a16:creationId xmlns:a16="http://schemas.microsoft.com/office/drawing/2014/main" id="{6B3F7DC6-4F66-DFAC-68E5-60653F2C8E95}"/>
              </a:ext>
            </a:extLst>
          </p:cNvPr>
          <p:cNvSpPr/>
          <p:nvPr/>
        </p:nvSpPr>
        <p:spPr>
          <a:xfrm>
            <a:off x="3648762" y="7097627"/>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på fritidsklubb eller juniorklubb minst en gang i uken.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endParaRPr lang="nb-NO" sz="1000" b="1" dirty="0">
              <a:solidFill>
                <a:srgbClr val="000000"/>
              </a:solidFill>
              <a:latin typeface="Akkurat Pro Regular" panose="020B0504020101020102" pitchFamily="34" charset="77"/>
              <a:cs typeface="Arial" panose="020B0604020202020204" pitchFamily="34" charset="0"/>
            </a:endParaRPr>
          </a:p>
        </p:txBody>
      </p:sp>
      <p:sp>
        <p:nvSpPr>
          <p:cNvPr id="6" name="TekstSylinder 5">
            <a:extLst>
              <a:ext uri="{FF2B5EF4-FFF2-40B4-BE49-F238E27FC236}">
                <a16:creationId xmlns:a16="http://schemas.microsoft.com/office/drawing/2014/main" id="{C07208E9-7E1C-1D18-1421-E9DD5B4F8A2C}"/>
              </a:ext>
            </a:extLst>
          </p:cNvPr>
          <p:cNvSpPr txBox="1"/>
          <p:nvPr/>
        </p:nvSpPr>
        <p:spPr>
          <a:xfrm>
            <a:off x="3590415" y="935971"/>
            <a:ext cx="2909135"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Trening og sport</a:t>
            </a:r>
          </a:p>
          <a:p>
            <a:pPr>
              <a:spcAft>
                <a:spcPts val="401"/>
              </a:spcAft>
            </a:pPr>
            <a:r>
              <a:rPr lang="nb-NO" sz="1000" dirty="0">
                <a:latin typeface="Akkurat Pro" panose="020B0504020101020102" pitchFamily="34" charset="77"/>
                <a:cs typeface="Arial" panose="020B0604020202020204" pitchFamily="34" charset="0"/>
              </a:rPr>
              <a:t>De aller fleste barn i Norge driver med en eller annen form for trening eller sport. På landsbasis sier bare 14 % av barna at dette er noe de aldri driver med. De fleste barna trener eller driver med sport 1-4 dager i uka. Mange gjør også dette 5 dager i uka eller mer.</a:t>
            </a:r>
          </a:p>
          <a:p>
            <a:pPr>
              <a:spcAft>
                <a:spcPts val="401"/>
              </a:spcAft>
            </a:pPr>
            <a:r>
              <a:rPr lang="nb-NO" sz="1000" dirty="0">
                <a:latin typeface="Akkurat Pro" panose="020B0504020101020102" pitchFamily="34" charset="77"/>
                <a:cs typeface="Arial" panose="020B0604020202020204" pitchFamily="34" charset="0"/>
              </a:rPr>
              <a:t>Det er som oftest litt flere gutter enn jenter som driver med sport eller idrett. Kjønnsforskjellene er størst blant de mest aktive. Andelen gutter og jenter som aldri trener eller driver med sport er omtrent like stor. </a:t>
            </a:r>
          </a:p>
          <a:p>
            <a:pPr>
              <a:spcAft>
                <a:spcPts val="401"/>
              </a:spcAft>
            </a:pPr>
            <a:r>
              <a:rPr lang="nb-NO" sz="1000" dirty="0">
                <a:latin typeface="Akkurat Pro" panose="020B0504020101020102" pitchFamily="34" charset="77"/>
                <a:cs typeface="Arial" panose="020B0604020202020204" pitchFamily="34" charset="0"/>
              </a:rPr>
              <a:t>På landsbasis er det store sosioøkonomiske forskjeller i andelen som trener eller er aktive i sport. Blant barn med høy sosioøkonomisk bakgrunn er andelen som trener eller driver med sport minst en dag i uken 83 %, mens den tilsvarende andelen blant barn i lavere sosiale lag er 63 %. </a:t>
            </a:r>
          </a:p>
        </p:txBody>
      </p:sp>
      <p:graphicFrame>
        <p:nvGraphicFramePr>
          <p:cNvPr id="7" name="Diagram 6">
            <a:extLst>
              <a:ext uri="{FF2B5EF4-FFF2-40B4-BE49-F238E27FC236}">
                <a16:creationId xmlns:a16="http://schemas.microsoft.com/office/drawing/2014/main" id="{15FF15D5-A9A9-A083-E458-DA9696D78633}"/>
              </a:ext>
            </a:extLst>
          </p:cNvPr>
          <p:cNvGraphicFramePr>
            <a:graphicFrameLocks/>
          </p:cNvGraphicFramePr>
          <p:nvPr>
            <p:extLst>
              <p:ext uri="{D42A27DB-BD31-4B8C-83A1-F6EECF244321}">
                <p14:modId xmlns:p14="http://schemas.microsoft.com/office/powerpoint/2010/main" val="37095768"/>
              </p:ext>
            </p:extLst>
          </p:nvPr>
        </p:nvGraphicFramePr>
        <p:xfrm>
          <a:off x="3700575" y="7765672"/>
          <a:ext cx="2723125" cy="12680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7600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FRITID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535013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5" name="Rektangel 22">
            <a:extLst>
              <a:ext uri="{FF2B5EF4-FFF2-40B4-BE49-F238E27FC236}">
                <a16:creationId xmlns:a16="http://schemas.microsoft.com/office/drawing/2014/main" id="{E94DF536-5FB1-40DA-BA69-1D8C393FC748}"/>
              </a:ext>
            </a:extLst>
          </p:cNvPr>
          <p:cNvSpPr/>
          <p:nvPr/>
        </p:nvSpPr>
        <p:spPr>
          <a:xfrm>
            <a:off x="358705" y="800871"/>
            <a:ext cx="6142689"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Omtrent hvor ofte barn vanligvis gjør ulike ting på fritiden sin. Prosent</a:t>
            </a:r>
          </a:p>
        </p:txBody>
      </p:sp>
      <p:graphicFrame>
        <p:nvGraphicFramePr>
          <p:cNvPr id="2" name="Diagram 1">
            <a:extLst>
              <a:ext uri="{FF2B5EF4-FFF2-40B4-BE49-F238E27FC236}">
                <a16:creationId xmlns:a16="http://schemas.microsoft.com/office/drawing/2014/main" id="{640B30A3-437D-8703-B12E-30BBD116F7E4}"/>
              </a:ext>
            </a:extLst>
          </p:cNvPr>
          <p:cNvGraphicFramePr>
            <a:graphicFrameLocks/>
          </p:cNvGraphicFramePr>
          <p:nvPr>
            <p:extLst>
              <p:ext uri="{D42A27DB-BD31-4B8C-83A1-F6EECF244321}">
                <p14:modId xmlns:p14="http://schemas.microsoft.com/office/powerpoint/2010/main" val="2432220826"/>
              </p:ext>
            </p:extLst>
          </p:nvPr>
        </p:nvGraphicFramePr>
        <p:xfrm>
          <a:off x="460809" y="1146526"/>
          <a:ext cx="5874371" cy="22847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6">
            <a:extLst>
              <a:ext uri="{FF2B5EF4-FFF2-40B4-BE49-F238E27FC236}">
                <a16:creationId xmlns:a16="http://schemas.microsoft.com/office/drawing/2014/main" id="{91D5B623-9719-B19E-3DC2-65A018472F1D}"/>
              </a:ext>
            </a:extLst>
          </p:cNvPr>
          <p:cNvSpPr/>
          <p:nvPr/>
        </p:nvSpPr>
        <p:spPr>
          <a:xfrm>
            <a:off x="370801" y="7021857"/>
            <a:ext cx="5874370" cy="400110"/>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vanligvis minst en dag i uka driver med følgende aktiviteter. I Midtre Gauldal kommune på ulike tidspunkter</a:t>
            </a:r>
            <a:endParaRPr lang="nb-NO" sz="1000" b="1" dirty="0">
              <a:solidFill>
                <a:srgbClr val="FF0000"/>
              </a:solidFill>
              <a:latin typeface="Akkurat Pro" panose="020B0504020101020102"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79B56FC8-CD83-E878-3EEB-67989E8B3065}"/>
              </a:ext>
            </a:extLst>
          </p:cNvPr>
          <p:cNvGraphicFramePr>
            <a:graphicFrameLocks/>
          </p:cNvGraphicFramePr>
          <p:nvPr>
            <p:extLst>
              <p:ext uri="{D42A27DB-BD31-4B8C-83A1-F6EECF244321}">
                <p14:modId xmlns:p14="http://schemas.microsoft.com/office/powerpoint/2010/main" val="1314551757"/>
              </p:ext>
            </p:extLst>
          </p:nvPr>
        </p:nvGraphicFramePr>
        <p:xfrm>
          <a:off x="463806" y="7532484"/>
          <a:ext cx="5887229" cy="150885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Rett linje 2">
            <a:extLst>
              <a:ext uri="{FF2B5EF4-FFF2-40B4-BE49-F238E27FC236}">
                <a16:creationId xmlns:a16="http://schemas.microsoft.com/office/drawing/2014/main" id="{DEEA8A8B-76AB-EE20-75EC-94C2A6932F89}"/>
              </a:ext>
            </a:extLst>
          </p:cNvPr>
          <p:cNvCxnSpPr>
            <a:cxnSpLocks/>
          </p:cNvCxnSpPr>
          <p:nvPr/>
        </p:nvCxnSpPr>
        <p:spPr>
          <a:xfrm>
            <a:off x="3427399" y="4002303"/>
            <a:ext cx="0" cy="239569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22">
            <a:extLst>
              <a:ext uri="{FF2B5EF4-FFF2-40B4-BE49-F238E27FC236}">
                <a16:creationId xmlns:a16="http://schemas.microsoft.com/office/drawing/2014/main" id="{4B0E94B8-CDD3-2C39-6681-5AF686C39899}"/>
              </a:ext>
            </a:extLst>
          </p:cNvPr>
          <p:cNvSpPr/>
          <p:nvPr/>
        </p:nvSpPr>
        <p:spPr>
          <a:xfrm>
            <a:off x="3617802" y="4002303"/>
            <a:ext cx="2900593" cy="707886"/>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vanligvis minst en kveld i uka er sosial på nett eller mobil størsteparten av kvelden. Blant gutter og jenter på ulike klassetrinn</a:t>
            </a:r>
          </a:p>
        </p:txBody>
      </p:sp>
      <p:sp>
        <p:nvSpPr>
          <p:cNvPr id="5" name="Rektangel 22">
            <a:extLst>
              <a:ext uri="{FF2B5EF4-FFF2-40B4-BE49-F238E27FC236}">
                <a16:creationId xmlns:a16="http://schemas.microsoft.com/office/drawing/2014/main" id="{C72F34EA-0736-C407-B57E-78BEB1FD5E47}"/>
              </a:ext>
            </a:extLst>
          </p:cNvPr>
          <p:cNvSpPr/>
          <p:nvPr/>
        </p:nvSpPr>
        <p:spPr>
          <a:xfrm>
            <a:off x="340865" y="4002303"/>
            <a:ext cx="2900593" cy="707886"/>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vanligvis minst en kveld i uka slapper av for meg selv størsteparten av kvelden. Blant gutter og jenter på ulike klassetrinn</a:t>
            </a:r>
          </a:p>
        </p:txBody>
      </p:sp>
      <p:graphicFrame>
        <p:nvGraphicFramePr>
          <p:cNvPr id="11" name="Diagram 10">
            <a:extLst>
              <a:ext uri="{FF2B5EF4-FFF2-40B4-BE49-F238E27FC236}">
                <a16:creationId xmlns:a16="http://schemas.microsoft.com/office/drawing/2014/main" id="{1742690C-B362-350A-345A-FE75541235D6}"/>
              </a:ext>
            </a:extLst>
          </p:cNvPr>
          <p:cNvGraphicFramePr>
            <a:graphicFrameLocks/>
          </p:cNvGraphicFramePr>
          <p:nvPr>
            <p:extLst>
              <p:ext uri="{D42A27DB-BD31-4B8C-83A1-F6EECF244321}">
                <p14:modId xmlns:p14="http://schemas.microsoft.com/office/powerpoint/2010/main" val="281150647"/>
              </p:ext>
            </p:extLst>
          </p:nvPr>
        </p:nvGraphicFramePr>
        <p:xfrm>
          <a:off x="509025" y="4786479"/>
          <a:ext cx="2723125" cy="1591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 11">
            <a:extLst>
              <a:ext uri="{FF2B5EF4-FFF2-40B4-BE49-F238E27FC236}">
                <a16:creationId xmlns:a16="http://schemas.microsoft.com/office/drawing/2014/main" id="{14543BFA-619B-4047-2AED-97644F3F9677}"/>
              </a:ext>
            </a:extLst>
          </p:cNvPr>
          <p:cNvGraphicFramePr>
            <a:graphicFrameLocks/>
          </p:cNvGraphicFramePr>
          <p:nvPr>
            <p:extLst>
              <p:ext uri="{D42A27DB-BD31-4B8C-83A1-F6EECF244321}">
                <p14:modId xmlns:p14="http://schemas.microsoft.com/office/powerpoint/2010/main" val="996038296"/>
              </p:ext>
            </p:extLst>
          </p:nvPr>
        </p:nvGraphicFramePr>
        <p:xfrm>
          <a:off x="3816921" y="4786479"/>
          <a:ext cx="2723125" cy="1591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0278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FRITID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230489" y="562908"/>
            <a:ext cx="5286646"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Midtre Gauldal kommune</a:t>
            </a:r>
          </a:p>
        </p:txBody>
      </p:sp>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a:off x="3427399" y="1012225"/>
            <a:ext cx="0" cy="804862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7" name="Bilde 36">
            <a:extLst>
              <a:ext uri="{FF2B5EF4-FFF2-40B4-BE49-F238E27FC236}">
                <a16:creationId xmlns:a16="http://schemas.microsoft.com/office/drawing/2014/main" id="{234F5204-D4C4-4F97-B3F8-E5FDD8F67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9337" y="2133170"/>
            <a:ext cx="371412" cy="301888"/>
          </a:xfrm>
          <a:prstGeom prst="rect">
            <a:avLst/>
          </a:prstGeom>
        </p:spPr>
      </p:pic>
      <p:sp>
        <p:nvSpPr>
          <p:cNvPr id="3" name="Rektangel 22">
            <a:extLst>
              <a:ext uri="{FF2B5EF4-FFF2-40B4-BE49-F238E27FC236}">
                <a16:creationId xmlns:a16="http://schemas.microsoft.com/office/drawing/2014/main" id="{A6C79D0D-DB95-37AC-1D87-B278E6997AE9}"/>
              </a:ext>
            </a:extLst>
          </p:cNvPr>
          <p:cNvSpPr/>
          <p:nvPr/>
        </p:nvSpPr>
        <p:spPr>
          <a:xfrm>
            <a:off x="340866" y="6972710"/>
            <a:ext cx="2903938" cy="707886"/>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ser på TV/filmer/serier/ </a:t>
            </a:r>
            <a:r>
              <a:rPr lang="nb-NO" sz="1000" b="1" dirty="0" err="1">
                <a:solidFill>
                  <a:srgbClr val="000000"/>
                </a:solidFill>
                <a:latin typeface="Akkurat Pro Regular" panose="020B0504020101020102" pitchFamily="34" charset="77"/>
                <a:cs typeface="Arial" panose="020B0604020202020204" pitchFamily="34" charset="0"/>
              </a:rPr>
              <a:t>YouTube</a:t>
            </a:r>
            <a:r>
              <a:rPr lang="nb-NO" sz="1000" b="1" dirty="0">
                <a:solidFill>
                  <a:srgbClr val="000000"/>
                </a:solidFill>
                <a:latin typeface="Akkurat Pro Regular" panose="020B0504020101020102" pitchFamily="34" charset="77"/>
                <a:cs typeface="Arial" panose="020B0604020202020204" pitchFamily="34" charset="0"/>
              </a:rPr>
              <a:t> én time eller mer en vanlig dag etter skolen. Blant gutter og jenter på ulike klassetrinn</a:t>
            </a:r>
          </a:p>
        </p:txBody>
      </p:sp>
      <p:graphicFrame>
        <p:nvGraphicFramePr>
          <p:cNvPr id="4" name="Diagram 3">
            <a:extLst>
              <a:ext uri="{FF2B5EF4-FFF2-40B4-BE49-F238E27FC236}">
                <a16:creationId xmlns:a16="http://schemas.microsoft.com/office/drawing/2014/main" id="{A5367D8C-DF93-9A5E-96D1-F035D31D55CF}"/>
              </a:ext>
            </a:extLst>
          </p:cNvPr>
          <p:cNvGraphicFramePr>
            <a:graphicFrameLocks/>
          </p:cNvGraphicFramePr>
          <p:nvPr>
            <p:extLst>
              <p:ext uri="{D42A27DB-BD31-4B8C-83A1-F6EECF244321}">
                <p14:modId xmlns:p14="http://schemas.microsoft.com/office/powerpoint/2010/main" val="4158542836"/>
              </p:ext>
            </p:extLst>
          </p:nvPr>
        </p:nvGraphicFramePr>
        <p:xfrm>
          <a:off x="509025" y="7602583"/>
          <a:ext cx="2723125" cy="1458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874BEA1C-A494-EBA8-756D-28EAB59E58AD}"/>
              </a:ext>
            </a:extLst>
          </p:cNvPr>
          <p:cNvGraphicFramePr>
            <a:graphicFrameLocks/>
          </p:cNvGraphicFramePr>
          <p:nvPr>
            <p:extLst>
              <p:ext uri="{D42A27DB-BD31-4B8C-83A1-F6EECF244321}">
                <p14:modId xmlns:p14="http://schemas.microsoft.com/office/powerpoint/2010/main" val="51507677"/>
              </p:ext>
            </p:extLst>
          </p:nvPr>
        </p:nvGraphicFramePr>
        <p:xfrm>
          <a:off x="509026" y="1582250"/>
          <a:ext cx="2786624" cy="2821174"/>
        </p:xfrm>
        <a:graphic>
          <a:graphicData uri="http://schemas.openxmlformats.org/drawingml/2006/chart">
            <c:chart xmlns:c="http://schemas.openxmlformats.org/drawingml/2006/chart" xmlns:r="http://schemas.openxmlformats.org/officeDocument/2006/relationships" r:id="rId4"/>
          </a:graphicData>
        </a:graphic>
      </p:graphicFrame>
      <p:sp>
        <p:nvSpPr>
          <p:cNvPr id="9" name="Rektangel 8">
            <a:extLst>
              <a:ext uri="{FF2B5EF4-FFF2-40B4-BE49-F238E27FC236}">
                <a16:creationId xmlns:a16="http://schemas.microsoft.com/office/drawing/2014/main" id="{00FBF915-FE31-8C9E-488F-3F2844F26B09}"/>
              </a:ext>
            </a:extLst>
          </p:cNvPr>
          <p:cNvSpPr/>
          <p:nvPr/>
        </p:nvSpPr>
        <p:spPr>
          <a:xfrm>
            <a:off x="358449" y="874364"/>
            <a:ext cx="2959831" cy="553998"/>
          </a:xfrm>
          <a:prstGeom prst="rect">
            <a:avLst/>
          </a:prstGeom>
        </p:spPr>
        <p:txBody>
          <a:bodyPr wrap="square">
            <a:spAutoFit/>
          </a:bodyPr>
          <a:lstStyle/>
          <a:p>
            <a:r>
              <a:rPr lang="nb-NO" sz="1000" b="1" dirty="0">
                <a:highlight>
                  <a:srgbClr val="FFFF00"/>
                </a:highlight>
                <a:latin typeface="Akkurat Pro Regular" panose="020B0504020101020102" pitchFamily="34" charset="77"/>
                <a:cs typeface="Arial" panose="020B0604020202020204" pitchFamily="34" charset="0"/>
              </a:rPr>
              <a:t>Tenk på en vanlig dag etter skolen. Omtrent hvor mange timer bruker du til sammen på aktiviteter foran en skjerm? Ikke ta med skolearbeid</a:t>
            </a:r>
          </a:p>
        </p:txBody>
      </p:sp>
      <p:sp>
        <p:nvSpPr>
          <p:cNvPr id="11" name="Rektangel 22">
            <a:extLst>
              <a:ext uri="{FF2B5EF4-FFF2-40B4-BE49-F238E27FC236}">
                <a16:creationId xmlns:a16="http://schemas.microsoft.com/office/drawing/2014/main" id="{9438E7B1-842F-51E5-1EE1-7F5610754B3C}"/>
              </a:ext>
            </a:extLst>
          </p:cNvPr>
          <p:cNvSpPr/>
          <p:nvPr/>
        </p:nvSpPr>
        <p:spPr>
          <a:xfrm>
            <a:off x="340866" y="4441230"/>
            <a:ext cx="2903938" cy="553998"/>
          </a:xfrm>
          <a:prstGeom prst="rect">
            <a:avLst/>
          </a:prstGeom>
        </p:spPr>
        <p:txBody>
          <a:bodyPr wrap="square">
            <a:spAutoFit/>
          </a:bodyPr>
          <a:lstStyle/>
          <a:p>
            <a:r>
              <a:rPr lang="nb-NO" sz="1000" b="1" dirty="0">
                <a:solidFill>
                  <a:srgbClr val="000000"/>
                </a:solidFill>
                <a:highlight>
                  <a:srgbClr val="FFFF00"/>
                </a:highlight>
                <a:latin typeface="Akkurat Pro" panose="020B0504020101020102" pitchFamily="34" charset="0"/>
                <a:cs typeface="Arial" panose="020B0604020202020204" pitchFamily="34" charset="0"/>
              </a:rPr>
              <a:t>Prosentandel som bruker tre timer eller mer foran en skjerm en vanlig dag etter skolen.</a:t>
            </a:r>
            <a:r>
              <a:rPr lang="nb-NO" sz="1000" b="1" dirty="0">
                <a:solidFill>
                  <a:srgbClr val="000000"/>
                </a:solidFill>
                <a:highlight>
                  <a:srgbClr val="FFFF00"/>
                </a:highlight>
                <a:latin typeface="Akkurat Pro Regular" panose="020B0504020101020102" pitchFamily="34" charset="77"/>
                <a:cs typeface="Arial" panose="020B0604020202020204" pitchFamily="34" charset="0"/>
              </a:rPr>
              <a:t> Blant gutter og jenter på ulike klassetrinn</a:t>
            </a:r>
          </a:p>
        </p:txBody>
      </p:sp>
      <p:graphicFrame>
        <p:nvGraphicFramePr>
          <p:cNvPr id="12" name="Diagram 11">
            <a:extLst>
              <a:ext uri="{FF2B5EF4-FFF2-40B4-BE49-F238E27FC236}">
                <a16:creationId xmlns:a16="http://schemas.microsoft.com/office/drawing/2014/main" id="{3B0CE2A8-0ECF-05B5-6B3E-CC4CEA1CC2DC}"/>
              </a:ext>
            </a:extLst>
          </p:cNvPr>
          <p:cNvGraphicFramePr>
            <a:graphicFrameLocks/>
          </p:cNvGraphicFramePr>
          <p:nvPr>
            <p:extLst>
              <p:ext uri="{D42A27DB-BD31-4B8C-83A1-F6EECF244321}">
                <p14:modId xmlns:p14="http://schemas.microsoft.com/office/powerpoint/2010/main" val="1368131257"/>
              </p:ext>
            </p:extLst>
          </p:nvPr>
        </p:nvGraphicFramePr>
        <p:xfrm>
          <a:off x="509025" y="5152370"/>
          <a:ext cx="2723125" cy="1380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Diagram 12">
            <a:extLst>
              <a:ext uri="{FF2B5EF4-FFF2-40B4-BE49-F238E27FC236}">
                <a16:creationId xmlns:a16="http://schemas.microsoft.com/office/drawing/2014/main" id="{CED03B40-FB03-93F6-3F96-1763DA9FDF4D}"/>
              </a:ext>
            </a:extLst>
          </p:cNvPr>
          <p:cNvGraphicFramePr>
            <a:graphicFrameLocks/>
          </p:cNvGraphicFramePr>
          <p:nvPr>
            <p:extLst>
              <p:ext uri="{D42A27DB-BD31-4B8C-83A1-F6EECF244321}">
                <p14:modId xmlns:p14="http://schemas.microsoft.com/office/powerpoint/2010/main" val="2557111590"/>
              </p:ext>
            </p:extLst>
          </p:nvPr>
        </p:nvGraphicFramePr>
        <p:xfrm>
          <a:off x="3700575" y="5264603"/>
          <a:ext cx="2723125" cy="1268016"/>
        </p:xfrm>
        <a:graphic>
          <a:graphicData uri="http://schemas.openxmlformats.org/drawingml/2006/chart">
            <c:chart xmlns:c="http://schemas.openxmlformats.org/drawingml/2006/chart" xmlns:r="http://schemas.openxmlformats.org/officeDocument/2006/relationships" r:id="rId6"/>
          </a:graphicData>
        </a:graphic>
      </p:graphicFrame>
      <p:sp>
        <p:nvSpPr>
          <p:cNvPr id="14" name="Rektangel 13">
            <a:extLst>
              <a:ext uri="{FF2B5EF4-FFF2-40B4-BE49-F238E27FC236}">
                <a16:creationId xmlns:a16="http://schemas.microsoft.com/office/drawing/2014/main" id="{2239B301-A81B-3B20-1B1D-2B26D11872BA}"/>
              </a:ext>
            </a:extLst>
          </p:cNvPr>
          <p:cNvSpPr/>
          <p:nvPr/>
        </p:nvSpPr>
        <p:spPr>
          <a:xfrm>
            <a:off x="3562351" y="4403424"/>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bruker tre timer eller mer foran en skjerm en vanlig dag etter skolen.</a:t>
            </a:r>
            <a:r>
              <a:rPr lang="nb-NO" sz="1000" b="1" dirty="0">
                <a:solidFill>
                  <a:srgbClr val="00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sp>
        <p:nvSpPr>
          <p:cNvPr id="16" name="Rektangel 22">
            <a:extLst>
              <a:ext uri="{FF2B5EF4-FFF2-40B4-BE49-F238E27FC236}">
                <a16:creationId xmlns:a16="http://schemas.microsoft.com/office/drawing/2014/main" id="{6B3F7DC6-4F66-DFAC-68E5-60653F2C8E95}"/>
              </a:ext>
            </a:extLst>
          </p:cNvPr>
          <p:cNvSpPr/>
          <p:nvPr/>
        </p:nvSpPr>
        <p:spPr>
          <a:xfrm>
            <a:off x="3648762" y="6972710"/>
            <a:ext cx="290393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på sosiale medier én time eller mer en vanlig dag etter skolen. Blant gutter og jenter på ulike klassetrinn</a:t>
            </a:r>
          </a:p>
        </p:txBody>
      </p:sp>
      <p:graphicFrame>
        <p:nvGraphicFramePr>
          <p:cNvPr id="17" name="Diagram 16">
            <a:extLst>
              <a:ext uri="{FF2B5EF4-FFF2-40B4-BE49-F238E27FC236}">
                <a16:creationId xmlns:a16="http://schemas.microsoft.com/office/drawing/2014/main" id="{5EE72BF1-549F-F714-F597-6261C7B846AD}"/>
              </a:ext>
            </a:extLst>
          </p:cNvPr>
          <p:cNvGraphicFramePr>
            <a:graphicFrameLocks/>
          </p:cNvGraphicFramePr>
          <p:nvPr>
            <p:extLst>
              <p:ext uri="{D42A27DB-BD31-4B8C-83A1-F6EECF244321}">
                <p14:modId xmlns:p14="http://schemas.microsoft.com/office/powerpoint/2010/main" val="2650954105"/>
              </p:ext>
            </p:extLst>
          </p:nvPr>
        </p:nvGraphicFramePr>
        <p:xfrm>
          <a:off x="3816921" y="7602583"/>
          <a:ext cx="2723125" cy="1458264"/>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2">
            <a:extLst>
              <a:ext uri="{FF2B5EF4-FFF2-40B4-BE49-F238E27FC236}">
                <a16:creationId xmlns:a16="http://schemas.microsoft.com/office/drawing/2014/main" id="{9C29BAD1-390F-A4ED-8413-B1C65B5484DF}"/>
              </a:ext>
            </a:extLst>
          </p:cNvPr>
          <p:cNvSpPr txBox="1"/>
          <p:nvPr/>
        </p:nvSpPr>
        <p:spPr>
          <a:xfrm>
            <a:off x="3562749" y="2120079"/>
            <a:ext cx="2829578"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Det er stor variasjon barna imellom når det gjelder hvor mye tid de bruker foran en skjerm en vanlig dag </a:t>
            </a:r>
          </a:p>
        </p:txBody>
      </p:sp>
    </p:spTree>
    <p:extLst>
      <p:ext uri="{BB962C8B-B14F-4D97-AF65-F5344CB8AC3E}">
        <p14:creationId xmlns:p14="http://schemas.microsoft.com/office/powerpoint/2010/main" val="225495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FRITID</a:t>
            </a:r>
          </a:p>
        </p:txBody>
      </p:sp>
      <p:cxnSp>
        <p:nvCxnSpPr>
          <p:cNvPr id="25" name="Rett linje 24"/>
          <p:cNvCxnSpPr>
            <a:cxnSpLocks/>
          </p:cNvCxnSpPr>
          <p:nvPr/>
        </p:nvCxnSpPr>
        <p:spPr>
          <a:xfrm>
            <a:off x="3427399" y="6898741"/>
            <a:ext cx="0" cy="218188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535013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5" name="Rektangel 22">
            <a:extLst>
              <a:ext uri="{FF2B5EF4-FFF2-40B4-BE49-F238E27FC236}">
                <a16:creationId xmlns:a16="http://schemas.microsoft.com/office/drawing/2014/main" id="{E94DF536-5FB1-40DA-BA69-1D8C393FC748}"/>
              </a:ext>
            </a:extLst>
          </p:cNvPr>
          <p:cNvSpPr/>
          <p:nvPr/>
        </p:nvSpPr>
        <p:spPr>
          <a:xfrm>
            <a:off x="358705" y="800871"/>
            <a:ext cx="6142689"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Omtrent hvor mye tid barn bruker på ulike medier en vanlig dag etter skolen. Prosent</a:t>
            </a:r>
          </a:p>
        </p:txBody>
      </p:sp>
      <p:sp>
        <p:nvSpPr>
          <p:cNvPr id="31" name="Rektangel 22">
            <a:extLst>
              <a:ext uri="{FF2B5EF4-FFF2-40B4-BE49-F238E27FC236}">
                <a16:creationId xmlns:a16="http://schemas.microsoft.com/office/drawing/2014/main" id="{F5100059-B307-45B2-A65A-8E02E4159B1E}"/>
              </a:ext>
            </a:extLst>
          </p:cNvPr>
          <p:cNvSpPr/>
          <p:nvPr/>
        </p:nvSpPr>
        <p:spPr>
          <a:xfrm>
            <a:off x="3617802" y="6797412"/>
            <a:ext cx="2900593"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leser bøker en time eller mer en vanlig dag etter skolen. Blant gutter og jenter på ulike klassetrinn</a:t>
            </a:r>
          </a:p>
        </p:txBody>
      </p:sp>
      <p:sp>
        <p:nvSpPr>
          <p:cNvPr id="34" name="Rektangel 22">
            <a:extLst>
              <a:ext uri="{FF2B5EF4-FFF2-40B4-BE49-F238E27FC236}">
                <a16:creationId xmlns:a16="http://schemas.microsoft.com/office/drawing/2014/main" id="{DAAC1121-4278-464F-B0F2-6315795C6750}"/>
              </a:ext>
            </a:extLst>
          </p:cNvPr>
          <p:cNvSpPr/>
          <p:nvPr/>
        </p:nvSpPr>
        <p:spPr>
          <a:xfrm>
            <a:off x="340865" y="6797412"/>
            <a:ext cx="2900593"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spiller dataspill/TV-spill en time eller mer en vanlig dag etter skolen. Blant gutter og jenter på ulike klassetrinn</a:t>
            </a:r>
          </a:p>
        </p:txBody>
      </p:sp>
      <p:graphicFrame>
        <p:nvGraphicFramePr>
          <p:cNvPr id="2" name="Diagram 1">
            <a:extLst>
              <a:ext uri="{FF2B5EF4-FFF2-40B4-BE49-F238E27FC236}">
                <a16:creationId xmlns:a16="http://schemas.microsoft.com/office/drawing/2014/main" id="{640B30A3-437D-8703-B12E-30BBD116F7E4}"/>
              </a:ext>
            </a:extLst>
          </p:cNvPr>
          <p:cNvGraphicFramePr>
            <a:graphicFrameLocks/>
          </p:cNvGraphicFramePr>
          <p:nvPr>
            <p:extLst>
              <p:ext uri="{D42A27DB-BD31-4B8C-83A1-F6EECF244321}">
                <p14:modId xmlns:p14="http://schemas.microsoft.com/office/powerpoint/2010/main" val="4187940695"/>
              </p:ext>
            </p:extLst>
          </p:nvPr>
        </p:nvGraphicFramePr>
        <p:xfrm>
          <a:off x="460809" y="1146526"/>
          <a:ext cx="5874371" cy="2249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08806F37-C284-E0BD-7F5B-A3A9A919EC69}"/>
              </a:ext>
            </a:extLst>
          </p:cNvPr>
          <p:cNvGraphicFramePr>
            <a:graphicFrameLocks/>
          </p:cNvGraphicFramePr>
          <p:nvPr>
            <p:extLst>
              <p:ext uri="{D42A27DB-BD31-4B8C-83A1-F6EECF244321}">
                <p14:modId xmlns:p14="http://schemas.microsoft.com/office/powerpoint/2010/main" val="3339909372"/>
              </p:ext>
            </p:extLst>
          </p:nvPr>
        </p:nvGraphicFramePr>
        <p:xfrm>
          <a:off x="463806" y="5357454"/>
          <a:ext cx="5887229" cy="1245585"/>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91D5B623-9719-B19E-3DC2-65A018472F1D}"/>
              </a:ext>
            </a:extLst>
          </p:cNvPr>
          <p:cNvSpPr/>
          <p:nvPr/>
        </p:nvSpPr>
        <p:spPr>
          <a:xfrm>
            <a:off x="370801" y="3609103"/>
            <a:ext cx="5874370" cy="400110"/>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bruker en time eller mer på følgende aktiviteter en vanlig dag etter skolen. I Midtre Gauldal kommune på ulike tidspunkter</a:t>
            </a:r>
            <a:endParaRPr lang="nb-NO" sz="1000" b="1" dirty="0">
              <a:solidFill>
                <a:srgbClr val="FF0000"/>
              </a:solidFill>
              <a:latin typeface="Akkurat Pro" panose="020B0504020101020102"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79B56FC8-CD83-E878-3EEB-67989E8B3065}"/>
              </a:ext>
            </a:extLst>
          </p:cNvPr>
          <p:cNvGraphicFramePr>
            <a:graphicFrameLocks/>
          </p:cNvGraphicFramePr>
          <p:nvPr>
            <p:extLst>
              <p:ext uri="{D42A27DB-BD31-4B8C-83A1-F6EECF244321}">
                <p14:modId xmlns:p14="http://schemas.microsoft.com/office/powerpoint/2010/main" val="3356877031"/>
              </p:ext>
            </p:extLst>
          </p:nvPr>
        </p:nvGraphicFramePr>
        <p:xfrm>
          <a:off x="463806" y="4002329"/>
          <a:ext cx="5887229" cy="12455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 12">
            <a:extLst>
              <a:ext uri="{FF2B5EF4-FFF2-40B4-BE49-F238E27FC236}">
                <a16:creationId xmlns:a16="http://schemas.microsoft.com/office/drawing/2014/main" id="{C479DA69-7D4F-76E5-592C-C601744D4C64}"/>
              </a:ext>
            </a:extLst>
          </p:cNvPr>
          <p:cNvGraphicFramePr>
            <a:graphicFrameLocks/>
          </p:cNvGraphicFramePr>
          <p:nvPr>
            <p:extLst>
              <p:ext uri="{D42A27DB-BD31-4B8C-83A1-F6EECF244321}">
                <p14:modId xmlns:p14="http://schemas.microsoft.com/office/powerpoint/2010/main" val="51911887"/>
              </p:ext>
            </p:extLst>
          </p:nvPr>
        </p:nvGraphicFramePr>
        <p:xfrm>
          <a:off x="509025" y="7469109"/>
          <a:ext cx="2723125" cy="15917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Diagram 15">
            <a:extLst>
              <a:ext uri="{FF2B5EF4-FFF2-40B4-BE49-F238E27FC236}">
                <a16:creationId xmlns:a16="http://schemas.microsoft.com/office/drawing/2014/main" id="{38D216B5-20E2-E646-60BC-F64ED214710A}"/>
              </a:ext>
            </a:extLst>
          </p:cNvPr>
          <p:cNvGraphicFramePr>
            <a:graphicFrameLocks/>
          </p:cNvGraphicFramePr>
          <p:nvPr>
            <p:extLst>
              <p:ext uri="{D42A27DB-BD31-4B8C-83A1-F6EECF244321}">
                <p14:modId xmlns:p14="http://schemas.microsoft.com/office/powerpoint/2010/main" val="975193966"/>
              </p:ext>
            </p:extLst>
          </p:nvPr>
        </p:nvGraphicFramePr>
        <p:xfrm>
          <a:off x="3816921" y="7469109"/>
          <a:ext cx="2723125" cy="15917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66537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Hvor fornøyd barna er med egen helse, opplevelser av helseplager og vonde eller vanskelige tanker og følelser, er viktige indikatorer for fysisk og psykisk helse. Ungdata junior viser at de fleste barn er fornøyd med egen helse. Samtidig er det en god del som oppgir at de ofte har hodepine, vondt i magen eller kvalme. En del oppgir også at de ofte er lei seg, nedfor eller på gråten, og en del blir ofte sinte. Å ha noen å snakke med om triste eller vanskelige ting er viktig for å mestre de utfordringene livet gir. U</a:t>
            </a:r>
            <a:r>
              <a:rPr lang="nb-NO" sz="1000" dirty="0">
                <a:latin typeface="Akkurat Pro" panose="020B0504020101020102" pitchFamily="34" charset="77"/>
                <a:cs typeface="Times New Roman" panose="02020603050405020304" pitchFamily="18" charset="0"/>
              </a:rPr>
              <a:t>ngdata junior viser at de aller fleste opplever å ha noen å snakke med. </a:t>
            </a:r>
            <a:endParaRPr lang="nb-NO" sz="1000"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Et sunt og variert kosthold er en viktig forutsetning for god helse og trivsel. Det vi spiser og drikker påvirker også den daglige fungeringen. Sultne barn kan for eksempel ha vansker med å konsentrere seg på skolen. Fordi kostholdsvaner etableres tidlig i livet, er det viktig å vite noe om kostholdsvanene til barn og ungdom. I Ungdata junior kartlegges det hvor ofte barna spiser frokost og lunsj eller nistepakke i løpet av en vanlig skoleuke. Videre kartlegges det hvor ofte de spiser grønnsaker, salater, frukt og bær.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Nok søvn har betydning for den daglige fungeringen. Problemer med å sovne og søvnmengde påvirker konsentrasjon og generelt velvære. Over tid kan for lite søvn påvirke den fysiske og psykiske helsen negativt. Resultatene fra Ungdata junior viser at de fleste barna sover innenfor rammene av det anbefalte, som i denne aldersgruppen er 9-10 timer. Men undersøkelsen viser også at en god del får for lite søvn og at flere opplever problemer med å sovne. </a:t>
            </a:r>
          </a:p>
          <a:p>
            <a:pPr algn="l">
              <a:lnSpc>
                <a:spcPct val="100000"/>
              </a:lnSpc>
              <a:spcBef>
                <a:spcPts val="600"/>
              </a:spcBef>
            </a:pPr>
            <a:r>
              <a:rPr lang="nb-NO" sz="1000" dirty="0">
                <a:latin typeface="Akkurat Pro"/>
                <a:ea typeface="Akkurat" charset="0"/>
                <a:cs typeface="Akkurat" charset="0"/>
              </a:rPr>
              <a:t>Det er ikke uvanlig at barn i denne alderen bruker smertestillende tabletter. På landsbasis svarer om lag en av fire barn at de har brukt slike tabletter i løpet av den siste uken før undersøkelsen.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sp>
        <p:nvSpPr>
          <p:cNvPr id="2" name="TekstSylinder 1">
            <a:extLst>
              <a:ext uri="{FF2B5EF4-FFF2-40B4-BE49-F238E27FC236}">
                <a16:creationId xmlns:a16="http://schemas.microsoft.com/office/drawing/2014/main" id="{15BE82C8-7EC2-10C7-4E59-2D949B69A252}"/>
              </a:ext>
            </a:extLst>
          </p:cNvPr>
          <p:cNvSpPr txBox="1"/>
          <p:nvPr/>
        </p:nvSpPr>
        <p:spPr>
          <a:xfrm>
            <a:off x="3612959" y="4975129"/>
            <a:ext cx="2891080" cy="15006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Fornøyd med egen helse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Gutter er i gjennomsnitt noe mer fornøyd med egen helse enn jenter. </a:t>
            </a:r>
          </a:p>
        </p:txBody>
      </p:sp>
      <p:sp>
        <p:nvSpPr>
          <p:cNvPr id="3" name="Rektangel 22">
            <a:extLst>
              <a:ext uri="{FF2B5EF4-FFF2-40B4-BE49-F238E27FC236}">
                <a16:creationId xmlns:a16="http://schemas.microsoft.com/office/drawing/2014/main" id="{2D1D144C-5839-0F8F-278F-032C1A6A8185}"/>
              </a:ext>
            </a:extLst>
          </p:cNvPr>
          <p:cNvSpPr/>
          <p:nvPr/>
        </p:nvSpPr>
        <p:spPr>
          <a:xfrm>
            <a:off x="350755" y="4852019"/>
            <a:ext cx="2903938" cy="246221"/>
          </a:xfrm>
          <a:prstGeom prst="rect">
            <a:avLst/>
          </a:prstGeom>
        </p:spPr>
        <p:txBody>
          <a:bodyPr wrap="square">
            <a:spAutoFit/>
          </a:bodyPr>
          <a:lstStyle/>
          <a:p>
            <a:r>
              <a:rPr lang="nb-NO" sz="1000" b="1" dirty="0">
                <a:highlight>
                  <a:srgbClr val="FFFF00"/>
                </a:highlight>
                <a:latin typeface="Akkurat Pro Regular" panose="020B0504020101020102" pitchFamily="34" charset="77"/>
                <a:cs typeface="Arial" panose="020B0604020202020204" pitchFamily="34" charset="0"/>
              </a:rPr>
              <a:t>Hvor fornøyd er du med helsa di?</a:t>
            </a:r>
          </a:p>
        </p:txBody>
      </p:sp>
      <p:sp>
        <p:nvSpPr>
          <p:cNvPr id="4" name="Rektangel 22">
            <a:extLst>
              <a:ext uri="{FF2B5EF4-FFF2-40B4-BE49-F238E27FC236}">
                <a16:creationId xmlns:a16="http://schemas.microsoft.com/office/drawing/2014/main" id="{8102D624-BFD4-D981-25A4-131E4B462A71}"/>
              </a:ext>
            </a:extLst>
          </p:cNvPr>
          <p:cNvSpPr/>
          <p:nvPr/>
        </p:nvSpPr>
        <p:spPr>
          <a:xfrm>
            <a:off x="340866" y="7126598"/>
            <a:ext cx="2903938" cy="400110"/>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Prosentandel som er fornøyd med helsa si. Blant gutter og jenter på ulike klassetrinn</a:t>
            </a:r>
          </a:p>
        </p:txBody>
      </p:sp>
      <p:graphicFrame>
        <p:nvGraphicFramePr>
          <p:cNvPr id="6" name="Diagram 5">
            <a:extLst>
              <a:ext uri="{FF2B5EF4-FFF2-40B4-BE49-F238E27FC236}">
                <a16:creationId xmlns:a16="http://schemas.microsoft.com/office/drawing/2014/main" id="{B7695B89-E6ED-4E9B-8E30-E8896B7EAD86}"/>
              </a:ext>
            </a:extLst>
          </p:cNvPr>
          <p:cNvGraphicFramePr>
            <a:graphicFrameLocks/>
          </p:cNvGraphicFramePr>
          <p:nvPr>
            <p:extLst>
              <p:ext uri="{D42A27DB-BD31-4B8C-83A1-F6EECF244321}">
                <p14:modId xmlns:p14="http://schemas.microsoft.com/office/powerpoint/2010/main" val="2599455342"/>
              </p:ext>
            </p:extLst>
          </p:nvPr>
        </p:nvGraphicFramePr>
        <p:xfrm>
          <a:off x="509025" y="7680597"/>
          <a:ext cx="2723125" cy="138025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57F89B6D-7067-5480-47EC-D1DEE6B3C568}"/>
              </a:ext>
            </a:extLst>
          </p:cNvPr>
          <p:cNvSpPr/>
          <p:nvPr/>
        </p:nvSpPr>
        <p:spPr>
          <a:xfrm>
            <a:off x="3562351" y="7138896"/>
            <a:ext cx="297769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helsa si.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graphicFrame>
        <p:nvGraphicFramePr>
          <p:cNvPr id="12" name="Diagram 11">
            <a:extLst>
              <a:ext uri="{FF2B5EF4-FFF2-40B4-BE49-F238E27FC236}">
                <a16:creationId xmlns:a16="http://schemas.microsoft.com/office/drawing/2014/main" id="{5E4414C2-5821-CD77-5369-1AE2954BAED0}"/>
              </a:ext>
            </a:extLst>
          </p:cNvPr>
          <p:cNvGraphicFramePr>
            <a:graphicFrameLocks/>
          </p:cNvGraphicFramePr>
          <p:nvPr>
            <p:extLst>
              <p:ext uri="{D42A27DB-BD31-4B8C-83A1-F6EECF244321}">
                <p14:modId xmlns:p14="http://schemas.microsoft.com/office/powerpoint/2010/main" val="654629074"/>
              </p:ext>
            </p:extLst>
          </p:nvPr>
        </p:nvGraphicFramePr>
        <p:xfrm>
          <a:off x="3700575" y="7765672"/>
          <a:ext cx="2723125" cy="1268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8D4E1ED8-1CCA-B281-3426-8C2C7C8ECAB5}"/>
              </a:ext>
            </a:extLst>
          </p:cNvPr>
          <p:cNvGraphicFramePr>
            <a:graphicFrameLocks/>
          </p:cNvGraphicFramePr>
          <p:nvPr>
            <p:extLst>
              <p:ext uri="{D42A27DB-BD31-4B8C-83A1-F6EECF244321}">
                <p14:modId xmlns:p14="http://schemas.microsoft.com/office/powerpoint/2010/main" val="2838294865"/>
              </p:ext>
            </p:extLst>
          </p:nvPr>
        </p:nvGraphicFramePr>
        <p:xfrm>
          <a:off x="509026" y="5205949"/>
          <a:ext cx="2723124" cy="1766408"/>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Rett linje 7">
            <a:extLst>
              <a:ext uri="{FF2B5EF4-FFF2-40B4-BE49-F238E27FC236}">
                <a16:creationId xmlns:a16="http://schemas.microsoft.com/office/drawing/2014/main" id="{FC0C0C63-C60C-9031-E49D-973768DD5C98}"/>
              </a:ext>
            </a:extLst>
          </p:cNvPr>
          <p:cNvCxnSpPr>
            <a:cxnSpLocks/>
          </p:cNvCxnSpPr>
          <p:nvPr/>
        </p:nvCxnSpPr>
        <p:spPr>
          <a:xfrm>
            <a:off x="3398899" y="4953000"/>
            <a:ext cx="0" cy="418071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UNGDATA JUNIOR	 25</a:t>
            </a:r>
          </a:p>
        </p:txBody>
      </p:sp>
      <p:sp>
        <p:nvSpPr>
          <p:cNvPr id="2" name="TekstSylinder 1">
            <a:extLst>
              <a:ext uri="{FF2B5EF4-FFF2-40B4-BE49-F238E27FC236}">
                <a16:creationId xmlns:a16="http://schemas.microsoft.com/office/drawing/2014/main" id="{C6973F58-913D-8D42-93A4-672F11BA7DDE}"/>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HELSE</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B9EA77A7-6695-D77D-A183-9AE60665626F}"/>
              </a:ext>
            </a:extLst>
          </p:cNvPr>
          <p:cNvCxnSpPr>
            <a:cxnSpLocks/>
          </p:cNvCxnSpPr>
          <p:nvPr/>
        </p:nvCxnSpPr>
        <p:spPr>
          <a:xfrm>
            <a:off x="350758" y="572433"/>
            <a:ext cx="531057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C60DC8CD-65C3-495B-8BE1-9E38F491F0BC}"/>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For barna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barndommen.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5" name="Rektangel 4">
            <a:extLst>
              <a:ext uri="{FF2B5EF4-FFF2-40B4-BE49-F238E27FC236}">
                <a16:creationId xmlns:a16="http://schemas.microsoft.com/office/drawing/2014/main" id="{2875958A-5A16-2A12-BE8C-635651569284}"/>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barn i løpet av en vanlig skoleuke pleier å spise frokost og lunsj</a:t>
            </a:r>
          </a:p>
        </p:txBody>
      </p:sp>
      <p:sp>
        <p:nvSpPr>
          <p:cNvPr id="6" name="Rektangel 5">
            <a:extLst>
              <a:ext uri="{FF2B5EF4-FFF2-40B4-BE49-F238E27FC236}">
                <a16:creationId xmlns:a16="http://schemas.microsoft.com/office/drawing/2014/main" id="{5C075351-5D29-03A7-BA4F-0BAD3D4C4184}"/>
              </a:ext>
            </a:extLst>
          </p:cNvPr>
          <p:cNvSpPr/>
          <p:nvPr/>
        </p:nvSpPr>
        <p:spPr>
          <a:xfrm>
            <a:off x="358307" y="2817422"/>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endParaRPr kumimoji="0" lang="nb-NO" sz="1000" b="1" u="none" strike="noStrike" kern="1200" cap="none" spc="0" normalizeH="0" baseline="0" noProof="0" dirty="0">
              <a:ln>
                <a:noFill/>
              </a:ln>
              <a:solidFill>
                <a:srgbClr val="000000"/>
              </a:solidFill>
              <a:effectLst/>
              <a:highlight>
                <a:srgbClr val="00FF00"/>
              </a:highlight>
              <a:uLnTx/>
              <a:uFillTx/>
              <a:latin typeface="Akkurat Pro Regular" panose="020B0504020101020102" pitchFamily="34" charset="77"/>
              <a:ea typeface="+mn-ea"/>
              <a:cs typeface="Arial" panose="020B0604020202020204" pitchFamily="34" charset="0"/>
            </a:endParaRPr>
          </a:p>
        </p:txBody>
      </p:sp>
      <p:sp>
        <p:nvSpPr>
          <p:cNvPr id="9" name="Rektangel 8">
            <a:extLst>
              <a:ext uri="{FF2B5EF4-FFF2-40B4-BE49-F238E27FC236}">
                <a16:creationId xmlns:a16="http://schemas.microsoft.com/office/drawing/2014/main" id="{F60C54C4-2B43-603A-8664-098487E148DF}"/>
              </a:ext>
            </a:extLst>
          </p:cNvPr>
          <p:cNvSpPr/>
          <p:nvPr/>
        </p:nvSpPr>
        <p:spPr>
          <a:xfrm>
            <a:off x="3564891" y="2817422"/>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sp>
        <p:nvSpPr>
          <p:cNvPr id="11" name="Rektangel 10">
            <a:extLst>
              <a:ext uri="{FF2B5EF4-FFF2-40B4-BE49-F238E27FC236}">
                <a16:creationId xmlns:a16="http://schemas.microsoft.com/office/drawing/2014/main" id="{C2EE2293-9554-9152-921C-5D04B9A83894}"/>
              </a:ext>
            </a:extLst>
          </p:cNvPr>
          <p:cNvSpPr/>
          <p:nvPr/>
        </p:nvSpPr>
        <p:spPr>
          <a:xfrm>
            <a:off x="350758" y="7232137"/>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barn vanligvis spiser grønnsaker/salater og frukt/bær</a:t>
            </a:r>
          </a:p>
        </p:txBody>
      </p:sp>
      <p:graphicFrame>
        <p:nvGraphicFramePr>
          <p:cNvPr id="13" name="Diagram 12">
            <a:extLst>
              <a:ext uri="{FF2B5EF4-FFF2-40B4-BE49-F238E27FC236}">
                <a16:creationId xmlns:a16="http://schemas.microsoft.com/office/drawing/2014/main" id="{EDFFF97A-75A8-AD94-E25B-A6C38E35CA3E}"/>
              </a:ext>
            </a:extLst>
          </p:cNvPr>
          <p:cNvGraphicFramePr>
            <a:graphicFrameLocks/>
          </p:cNvGraphicFramePr>
          <p:nvPr>
            <p:extLst>
              <p:ext uri="{D42A27DB-BD31-4B8C-83A1-F6EECF244321}">
                <p14:modId xmlns:p14="http://schemas.microsoft.com/office/powerpoint/2010/main" val="2609074955"/>
              </p:ext>
            </p:extLst>
          </p:nvPr>
        </p:nvGraphicFramePr>
        <p:xfrm>
          <a:off x="509025" y="3524926"/>
          <a:ext cx="2723125" cy="1380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Diagram 13">
            <a:extLst>
              <a:ext uri="{FF2B5EF4-FFF2-40B4-BE49-F238E27FC236}">
                <a16:creationId xmlns:a16="http://schemas.microsoft.com/office/drawing/2014/main" id="{2839E0A2-A683-9B9B-3799-8729AC13D773}"/>
              </a:ext>
            </a:extLst>
          </p:cNvPr>
          <p:cNvGraphicFramePr>
            <a:graphicFrameLocks/>
          </p:cNvGraphicFramePr>
          <p:nvPr>
            <p:extLst>
              <p:ext uri="{D42A27DB-BD31-4B8C-83A1-F6EECF244321}">
                <p14:modId xmlns:p14="http://schemas.microsoft.com/office/powerpoint/2010/main" val="2423897052"/>
              </p:ext>
            </p:extLst>
          </p:nvPr>
        </p:nvGraphicFramePr>
        <p:xfrm>
          <a:off x="3625852" y="3524926"/>
          <a:ext cx="2723125" cy="1380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a:extLst>
              <a:ext uri="{FF2B5EF4-FFF2-40B4-BE49-F238E27FC236}">
                <a16:creationId xmlns:a16="http://schemas.microsoft.com/office/drawing/2014/main" id="{00BF7365-6159-19B8-96ED-9C5ACFCBA1A6}"/>
              </a:ext>
            </a:extLst>
          </p:cNvPr>
          <p:cNvGraphicFramePr>
            <a:graphicFrameLocks/>
          </p:cNvGraphicFramePr>
          <p:nvPr>
            <p:extLst>
              <p:ext uri="{D42A27DB-BD31-4B8C-83A1-F6EECF244321}">
                <p14:modId xmlns:p14="http://schemas.microsoft.com/office/powerpoint/2010/main" val="1843309020"/>
              </p:ext>
            </p:extLst>
          </p:nvPr>
        </p:nvGraphicFramePr>
        <p:xfrm>
          <a:off x="460809" y="7542343"/>
          <a:ext cx="5874371" cy="1480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iagram 15">
            <a:extLst>
              <a:ext uri="{FF2B5EF4-FFF2-40B4-BE49-F238E27FC236}">
                <a16:creationId xmlns:a16="http://schemas.microsoft.com/office/drawing/2014/main" id="{9C1F1151-59AA-2E96-AD65-6248973DE243}"/>
              </a:ext>
            </a:extLst>
          </p:cNvPr>
          <p:cNvGraphicFramePr>
            <a:graphicFrameLocks/>
          </p:cNvGraphicFramePr>
          <p:nvPr>
            <p:extLst>
              <p:ext uri="{D42A27DB-BD31-4B8C-83A1-F6EECF244321}">
                <p14:modId xmlns:p14="http://schemas.microsoft.com/office/powerpoint/2010/main" val="2878727015"/>
              </p:ext>
            </p:extLst>
          </p:nvPr>
        </p:nvGraphicFramePr>
        <p:xfrm>
          <a:off x="460809" y="1192137"/>
          <a:ext cx="5874371" cy="13295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2402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ett linje 24"/>
          <p:cNvCxnSpPr>
            <a:cxnSpLocks/>
          </p:cNvCxnSpPr>
          <p:nvPr/>
        </p:nvCxnSpPr>
        <p:spPr>
          <a:xfrm>
            <a:off x="3429001" y="6815095"/>
            <a:ext cx="0" cy="22457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ekstSylinder 1">
            <a:extLst>
              <a:ext uri="{FF2B5EF4-FFF2-40B4-BE49-F238E27FC236}">
                <a16:creationId xmlns:a16="http://schemas.microsoft.com/office/drawing/2014/main" id="{A1343C43-E520-EB1F-5331-CCADDC674EF1}"/>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3" name="Rett linje 2">
            <a:extLst>
              <a:ext uri="{FF2B5EF4-FFF2-40B4-BE49-F238E27FC236}">
                <a16:creationId xmlns:a16="http://schemas.microsoft.com/office/drawing/2014/main" id="{3D0F5CB4-C198-AF13-D0EA-9715B08061DC}"/>
              </a:ext>
            </a:extLst>
          </p:cNvPr>
          <p:cNvCxnSpPr>
            <a:cxnSpLocks/>
          </p:cNvCxnSpPr>
          <p:nvPr/>
        </p:nvCxnSpPr>
        <p:spPr>
          <a:xfrm>
            <a:off x="1230489" y="562908"/>
            <a:ext cx="5286646"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6" name="Rektangel 5">
            <a:extLst>
              <a:ext uri="{FF2B5EF4-FFF2-40B4-BE49-F238E27FC236}">
                <a16:creationId xmlns:a16="http://schemas.microsoft.com/office/drawing/2014/main" id="{193C4B4E-DB00-4926-DC76-CA6D1B52424C}"/>
              </a:ext>
            </a:extLst>
          </p:cNvPr>
          <p:cNvSpPr/>
          <p:nvPr/>
        </p:nvSpPr>
        <p:spPr>
          <a:xfrm>
            <a:off x="347639"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highlight>
                  <a:srgbClr val="FFFF00"/>
                </a:highligh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1" name="Rektangel 10">
            <a:extLst>
              <a:ext uri="{FF2B5EF4-FFF2-40B4-BE49-F238E27FC236}">
                <a16:creationId xmlns:a16="http://schemas.microsoft.com/office/drawing/2014/main" id="{4C1DE1CD-B36D-88AF-ABC0-8C3AECF82A35}"/>
              </a:ext>
            </a:extLst>
          </p:cNvPr>
          <p:cNvSpPr/>
          <p:nvPr/>
        </p:nvSpPr>
        <p:spPr>
          <a:xfrm>
            <a:off x="3549650" y="6709057"/>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highlight>
                  <a:srgbClr val="FFFF00"/>
                </a:highligh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sp>
        <p:nvSpPr>
          <p:cNvPr id="13" name="Rektangel 12">
            <a:extLst>
              <a:ext uri="{FF2B5EF4-FFF2-40B4-BE49-F238E27FC236}">
                <a16:creationId xmlns:a16="http://schemas.microsoft.com/office/drawing/2014/main" id="{273F66AD-1BDA-DC28-F8D8-DCC8082FCFF0}"/>
              </a:ext>
            </a:extLst>
          </p:cNvPr>
          <p:cNvSpPr/>
          <p:nvPr/>
        </p:nvSpPr>
        <p:spPr>
          <a:xfrm>
            <a:off x="350758" y="4770414"/>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sp>
        <p:nvSpPr>
          <p:cNvPr id="14" name="Rektangel 13">
            <a:extLst>
              <a:ext uri="{FF2B5EF4-FFF2-40B4-BE49-F238E27FC236}">
                <a16:creationId xmlns:a16="http://schemas.microsoft.com/office/drawing/2014/main" id="{25A935B0-DFCD-FC40-3FD7-1D7CA43990F1}"/>
              </a:ext>
            </a:extLst>
          </p:cNvPr>
          <p:cNvSpPr/>
          <p:nvPr/>
        </p:nvSpPr>
        <p:spPr>
          <a:xfrm>
            <a:off x="350758" y="670905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15" name="Diagram 14">
            <a:extLst>
              <a:ext uri="{FF2B5EF4-FFF2-40B4-BE49-F238E27FC236}">
                <a16:creationId xmlns:a16="http://schemas.microsoft.com/office/drawing/2014/main" id="{910106BC-BAD5-4E5C-8D89-F565690109DE}"/>
              </a:ext>
            </a:extLst>
          </p:cNvPr>
          <p:cNvGraphicFramePr>
            <a:graphicFrameLocks/>
          </p:cNvGraphicFramePr>
          <p:nvPr>
            <p:extLst>
              <p:ext uri="{D42A27DB-BD31-4B8C-83A1-F6EECF244321}">
                <p14:modId xmlns:p14="http://schemas.microsoft.com/office/powerpoint/2010/main" val="2106897948"/>
              </p:ext>
            </p:extLst>
          </p:nvPr>
        </p:nvGraphicFramePr>
        <p:xfrm>
          <a:off x="460809" y="5138458"/>
          <a:ext cx="5874371" cy="1329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Diagram 15">
            <a:extLst>
              <a:ext uri="{FF2B5EF4-FFF2-40B4-BE49-F238E27FC236}">
                <a16:creationId xmlns:a16="http://schemas.microsoft.com/office/drawing/2014/main" id="{9F0BA14A-93D8-F3FD-C1AF-DC7C222E4550}"/>
              </a:ext>
            </a:extLst>
          </p:cNvPr>
          <p:cNvGraphicFramePr>
            <a:graphicFrameLocks/>
          </p:cNvGraphicFramePr>
          <p:nvPr>
            <p:extLst>
              <p:ext uri="{D42A27DB-BD31-4B8C-83A1-F6EECF244321}">
                <p14:modId xmlns:p14="http://schemas.microsoft.com/office/powerpoint/2010/main" val="1129521842"/>
              </p:ext>
            </p:extLst>
          </p:nvPr>
        </p:nvGraphicFramePr>
        <p:xfrm>
          <a:off x="509025" y="7469109"/>
          <a:ext cx="2723125" cy="1591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9A150450-3AC3-636E-262A-C84F5E13A8CA}"/>
              </a:ext>
            </a:extLst>
          </p:cNvPr>
          <p:cNvGraphicFramePr>
            <a:graphicFrameLocks/>
          </p:cNvGraphicFramePr>
          <p:nvPr>
            <p:extLst>
              <p:ext uri="{D42A27DB-BD31-4B8C-83A1-F6EECF244321}">
                <p14:modId xmlns:p14="http://schemas.microsoft.com/office/powerpoint/2010/main" val="3121479646"/>
              </p:ext>
            </p:extLst>
          </p:nvPr>
        </p:nvGraphicFramePr>
        <p:xfrm>
          <a:off x="3644908" y="7469109"/>
          <a:ext cx="2723125" cy="1591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 18">
            <a:extLst>
              <a:ext uri="{FF2B5EF4-FFF2-40B4-BE49-F238E27FC236}">
                <a16:creationId xmlns:a16="http://schemas.microsoft.com/office/drawing/2014/main" id="{D77C64CC-B099-C4CF-B33B-829997AB1452}"/>
              </a:ext>
            </a:extLst>
          </p:cNvPr>
          <p:cNvGraphicFramePr>
            <a:graphicFrameLocks/>
          </p:cNvGraphicFramePr>
          <p:nvPr>
            <p:extLst>
              <p:ext uri="{D42A27DB-BD31-4B8C-83A1-F6EECF244321}">
                <p14:modId xmlns:p14="http://schemas.microsoft.com/office/powerpoint/2010/main" val="2631786838"/>
              </p:ext>
            </p:extLst>
          </p:nvPr>
        </p:nvGraphicFramePr>
        <p:xfrm>
          <a:off x="531698" y="1181286"/>
          <a:ext cx="2786624" cy="3326453"/>
        </p:xfrm>
        <a:graphic>
          <a:graphicData uri="http://schemas.openxmlformats.org/drawingml/2006/chart">
            <c:chart xmlns:c="http://schemas.openxmlformats.org/drawingml/2006/chart" xmlns:r="http://schemas.openxmlformats.org/officeDocument/2006/relationships" r:id="rId5"/>
          </a:graphicData>
        </a:graphic>
      </p:graphicFrame>
      <p:sp>
        <p:nvSpPr>
          <p:cNvPr id="23" name="Rektangel 22">
            <a:extLst>
              <a:ext uri="{FF2B5EF4-FFF2-40B4-BE49-F238E27FC236}">
                <a16:creationId xmlns:a16="http://schemas.microsoft.com/office/drawing/2014/main" id="{B3A41004-2B38-C58D-7611-92A04E96F72F}"/>
              </a:ext>
            </a:extLst>
          </p:cNvPr>
          <p:cNvSpPr/>
          <p:nvPr/>
        </p:nvSpPr>
        <p:spPr>
          <a:xfrm>
            <a:off x="3564891" y="843951"/>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sov 9 timer eller mer natt til i går. Blant gutter og jenter på ulike klassetrinn</a:t>
            </a:r>
          </a:p>
        </p:txBody>
      </p:sp>
      <p:graphicFrame>
        <p:nvGraphicFramePr>
          <p:cNvPr id="24" name="Diagram 23">
            <a:extLst>
              <a:ext uri="{FF2B5EF4-FFF2-40B4-BE49-F238E27FC236}">
                <a16:creationId xmlns:a16="http://schemas.microsoft.com/office/drawing/2014/main" id="{0B8363D8-1A2C-5914-3578-9E48ACACAFD1}"/>
              </a:ext>
            </a:extLst>
          </p:cNvPr>
          <p:cNvGraphicFramePr>
            <a:graphicFrameLocks/>
          </p:cNvGraphicFramePr>
          <p:nvPr>
            <p:extLst>
              <p:ext uri="{D42A27DB-BD31-4B8C-83A1-F6EECF244321}">
                <p14:modId xmlns:p14="http://schemas.microsoft.com/office/powerpoint/2010/main" val="2770012470"/>
              </p:ext>
            </p:extLst>
          </p:nvPr>
        </p:nvGraphicFramePr>
        <p:xfrm>
          <a:off x="3644908" y="1282355"/>
          <a:ext cx="2723125" cy="1309519"/>
        </p:xfrm>
        <a:graphic>
          <a:graphicData uri="http://schemas.openxmlformats.org/drawingml/2006/chart">
            <c:chart xmlns:c="http://schemas.openxmlformats.org/drawingml/2006/chart" xmlns:r="http://schemas.openxmlformats.org/officeDocument/2006/relationships" r:id="rId6"/>
          </a:graphicData>
        </a:graphic>
      </p:graphicFrame>
      <p:cxnSp>
        <p:nvCxnSpPr>
          <p:cNvPr id="27" name="Rett linje 26">
            <a:extLst>
              <a:ext uri="{FF2B5EF4-FFF2-40B4-BE49-F238E27FC236}">
                <a16:creationId xmlns:a16="http://schemas.microsoft.com/office/drawing/2014/main" id="{F7C089B5-E4B1-6C0B-A506-CF4131BC8314}"/>
              </a:ext>
            </a:extLst>
          </p:cNvPr>
          <p:cNvCxnSpPr>
            <a:cxnSpLocks/>
          </p:cNvCxnSpPr>
          <p:nvPr/>
        </p:nvCxnSpPr>
        <p:spPr>
          <a:xfrm>
            <a:off x="3429001" y="917260"/>
            <a:ext cx="0" cy="362758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Rektangel 31">
            <a:extLst>
              <a:ext uri="{FF2B5EF4-FFF2-40B4-BE49-F238E27FC236}">
                <a16:creationId xmlns:a16="http://schemas.microsoft.com/office/drawing/2014/main" id="{23D960FF-927F-34D9-60AA-068D6960848F}"/>
              </a:ext>
            </a:extLst>
          </p:cNvPr>
          <p:cNvSpPr/>
          <p:nvPr/>
        </p:nvSpPr>
        <p:spPr>
          <a:xfrm>
            <a:off x="3564891" y="2713697"/>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sov 9 timer eller mer natt til i går.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4" name="Diagram 33">
            <a:extLst>
              <a:ext uri="{FF2B5EF4-FFF2-40B4-BE49-F238E27FC236}">
                <a16:creationId xmlns:a16="http://schemas.microsoft.com/office/drawing/2014/main" id="{08BC4DF0-EB9F-2567-6CD8-AAC7DB1332B0}"/>
              </a:ext>
            </a:extLst>
          </p:cNvPr>
          <p:cNvGraphicFramePr>
            <a:graphicFrameLocks/>
          </p:cNvGraphicFramePr>
          <p:nvPr>
            <p:extLst>
              <p:ext uri="{D42A27DB-BD31-4B8C-83A1-F6EECF244321}">
                <p14:modId xmlns:p14="http://schemas.microsoft.com/office/powerpoint/2010/main" val="2978251101"/>
              </p:ext>
            </p:extLst>
          </p:nvPr>
        </p:nvGraphicFramePr>
        <p:xfrm>
          <a:off x="3700575" y="3239724"/>
          <a:ext cx="2723125" cy="1268016"/>
        </p:xfrm>
        <a:graphic>
          <a:graphicData uri="http://schemas.openxmlformats.org/drawingml/2006/chart">
            <c:chart xmlns:c="http://schemas.openxmlformats.org/drawingml/2006/chart" xmlns:r="http://schemas.openxmlformats.org/officeDocument/2006/relationships" r:id="rId7"/>
          </a:graphicData>
        </a:graphic>
      </p:graphicFrame>
      <p:sp>
        <p:nvSpPr>
          <p:cNvPr id="4" name="TekstSylinder 3">
            <a:extLst>
              <a:ext uri="{FF2B5EF4-FFF2-40B4-BE49-F238E27FC236}">
                <a16:creationId xmlns:a16="http://schemas.microsoft.com/office/drawing/2014/main" id="{1307109C-7CCD-35AE-AB25-38CE5FBB31B9}"/>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spTree>
    <p:extLst>
      <p:ext uri="{BB962C8B-B14F-4D97-AF65-F5344CB8AC3E}">
        <p14:creationId xmlns:p14="http://schemas.microsoft.com/office/powerpoint/2010/main" val="3964379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HELSE</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531057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a:t>
            </a:r>
            <a:r>
              <a:rPr lang="nb-NO" sz="1100" dirty="0">
                <a:solidFill>
                  <a:srgbClr val="DE9F37"/>
                </a:solidFill>
                <a:latin typeface="Akkurat Pro Light" panose="020B0404020101020102" pitchFamily="34" charset="0"/>
                <a:cs typeface="Arial" panose="020B0604020202020204" pitchFamily="34" charset="0"/>
              </a:rPr>
              <a:t>27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22">
            <a:extLst>
              <a:ext uri="{FF2B5EF4-FFF2-40B4-BE49-F238E27FC236}">
                <a16:creationId xmlns:a16="http://schemas.microsoft.com/office/drawing/2014/main" id="{84CB62BB-8543-4844-BB1F-F5EE7F355638}"/>
              </a:ext>
            </a:extLst>
          </p:cNvPr>
          <p:cNvSpPr/>
          <p:nvPr/>
        </p:nvSpPr>
        <p:spPr>
          <a:xfrm>
            <a:off x="358705" y="800871"/>
            <a:ext cx="6142689"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Hva barna svarer om ulike plager, tanker og følelser. Prosent</a:t>
            </a:r>
          </a:p>
        </p:txBody>
      </p:sp>
      <p:cxnSp>
        <p:nvCxnSpPr>
          <p:cNvPr id="17" name="Rett linje 16">
            <a:extLst>
              <a:ext uri="{FF2B5EF4-FFF2-40B4-BE49-F238E27FC236}">
                <a16:creationId xmlns:a16="http://schemas.microsoft.com/office/drawing/2014/main" id="{B678A588-712A-4626-B86A-6BA8FD8A64D9}"/>
              </a:ext>
            </a:extLst>
          </p:cNvPr>
          <p:cNvCxnSpPr>
            <a:cxnSpLocks/>
          </p:cNvCxnSpPr>
          <p:nvPr/>
        </p:nvCxnSpPr>
        <p:spPr>
          <a:xfrm>
            <a:off x="3398899" y="3468609"/>
            <a:ext cx="0" cy="566510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8F4B9DA6-C8E2-41D4-6071-00B045327E56}"/>
              </a:ext>
            </a:extLst>
          </p:cNvPr>
          <p:cNvSpPr/>
          <p:nvPr/>
        </p:nvSpPr>
        <p:spPr>
          <a:xfrm>
            <a:off x="3549650" y="670905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mener det stemmer helt at de ofte blir sint. Blant gutter og jenter på ulike klassetrinn</a:t>
            </a:r>
          </a:p>
        </p:txBody>
      </p:sp>
      <p:sp>
        <p:nvSpPr>
          <p:cNvPr id="3" name="Rektangel 2">
            <a:extLst>
              <a:ext uri="{FF2B5EF4-FFF2-40B4-BE49-F238E27FC236}">
                <a16:creationId xmlns:a16="http://schemas.microsoft.com/office/drawing/2014/main" id="{7DADBE91-68FB-1D6B-9076-C3F4A0872ABD}"/>
              </a:ext>
            </a:extLst>
          </p:cNvPr>
          <p:cNvSpPr/>
          <p:nvPr/>
        </p:nvSpPr>
        <p:spPr>
          <a:xfrm>
            <a:off x="350758" y="670905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mener det stemmer helt at de ofte er lei seg, nedfor eller på gråten. Blant gutter og jenter på ulike klassetrinn</a:t>
            </a:r>
          </a:p>
        </p:txBody>
      </p:sp>
      <p:graphicFrame>
        <p:nvGraphicFramePr>
          <p:cNvPr id="4" name="Diagram 3">
            <a:extLst>
              <a:ext uri="{FF2B5EF4-FFF2-40B4-BE49-F238E27FC236}">
                <a16:creationId xmlns:a16="http://schemas.microsoft.com/office/drawing/2014/main" id="{4AE4A7D2-BED7-BB6A-7617-9B1EDD8A4768}"/>
              </a:ext>
            </a:extLst>
          </p:cNvPr>
          <p:cNvGraphicFramePr>
            <a:graphicFrameLocks/>
          </p:cNvGraphicFramePr>
          <p:nvPr>
            <p:extLst>
              <p:ext uri="{D42A27DB-BD31-4B8C-83A1-F6EECF244321}">
                <p14:modId xmlns:p14="http://schemas.microsoft.com/office/powerpoint/2010/main" val="1529086640"/>
              </p:ext>
            </p:extLst>
          </p:nvPr>
        </p:nvGraphicFramePr>
        <p:xfrm>
          <a:off x="509025" y="7469109"/>
          <a:ext cx="2723125" cy="1591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a:extLst>
              <a:ext uri="{FF2B5EF4-FFF2-40B4-BE49-F238E27FC236}">
                <a16:creationId xmlns:a16="http://schemas.microsoft.com/office/drawing/2014/main" id="{7230A473-7DD2-FA01-BAE6-243A484A8E8B}"/>
              </a:ext>
            </a:extLst>
          </p:cNvPr>
          <p:cNvGraphicFramePr>
            <a:graphicFrameLocks/>
          </p:cNvGraphicFramePr>
          <p:nvPr>
            <p:extLst>
              <p:ext uri="{D42A27DB-BD31-4B8C-83A1-F6EECF244321}">
                <p14:modId xmlns:p14="http://schemas.microsoft.com/office/powerpoint/2010/main" val="1201115727"/>
              </p:ext>
            </p:extLst>
          </p:nvPr>
        </p:nvGraphicFramePr>
        <p:xfrm>
          <a:off x="3644908" y="7469109"/>
          <a:ext cx="2723125" cy="15917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a:extLst>
              <a:ext uri="{FF2B5EF4-FFF2-40B4-BE49-F238E27FC236}">
                <a16:creationId xmlns:a16="http://schemas.microsoft.com/office/drawing/2014/main" id="{112E35C8-2E59-3069-3EFF-445B14E7D10E}"/>
              </a:ext>
            </a:extLst>
          </p:cNvPr>
          <p:cNvSpPr/>
          <p:nvPr/>
        </p:nvSpPr>
        <p:spPr>
          <a:xfrm>
            <a:off x="350758" y="3468609"/>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mener det stemmer helt at de ofte har hodepine, vondt i magen eller er kvalm. Blant gutter og jenter på ulike klassetrinn</a:t>
            </a:r>
          </a:p>
        </p:txBody>
      </p:sp>
      <p:graphicFrame>
        <p:nvGraphicFramePr>
          <p:cNvPr id="7" name="Diagram 6">
            <a:extLst>
              <a:ext uri="{FF2B5EF4-FFF2-40B4-BE49-F238E27FC236}">
                <a16:creationId xmlns:a16="http://schemas.microsoft.com/office/drawing/2014/main" id="{329BBDBD-B58D-5549-6B05-5138B48DB212}"/>
              </a:ext>
            </a:extLst>
          </p:cNvPr>
          <p:cNvGraphicFramePr>
            <a:graphicFrameLocks/>
          </p:cNvGraphicFramePr>
          <p:nvPr>
            <p:extLst>
              <p:ext uri="{D42A27DB-BD31-4B8C-83A1-F6EECF244321}">
                <p14:modId xmlns:p14="http://schemas.microsoft.com/office/powerpoint/2010/main" val="935899698"/>
              </p:ext>
            </p:extLst>
          </p:nvPr>
        </p:nvGraphicFramePr>
        <p:xfrm>
          <a:off x="509025" y="4331700"/>
          <a:ext cx="2723125" cy="15917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2">
            <a:extLst>
              <a:ext uri="{FF2B5EF4-FFF2-40B4-BE49-F238E27FC236}">
                <a16:creationId xmlns:a16="http://schemas.microsoft.com/office/drawing/2014/main" id="{F2E23C67-9BDA-FCFC-E1DA-19238767339F}"/>
              </a:ext>
            </a:extLst>
          </p:cNvPr>
          <p:cNvSpPr txBox="1"/>
          <p:nvPr/>
        </p:nvSpPr>
        <p:spPr>
          <a:xfrm>
            <a:off x="3616942" y="3949639"/>
            <a:ext cx="2829578"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Opplevde helseplager, vanskelige og vonde tanker og følelser er viktige indikatorer for fysisk og psykisk helse</a:t>
            </a:r>
          </a:p>
        </p:txBody>
      </p:sp>
      <p:pic>
        <p:nvPicPr>
          <p:cNvPr id="11" name="Bilde 10">
            <a:extLst>
              <a:ext uri="{FF2B5EF4-FFF2-40B4-BE49-F238E27FC236}">
                <a16:creationId xmlns:a16="http://schemas.microsoft.com/office/drawing/2014/main" id="{D3575084-1289-E03D-8156-9EEC1A13EC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32298"/>
            <a:ext cx="371412" cy="301888"/>
          </a:xfrm>
          <a:prstGeom prst="rect">
            <a:avLst/>
          </a:prstGeom>
        </p:spPr>
      </p:pic>
      <p:graphicFrame>
        <p:nvGraphicFramePr>
          <p:cNvPr id="12" name="Diagram 11">
            <a:extLst>
              <a:ext uri="{FF2B5EF4-FFF2-40B4-BE49-F238E27FC236}">
                <a16:creationId xmlns:a16="http://schemas.microsoft.com/office/drawing/2014/main" id="{5912CC2D-B8E9-08E5-FD5F-04DE3D886E8E}"/>
              </a:ext>
            </a:extLst>
          </p:cNvPr>
          <p:cNvGraphicFramePr>
            <a:graphicFrameLocks/>
          </p:cNvGraphicFramePr>
          <p:nvPr>
            <p:extLst>
              <p:ext uri="{D42A27DB-BD31-4B8C-83A1-F6EECF244321}">
                <p14:modId xmlns:p14="http://schemas.microsoft.com/office/powerpoint/2010/main" val="504709748"/>
              </p:ext>
            </p:extLst>
          </p:nvPr>
        </p:nvGraphicFramePr>
        <p:xfrm>
          <a:off x="460809" y="1192135"/>
          <a:ext cx="5874371" cy="2108917"/>
        </p:xfrm>
        <a:graphic>
          <a:graphicData uri="http://schemas.openxmlformats.org/drawingml/2006/chart">
            <c:chart xmlns:c="http://schemas.openxmlformats.org/drawingml/2006/chart" xmlns:r="http://schemas.openxmlformats.org/officeDocument/2006/relationships" r:id="rId6"/>
          </a:graphicData>
        </a:graphic>
      </p:graphicFrame>
      <p:sp>
        <p:nvSpPr>
          <p:cNvPr id="13" name="TekstSylinder 1">
            <a:extLst>
              <a:ext uri="{FF2B5EF4-FFF2-40B4-BE49-F238E27FC236}">
                <a16:creationId xmlns:a16="http://schemas.microsoft.com/office/drawing/2014/main" id="{AE5D2873-748C-FD09-0370-5C78A7FABA5F}"/>
              </a:ext>
            </a:extLst>
          </p:cNvPr>
          <p:cNvSpPr txBox="1"/>
          <p:nvPr/>
        </p:nvSpPr>
        <p:spPr>
          <a:xfrm>
            <a:off x="1622635" y="5186143"/>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
        <p:nvSpPr>
          <p:cNvPr id="14" name="TekstSylinder 1">
            <a:extLst>
              <a:ext uri="{FF2B5EF4-FFF2-40B4-BE49-F238E27FC236}">
                <a16:creationId xmlns:a16="http://schemas.microsoft.com/office/drawing/2014/main" id="{F0A9867F-8C5D-9A77-565C-69681437996D}"/>
              </a:ext>
            </a:extLst>
          </p:cNvPr>
          <p:cNvSpPr txBox="1"/>
          <p:nvPr/>
        </p:nvSpPr>
        <p:spPr>
          <a:xfrm>
            <a:off x="1626312" y="8326372"/>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
        <p:nvSpPr>
          <p:cNvPr id="15" name="TekstSylinder 1">
            <a:extLst>
              <a:ext uri="{FF2B5EF4-FFF2-40B4-BE49-F238E27FC236}">
                <a16:creationId xmlns:a16="http://schemas.microsoft.com/office/drawing/2014/main" id="{932F741F-DC8E-39FD-D8C2-70DC4918EC1E}"/>
              </a:ext>
            </a:extLst>
          </p:cNvPr>
          <p:cNvSpPr txBox="1"/>
          <p:nvPr/>
        </p:nvSpPr>
        <p:spPr>
          <a:xfrm>
            <a:off x="4760482" y="8326372"/>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Tree>
    <p:extLst>
      <p:ext uri="{BB962C8B-B14F-4D97-AF65-F5344CB8AC3E}">
        <p14:creationId xmlns:p14="http://schemas.microsoft.com/office/powerpoint/2010/main" val="44014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tel 1">
            <a:extLst>
              <a:ext uri="{FF2B5EF4-FFF2-40B4-BE49-F238E27FC236}">
                <a16:creationId xmlns:a16="http://schemas.microsoft.com/office/drawing/2014/main" id="{8F892C97-DA4D-4576-BC46-FEA0A548B3B0}"/>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616637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1312365"/>
            <a:ext cx="6153281" cy="3828704"/>
          </a:xfrm>
          <a:prstGeom prst="rect">
            <a:avLst/>
          </a:prstGeom>
          <a:solidFill>
            <a:schemeClr val="bg1">
              <a:alpha val="40000"/>
            </a:schemeClr>
          </a:solidFill>
        </p:spPr>
        <p:txBody>
          <a:bodyPr wrap="square" lIns="144000" tIns="144000" rIns="144000" bIns="144000" rtlCol="0">
            <a:spAutoFit/>
          </a:bodyPr>
          <a:lstStyle/>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Fritid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Mobbing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1000" dirty="0">
                <a:latin typeface="Akkurat Pro" panose="020B0504020101020102" pitchFamily="34" charset="77"/>
                <a:cs typeface="Arial" panose="020B0604020202020204" pitchFamily="34" charset="0"/>
                <a:hlinkClick r:id="" action="ppaction://noaction">
                  <a:extLst>
                    <a:ext uri="{A12FA001-AC4F-418D-AE19-62706E023703}">
                      <ahyp:hlinkClr xmlns:ahyp="http://schemas.microsoft.com/office/drawing/2018/hyperlinkcolor" val="tx"/>
                    </a:ext>
                  </a:extLst>
                </a:hlinkClick>
              </a:rPr>
              <a:t>Nøkkeltall</a:t>
            </a:r>
            <a:r>
              <a:rPr lang="nb-NO" sz="1000" dirty="0">
                <a:latin typeface="Akkurat Pro" panose="020B0504020101020102" pitchFamily="34" charset="77"/>
                <a:cs typeface="Arial" panose="020B0604020202020204" pitchFamily="34" charset="0"/>
              </a:rPr>
              <a:t>		32	</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34</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36</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p>
        </p:txBody>
      </p:sp>
      <p:pic>
        <p:nvPicPr>
          <p:cNvPr id="2" name="Bilde 1">
            <a:extLst>
              <a:ext uri="{FF2B5EF4-FFF2-40B4-BE49-F238E27FC236}">
                <a16:creationId xmlns:a16="http://schemas.microsoft.com/office/drawing/2014/main" id="{A115FAB5-0499-4601-8CB0-C8466A382AE8}"/>
              </a:ext>
            </a:extLst>
          </p:cNvPr>
          <p:cNvPicPr>
            <a:picLocks noChangeAspect="1"/>
          </p:cNvPicPr>
          <p:nvPr/>
        </p:nvPicPr>
        <p:blipFill>
          <a:blip r:embed="rId13"/>
          <a:stretch>
            <a:fillRect/>
          </a:stretch>
        </p:blipFill>
        <p:spPr>
          <a:xfrm>
            <a:off x="476250" y="9105900"/>
            <a:ext cx="5905500" cy="114300"/>
          </a:xfrm>
          <a:prstGeom prst="rect">
            <a:avLst/>
          </a:prstGeom>
        </p:spPr>
      </p:pic>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1343C43-E520-EB1F-5331-CCADDC674EF1}"/>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3" name="Rett linje 2">
            <a:extLst>
              <a:ext uri="{FF2B5EF4-FFF2-40B4-BE49-F238E27FC236}">
                <a16:creationId xmlns:a16="http://schemas.microsoft.com/office/drawing/2014/main" id="{3D0F5CB4-C198-AF13-D0EA-9715B08061DC}"/>
              </a:ext>
            </a:extLst>
          </p:cNvPr>
          <p:cNvCxnSpPr>
            <a:cxnSpLocks/>
          </p:cNvCxnSpPr>
          <p:nvPr/>
        </p:nvCxnSpPr>
        <p:spPr>
          <a:xfrm>
            <a:off x="1230489" y="562908"/>
            <a:ext cx="5286646"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Rektangel 3">
            <a:extLst>
              <a:ext uri="{FF2B5EF4-FFF2-40B4-BE49-F238E27FC236}">
                <a16:creationId xmlns:a16="http://schemas.microsoft.com/office/drawing/2014/main" id="{4169B87C-EA2E-615F-38E4-FB8F516E4039}"/>
              </a:ext>
            </a:extLst>
          </p:cNvPr>
          <p:cNvSpPr/>
          <p:nvPr/>
        </p:nvSpPr>
        <p:spPr>
          <a:xfrm>
            <a:off x="357161" y="3842779"/>
            <a:ext cx="2980139" cy="707886"/>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helt sikkert har minst en person de kan snakke med om triste eller vanskelige ting</a:t>
            </a:r>
            <a:r>
              <a:rPr lang="nb-NO" sz="1000" b="1" dirty="0">
                <a:solidFill>
                  <a:srgbClr val="000000"/>
                </a:solidFill>
                <a:latin typeface="Akkurat Pro" panose="020B0504020101020102" pitchFamily="34" charset="0"/>
                <a:cs typeface="Arial" panose="020B0604020202020204" pitchFamily="34" charset="0"/>
              </a:rPr>
              <a:t>. Blant gutter og jenter på ulike klassetrinn</a:t>
            </a:r>
          </a:p>
        </p:txBody>
      </p:sp>
      <p:sp>
        <p:nvSpPr>
          <p:cNvPr id="10" name="Rektangel 9">
            <a:extLst>
              <a:ext uri="{FF2B5EF4-FFF2-40B4-BE49-F238E27FC236}">
                <a16:creationId xmlns:a16="http://schemas.microsoft.com/office/drawing/2014/main" id="{2C684897-C27B-CC38-0876-538B8FAD6402}"/>
              </a:ext>
            </a:extLst>
          </p:cNvPr>
          <p:cNvSpPr/>
          <p:nvPr/>
        </p:nvSpPr>
        <p:spPr>
          <a:xfrm>
            <a:off x="3554987" y="3825617"/>
            <a:ext cx="2977695" cy="553998"/>
          </a:xfrm>
          <a:prstGeom prst="rect">
            <a:avLst/>
          </a:prstGeom>
        </p:spPr>
        <p:txBody>
          <a:bodyPr wrap="square">
            <a:spAutoFit/>
          </a:bodyPr>
          <a:lstStyle/>
          <a:p>
            <a:r>
              <a:rPr lang="nb-NO" sz="1000" b="1" dirty="0">
                <a:solidFill>
                  <a:srgbClr val="000000"/>
                </a:solidFill>
                <a:highlight>
                  <a:srgbClr val="FFFF00"/>
                </a:highlight>
                <a:latin typeface="Akkurat Pro" panose="020B0504020101020102" pitchFamily="34" charset="0"/>
                <a:cs typeface="Arial" panose="020B0604020202020204" pitchFamily="34" charset="0"/>
              </a:rPr>
              <a:t>Prosentandel som </a:t>
            </a:r>
            <a:r>
              <a:rPr lang="nb-NO" sz="1000" b="1" dirty="0">
                <a:solidFill>
                  <a:srgbClr val="000000"/>
                </a:solidFill>
                <a:highlight>
                  <a:srgbClr val="FFFF00"/>
                </a:highlight>
                <a:latin typeface="Akkurat Pro Regular" panose="020B0504020101020102" pitchFamily="34" charset="77"/>
                <a:cs typeface="Arial" panose="020B0604020202020204" pitchFamily="34" charset="0"/>
              </a:rPr>
              <a:t>helt sikkert har minst en person de kan snakke med om triste eller vanskelige ting</a:t>
            </a:r>
            <a:r>
              <a:rPr lang="nb-NO" sz="1000" b="1" dirty="0">
                <a:solidFill>
                  <a:srgbClr val="000000"/>
                </a:solidFill>
                <a:highlight>
                  <a:srgbClr val="FFFF00"/>
                </a:highlight>
                <a:latin typeface="Akkurat Pro" panose="020B0504020101020102" pitchFamily="34" charset="0"/>
                <a:cs typeface="Arial" panose="020B0604020202020204" pitchFamily="34" charset="0"/>
              </a:rPr>
              <a:t>. I Midtre Gauldal kommune på ulike tidspunkter</a:t>
            </a:r>
          </a:p>
        </p:txBody>
      </p:sp>
      <p:graphicFrame>
        <p:nvGraphicFramePr>
          <p:cNvPr id="6" name="Diagram 5">
            <a:extLst>
              <a:ext uri="{FF2B5EF4-FFF2-40B4-BE49-F238E27FC236}">
                <a16:creationId xmlns:a16="http://schemas.microsoft.com/office/drawing/2014/main" id="{6817BBB4-BD38-ECBD-BB91-A64374BCF298}"/>
              </a:ext>
            </a:extLst>
          </p:cNvPr>
          <p:cNvGraphicFramePr>
            <a:graphicFrameLocks/>
          </p:cNvGraphicFramePr>
          <p:nvPr>
            <p:extLst>
              <p:ext uri="{D42A27DB-BD31-4B8C-83A1-F6EECF244321}">
                <p14:modId xmlns:p14="http://schemas.microsoft.com/office/powerpoint/2010/main" val="1061998353"/>
              </p:ext>
            </p:extLst>
          </p:nvPr>
        </p:nvGraphicFramePr>
        <p:xfrm>
          <a:off x="460809" y="1086308"/>
          <a:ext cx="5874371" cy="2559733"/>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22">
            <a:extLst>
              <a:ext uri="{FF2B5EF4-FFF2-40B4-BE49-F238E27FC236}">
                <a16:creationId xmlns:a16="http://schemas.microsoft.com/office/drawing/2014/main" id="{E3CC0D54-1C76-F60C-BBAE-E41CE1D212E0}"/>
              </a:ext>
            </a:extLst>
          </p:cNvPr>
          <p:cNvSpPr/>
          <p:nvPr/>
        </p:nvSpPr>
        <p:spPr>
          <a:xfrm>
            <a:off x="358705" y="800871"/>
            <a:ext cx="6142689" cy="246221"/>
          </a:xfrm>
          <a:prstGeom prst="rect">
            <a:avLst/>
          </a:prstGeom>
        </p:spPr>
        <p:txBody>
          <a:bodyPr wrap="square">
            <a:spAutoFit/>
          </a:bodyPr>
          <a:lstStyle/>
          <a:p>
            <a:pPr lvl="0"/>
            <a:r>
              <a:rPr lang="nb-NO" sz="1000" b="1" dirty="0">
                <a:solidFill>
                  <a:srgbClr val="000000"/>
                </a:solidFill>
                <a:latin typeface="Akkurat Pro" panose="020B0504020101020102" pitchFamily="34" charset="0"/>
                <a:cs typeface="Arial" panose="020B0604020202020204" pitchFamily="34" charset="0"/>
              </a:rPr>
              <a:t>Kan du snakke med noen av disse om triste eller vanskelige ting?</a:t>
            </a:r>
            <a:endParaRPr kumimoji="0" lang="nb-NO" sz="1000" b="1" u="none" strike="noStrike" kern="1200" cap="none" spc="0" normalizeH="0" baseline="0" noProof="0" dirty="0">
              <a:ln>
                <a:noFill/>
              </a:ln>
              <a:solidFill>
                <a:srgbClr val="000000"/>
              </a:solidFill>
              <a:effectLst/>
              <a:uLnTx/>
              <a:uFillTx/>
              <a:latin typeface="Akkurat Pro" panose="020B0504020101020102" pitchFamily="34" charset="0"/>
              <a:ea typeface="+mn-ea"/>
              <a:cs typeface="Arial" panose="020B0604020202020204" pitchFamily="34" charset="0"/>
            </a:endParaRPr>
          </a:p>
        </p:txBody>
      </p:sp>
      <p:graphicFrame>
        <p:nvGraphicFramePr>
          <p:cNvPr id="16" name="Diagram 15">
            <a:extLst>
              <a:ext uri="{FF2B5EF4-FFF2-40B4-BE49-F238E27FC236}">
                <a16:creationId xmlns:a16="http://schemas.microsoft.com/office/drawing/2014/main" id="{0A766E04-3CBF-AED6-BC94-D8F04AF5D700}"/>
              </a:ext>
            </a:extLst>
          </p:cNvPr>
          <p:cNvGraphicFramePr>
            <a:graphicFrameLocks/>
          </p:cNvGraphicFramePr>
          <p:nvPr>
            <p:extLst>
              <p:ext uri="{D42A27DB-BD31-4B8C-83A1-F6EECF244321}">
                <p14:modId xmlns:p14="http://schemas.microsoft.com/office/powerpoint/2010/main" val="1253794686"/>
              </p:ext>
            </p:extLst>
          </p:nvPr>
        </p:nvGraphicFramePr>
        <p:xfrm>
          <a:off x="3700575" y="4568771"/>
          <a:ext cx="2723125" cy="1268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F9278B44-F1C4-AA45-825D-5A53DD5573FF}"/>
              </a:ext>
            </a:extLst>
          </p:cNvPr>
          <p:cNvGraphicFramePr>
            <a:graphicFrameLocks/>
          </p:cNvGraphicFramePr>
          <p:nvPr>
            <p:extLst>
              <p:ext uri="{D42A27DB-BD31-4B8C-83A1-F6EECF244321}">
                <p14:modId xmlns:p14="http://schemas.microsoft.com/office/powerpoint/2010/main" val="3727236375"/>
              </p:ext>
            </p:extLst>
          </p:nvPr>
        </p:nvGraphicFramePr>
        <p:xfrm>
          <a:off x="3746058" y="6609030"/>
          <a:ext cx="2786624" cy="2513964"/>
        </p:xfrm>
        <a:graphic>
          <a:graphicData uri="http://schemas.openxmlformats.org/drawingml/2006/chart">
            <c:chart xmlns:c="http://schemas.openxmlformats.org/drawingml/2006/chart" xmlns:r="http://schemas.openxmlformats.org/officeDocument/2006/relationships" r:id="rId4"/>
          </a:graphicData>
        </a:graphic>
      </p:graphicFrame>
      <p:sp>
        <p:nvSpPr>
          <p:cNvPr id="18" name="Rektangel 17">
            <a:extLst>
              <a:ext uri="{FF2B5EF4-FFF2-40B4-BE49-F238E27FC236}">
                <a16:creationId xmlns:a16="http://schemas.microsoft.com/office/drawing/2014/main" id="{E6989AE0-FB95-2914-4EC6-5483F93B5A8F}"/>
              </a:ext>
            </a:extLst>
          </p:cNvPr>
          <p:cNvSpPr/>
          <p:nvPr/>
        </p:nvSpPr>
        <p:spPr>
          <a:xfrm>
            <a:off x="3545934" y="6055032"/>
            <a:ext cx="2972946"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gutter og jenter som helt sikkert kan snakke med noen av disse om triste eller vanskelige ting</a:t>
            </a:r>
          </a:p>
        </p:txBody>
      </p:sp>
      <p:graphicFrame>
        <p:nvGraphicFramePr>
          <p:cNvPr id="19" name="Diagram 18">
            <a:extLst>
              <a:ext uri="{FF2B5EF4-FFF2-40B4-BE49-F238E27FC236}">
                <a16:creationId xmlns:a16="http://schemas.microsoft.com/office/drawing/2014/main" id="{C2266993-2381-6301-7163-770AD266DD8B}"/>
              </a:ext>
            </a:extLst>
          </p:cNvPr>
          <p:cNvGraphicFramePr>
            <a:graphicFrameLocks/>
          </p:cNvGraphicFramePr>
          <p:nvPr>
            <p:extLst>
              <p:ext uri="{D42A27DB-BD31-4B8C-83A1-F6EECF244321}">
                <p14:modId xmlns:p14="http://schemas.microsoft.com/office/powerpoint/2010/main" val="646916810"/>
              </p:ext>
            </p:extLst>
          </p:nvPr>
        </p:nvGraphicFramePr>
        <p:xfrm>
          <a:off x="509025" y="4475599"/>
          <a:ext cx="2723125" cy="1380250"/>
        </p:xfrm>
        <a:graphic>
          <a:graphicData uri="http://schemas.openxmlformats.org/drawingml/2006/chart">
            <c:chart xmlns:c="http://schemas.openxmlformats.org/drawingml/2006/chart" xmlns:r="http://schemas.openxmlformats.org/officeDocument/2006/relationships" r:id="rId5"/>
          </a:graphicData>
        </a:graphic>
      </p:graphicFrame>
      <p:sp>
        <p:nvSpPr>
          <p:cNvPr id="5" name="TekstSylinder 4">
            <a:extLst>
              <a:ext uri="{FF2B5EF4-FFF2-40B4-BE49-F238E27FC236}">
                <a16:creationId xmlns:a16="http://schemas.microsoft.com/office/drawing/2014/main" id="{ADC38F3C-05CD-ED1E-49D8-458B4C125CE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cxnSp>
        <p:nvCxnSpPr>
          <p:cNvPr id="8" name="Rett linje 7">
            <a:extLst>
              <a:ext uri="{FF2B5EF4-FFF2-40B4-BE49-F238E27FC236}">
                <a16:creationId xmlns:a16="http://schemas.microsoft.com/office/drawing/2014/main" id="{2AA88B39-888C-DD57-F846-577578237048}"/>
              </a:ext>
            </a:extLst>
          </p:cNvPr>
          <p:cNvCxnSpPr>
            <a:cxnSpLocks/>
          </p:cNvCxnSpPr>
          <p:nvPr/>
        </p:nvCxnSpPr>
        <p:spPr>
          <a:xfrm>
            <a:off x="3398899" y="3842779"/>
            <a:ext cx="0" cy="544015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29011844-A622-6263-B63F-BC161B7555A0}"/>
              </a:ext>
            </a:extLst>
          </p:cNvPr>
          <p:cNvSpPr txBox="1"/>
          <p:nvPr/>
        </p:nvSpPr>
        <p:spPr>
          <a:xfrm>
            <a:off x="365163" y="6063117"/>
            <a:ext cx="2866987" cy="3219819"/>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Å ha noen å snakke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Sosial støtte kan bidra til at en mestrer utfordringer livet gir, og er således viktig for fysisk og psykiske helse og livskvalitet. Å ha noen å snakke med om vanskelige eller triste ting er et eksempel på slik støtte.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junior viser at de aller fleste opplever å ha noen å snakke med. Mor er den som barna som oftest oppgir som støtteperson, men det er også mange som opplever å kunne snakke med faren sin eller med vennene.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Tidligere i rapporten er det vist i hvilken grad barna opplever å ha nære og fortrolige venner, og opplevelse av ensomhet, som også er viktige indikatorer for sosial støtte eller mangel på sådan. </a:t>
            </a:r>
          </a:p>
        </p:txBody>
      </p:sp>
      <p:sp>
        <p:nvSpPr>
          <p:cNvPr id="9" name="TekstSylinder 1">
            <a:extLst>
              <a:ext uri="{FF2B5EF4-FFF2-40B4-BE49-F238E27FC236}">
                <a16:creationId xmlns:a16="http://schemas.microsoft.com/office/drawing/2014/main" id="{452FF684-BEC3-9FF6-B263-4C8963205686}"/>
              </a:ext>
            </a:extLst>
          </p:cNvPr>
          <p:cNvSpPr txBox="1"/>
          <p:nvPr/>
        </p:nvSpPr>
        <p:spPr>
          <a:xfrm>
            <a:off x="1610882" y="5151372"/>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Tree>
    <p:extLst>
      <p:ext uri="{BB962C8B-B14F-4D97-AF65-F5344CB8AC3E}">
        <p14:creationId xmlns:p14="http://schemas.microsoft.com/office/powerpoint/2010/main" val="538335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HELSE</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531057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a:t>
            </a:r>
            <a:r>
              <a:rPr lang="nb-NO" sz="1100" dirty="0">
                <a:solidFill>
                  <a:srgbClr val="DE9F37"/>
                </a:solidFill>
                <a:latin typeface="Akkurat Pro Light" panose="020B0404020101020102" pitchFamily="34" charset="0"/>
                <a:cs typeface="Arial" panose="020B0604020202020204" pitchFamily="34" charset="0"/>
              </a:rPr>
              <a:t>29</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cxnSp>
        <p:nvCxnSpPr>
          <p:cNvPr id="17" name="Rett linje 16">
            <a:extLst>
              <a:ext uri="{FF2B5EF4-FFF2-40B4-BE49-F238E27FC236}">
                <a16:creationId xmlns:a16="http://schemas.microsoft.com/office/drawing/2014/main" id="{B678A588-712A-4626-B86A-6BA8FD8A64D9}"/>
              </a:ext>
            </a:extLst>
          </p:cNvPr>
          <p:cNvCxnSpPr>
            <a:cxnSpLocks/>
          </p:cNvCxnSpPr>
          <p:nvPr/>
        </p:nvCxnSpPr>
        <p:spPr>
          <a:xfrm>
            <a:off x="3398899" y="888417"/>
            <a:ext cx="0" cy="824529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F2E23C67-9BDA-FCFC-E1DA-19238767339F}"/>
              </a:ext>
            </a:extLst>
          </p:cNvPr>
          <p:cNvSpPr txBox="1"/>
          <p:nvPr/>
        </p:nvSpPr>
        <p:spPr>
          <a:xfrm>
            <a:off x="3636409" y="4953000"/>
            <a:ext cx="2829578"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Flere jenter enn gutter rapporterer at de har brukt smertestillende tabletter den siste uken</a:t>
            </a:r>
          </a:p>
        </p:txBody>
      </p:sp>
      <p:pic>
        <p:nvPicPr>
          <p:cNvPr id="11" name="Bilde 10">
            <a:extLst>
              <a:ext uri="{FF2B5EF4-FFF2-40B4-BE49-F238E27FC236}">
                <a16:creationId xmlns:a16="http://schemas.microsoft.com/office/drawing/2014/main" id="{D3575084-1289-E03D-8156-9EEC1A13E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409" y="4907723"/>
            <a:ext cx="371412" cy="301888"/>
          </a:xfrm>
          <a:prstGeom prst="rect">
            <a:avLst/>
          </a:prstGeom>
        </p:spPr>
      </p:pic>
      <p:sp>
        <p:nvSpPr>
          <p:cNvPr id="13" name="Rektangel 22">
            <a:extLst>
              <a:ext uri="{FF2B5EF4-FFF2-40B4-BE49-F238E27FC236}">
                <a16:creationId xmlns:a16="http://schemas.microsoft.com/office/drawing/2014/main" id="{51A138C7-3429-A1A7-1E2A-3EB2A9AA2845}"/>
              </a:ext>
            </a:extLst>
          </p:cNvPr>
          <p:cNvSpPr/>
          <p:nvPr/>
        </p:nvSpPr>
        <p:spPr>
          <a:xfrm>
            <a:off x="350755" y="4548479"/>
            <a:ext cx="2903938" cy="400110"/>
          </a:xfrm>
          <a:prstGeom prst="rect">
            <a:avLst/>
          </a:prstGeom>
        </p:spPr>
        <p:txBody>
          <a:bodyPr wrap="square">
            <a:spAutoFit/>
          </a:bodyPr>
          <a:lstStyle/>
          <a:p>
            <a:r>
              <a:rPr lang="nb-NO" sz="1000" b="1" dirty="0">
                <a:solidFill>
                  <a:srgbClr val="000000"/>
                </a:solidFill>
                <a:highlight>
                  <a:srgbClr val="FFFF00"/>
                </a:highlight>
                <a:latin typeface="Akkurat Pro Regular" panose="020B0504020101020102" pitchFamily="34" charset="77"/>
                <a:cs typeface="Arial" panose="020B0604020202020204" pitchFamily="34" charset="0"/>
              </a:rPr>
              <a:t>Har du brukt tabletter mot hodepine eller andre smerter den siste uken? </a:t>
            </a:r>
          </a:p>
        </p:txBody>
      </p:sp>
      <p:sp>
        <p:nvSpPr>
          <p:cNvPr id="14" name="Rektangel 22">
            <a:extLst>
              <a:ext uri="{FF2B5EF4-FFF2-40B4-BE49-F238E27FC236}">
                <a16:creationId xmlns:a16="http://schemas.microsoft.com/office/drawing/2014/main" id="{9CA99B86-0218-A321-0943-794BFDC97E21}"/>
              </a:ext>
            </a:extLst>
          </p:cNvPr>
          <p:cNvSpPr/>
          <p:nvPr/>
        </p:nvSpPr>
        <p:spPr>
          <a:xfrm>
            <a:off x="340866" y="7126598"/>
            <a:ext cx="2903938"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har brukt smertestillende den siste uken</a:t>
            </a:r>
            <a:r>
              <a:rPr lang="nb-NO" sz="1000" b="1" dirty="0">
                <a:solidFill>
                  <a:srgbClr val="000000"/>
                </a:solidFill>
                <a:latin typeface="Akkurat Pro Regular" panose="020B0504020101020102" pitchFamily="34" charset="77"/>
                <a:cs typeface="Arial" panose="020B0604020202020204" pitchFamily="34" charset="0"/>
              </a:rPr>
              <a:t>. Blant gutter og jenter på ulike klassetrinn</a:t>
            </a:r>
          </a:p>
        </p:txBody>
      </p:sp>
      <p:graphicFrame>
        <p:nvGraphicFramePr>
          <p:cNvPr id="15" name="Diagram 14">
            <a:extLst>
              <a:ext uri="{FF2B5EF4-FFF2-40B4-BE49-F238E27FC236}">
                <a16:creationId xmlns:a16="http://schemas.microsoft.com/office/drawing/2014/main" id="{9D93549D-654E-9A9C-4511-E1DAE751B59C}"/>
              </a:ext>
            </a:extLst>
          </p:cNvPr>
          <p:cNvGraphicFramePr>
            <a:graphicFrameLocks/>
          </p:cNvGraphicFramePr>
          <p:nvPr>
            <p:extLst>
              <p:ext uri="{D42A27DB-BD31-4B8C-83A1-F6EECF244321}">
                <p14:modId xmlns:p14="http://schemas.microsoft.com/office/powerpoint/2010/main" val="2691842485"/>
              </p:ext>
            </p:extLst>
          </p:nvPr>
        </p:nvGraphicFramePr>
        <p:xfrm>
          <a:off x="509025" y="7680597"/>
          <a:ext cx="2723125" cy="1380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06419629-8A81-C457-B0E5-9B285721C4F7}"/>
              </a:ext>
            </a:extLst>
          </p:cNvPr>
          <p:cNvGraphicFramePr>
            <a:graphicFrameLocks/>
          </p:cNvGraphicFramePr>
          <p:nvPr>
            <p:extLst>
              <p:ext uri="{D42A27DB-BD31-4B8C-83A1-F6EECF244321}">
                <p14:modId xmlns:p14="http://schemas.microsoft.com/office/powerpoint/2010/main" val="944548599"/>
              </p:ext>
            </p:extLst>
          </p:nvPr>
        </p:nvGraphicFramePr>
        <p:xfrm>
          <a:off x="509026" y="4948589"/>
          <a:ext cx="2786624" cy="182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 18">
            <a:extLst>
              <a:ext uri="{FF2B5EF4-FFF2-40B4-BE49-F238E27FC236}">
                <a16:creationId xmlns:a16="http://schemas.microsoft.com/office/drawing/2014/main" id="{C0C7C3C5-E928-5CFC-B421-BBFBEED4AA32}"/>
              </a:ext>
            </a:extLst>
          </p:cNvPr>
          <p:cNvGraphicFramePr>
            <a:graphicFrameLocks/>
          </p:cNvGraphicFramePr>
          <p:nvPr>
            <p:extLst>
              <p:ext uri="{D42A27DB-BD31-4B8C-83A1-F6EECF244321}">
                <p14:modId xmlns:p14="http://schemas.microsoft.com/office/powerpoint/2010/main" val="3404321724"/>
              </p:ext>
            </p:extLst>
          </p:nvPr>
        </p:nvGraphicFramePr>
        <p:xfrm>
          <a:off x="3700575" y="7792830"/>
          <a:ext cx="2723125" cy="1268016"/>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B8B41100-871F-9555-11E2-534DCC4E5E00}"/>
              </a:ext>
            </a:extLst>
          </p:cNvPr>
          <p:cNvSpPr/>
          <p:nvPr/>
        </p:nvSpPr>
        <p:spPr>
          <a:xfrm>
            <a:off x="3562351" y="7088792"/>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har brukt smertestillende den siste uken</a:t>
            </a:r>
            <a:r>
              <a:rPr lang="nb-NO" sz="1000" b="1" dirty="0">
                <a:solidFill>
                  <a:srgbClr val="00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sp>
        <p:nvSpPr>
          <p:cNvPr id="21" name="TekstSylinder 20">
            <a:extLst>
              <a:ext uri="{FF2B5EF4-FFF2-40B4-BE49-F238E27FC236}">
                <a16:creationId xmlns:a16="http://schemas.microsoft.com/office/drawing/2014/main" id="{BB9B5878-1CD6-6B28-2174-361011F924A7}"/>
              </a:ext>
            </a:extLst>
          </p:cNvPr>
          <p:cNvSpPr txBox="1"/>
          <p:nvPr/>
        </p:nvSpPr>
        <p:spPr>
          <a:xfrm>
            <a:off x="3576869" y="888417"/>
            <a:ext cx="2970536" cy="360454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Bruk av smertestillende tabletter</a:t>
            </a:r>
          </a:p>
          <a:p>
            <a:pPr>
              <a:spcAft>
                <a:spcPts val="401"/>
              </a:spcAft>
            </a:pPr>
            <a:r>
              <a:rPr lang="nb-NO" sz="1000" dirty="0">
                <a:latin typeface="Akkurat Pro"/>
                <a:ea typeface="Akkurat" charset="0"/>
                <a:cs typeface="Akkurat" charset="0"/>
              </a:rPr>
              <a:t>Det er ikke uvanlig at barn i denne alderen bruker smertestillende tabletter. På landsbasis svarer om lag en av fire at de har brukt slike tabletter i løpet av den siste uken før undersøkelsen. </a:t>
            </a:r>
          </a:p>
          <a:p>
            <a:pPr>
              <a:spcAft>
                <a:spcPts val="401"/>
              </a:spcAft>
            </a:pPr>
            <a:r>
              <a:rPr lang="nb-NO" sz="1000" dirty="0">
                <a:latin typeface="Akkurat Pro"/>
                <a:ea typeface="Akkurat" charset="0"/>
                <a:cs typeface="Akkurat" charset="0"/>
              </a:rPr>
              <a:t>Korrekt bruk av smertestillende tabletter, som for eksempel Paracet, er forbundet med få bivirkninger. Overforbruk og feilbruk er imidlertid forbundet med flere negative konsekvenser.</a:t>
            </a:r>
          </a:p>
          <a:p>
            <a:pPr>
              <a:spcAft>
                <a:spcPts val="401"/>
              </a:spcAft>
            </a:pPr>
            <a:r>
              <a:rPr lang="nb-NO" sz="1000" dirty="0">
                <a:latin typeface="Akkurat Pro"/>
                <a:ea typeface="Akkurat" charset="0"/>
                <a:cs typeface="Akkurat" charset="0"/>
              </a:rPr>
              <a:t>Forskning på bruk av reseptfrie smertestillende tabletter blant eldre ungdom har vist at bruken er assosiert med hodepine og smerter i ulike deler av kroppen, men også generelle livsbelastninger, psykiske- og psykososiale vansker. </a:t>
            </a:r>
          </a:p>
          <a:p>
            <a:pPr>
              <a:spcAft>
                <a:spcPts val="401"/>
              </a:spcAft>
            </a:pPr>
            <a:r>
              <a:rPr lang="nb-NO" sz="1000" dirty="0">
                <a:latin typeface="Akkurat Pro"/>
                <a:ea typeface="Akkurat" charset="0"/>
                <a:cs typeface="Akkurat" charset="0"/>
              </a:rPr>
              <a:t>Det er viktig at smertestillende tabletter ikke brukes mot andre plager enn det de er ment for. </a:t>
            </a:r>
            <a:endParaRPr lang="nb-NO" sz="900" dirty="0">
              <a:highlight>
                <a:srgbClr val="FFFF00"/>
              </a:highlight>
              <a:latin typeface="Akkurat Pro"/>
              <a:cs typeface="Arial" panose="020B0604020202020204" pitchFamily="34" charset="0"/>
            </a:endParaRPr>
          </a:p>
        </p:txBody>
      </p:sp>
      <p:sp>
        <p:nvSpPr>
          <p:cNvPr id="2" name="TextBox 2">
            <a:extLst>
              <a:ext uri="{FF2B5EF4-FFF2-40B4-BE49-F238E27FC236}">
                <a16:creationId xmlns:a16="http://schemas.microsoft.com/office/drawing/2014/main" id="{8DF85D17-15B0-7B97-2727-FE2AEF16FA3A}"/>
              </a:ext>
            </a:extLst>
          </p:cNvPr>
          <p:cNvSpPr txBox="1"/>
          <p:nvPr/>
        </p:nvSpPr>
        <p:spPr>
          <a:xfrm>
            <a:off x="466072" y="2139720"/>
            <a:ext cx="2829578"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Om lag en av fire barn i Norge har brukt smertestillende tabletter i løpet av siste uke</a:t>
            </a:r>
          </a:p>
        </p:txBody>
      </p:sp>
      <p:pic>
        <p:nvPicPr>
          <p:cNvPr id="3" name="Bilde 2">
            <a:extLst>
              <a:ext uri="{FF2B5EF4-FFF2-40B4-BE49-F238E27FC236}">
                <a16:creationId xmlns:a16="http://schemas.microsoft.com/office/drawing/2014/main" id="{8993647D-3436-5407-27F0-C1B18ABBF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52" y="2154025"/>
            <a:ext cx="371412" cy="301888"/>
          </a:xfrm>
          <a:prstGeom prst="rect">
            <a:avLst/>
          </a:prstGeom>
        </p:spPr>
      </p:pic>
    </p:spTree>
    <p:extLst>
      <p:ext uri="{BB962C8B-B14F-4D97-AF65-F5344CB8AC3E}">
        <p14:creationId xmlns:p14="http://schemas.microsoft.com/office/powerpoint/2010/main" val="1794654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panose="020B0504020101020102"/>
                <a:cs typeface="Times New Roman" panose="02020603050405020304" pitchFamily="18" charset="0"/>
              </a:rPr>
              <a:t>Alle barn</a:t>
            </a:r>
            <a:r>
              <a:rPr lang="nb-NO" sz="1000" b="0" i="0" dirty="0">
                <a:effectLst/>
                <a:latin typeface="Akkurat Pro" panose="020B0504020101020102"/>
              </a:rPr>
              <a:t> har rett til å ha en trygg og god oppvekst, og et trygt og godt skolemiljø som fremmer helse, trivsel og læring. </a:t>
            </a:r>
            <a:r>
              <a:rPr lang="nb-NO" sz="1000" dirty="0">
                <a:latin typeface="Akkurat Pro"/>
                <a:ea typeface="Akkurat" charset="0"/>
                <a:cs typeface="Akkurat" charset="0"/>
              </a:rPr>
              <a:t>Barn i Norge rapporterer generelt om høy trivsel og gode levekår. Samtidig er en del utsatt for mobbing og ulike former for krenkelser. Mobbing regnes gjerne som gjentatte hendelser der én eller flere med hensikt skader eller utsetter noen for ubehag. Mobbing kan skje på mange måter, som for eksempel gjennom utestenging, trusler, plaging eller direkte vold. For de som blir rammet vil mobbing være et alvorlig problem. Å bli utsatt for mobbing kan ha store konsekvenser, både her og nå og senere i livet. </a:t>
            </a:r>
          </a:p>
          <a:p>
            <a:pPr algn="l">
              <a:lnSpc>
                <a:spcPct val="100000"/>
              </a:lnSpc>
              <a:spcBef>
                <a:spcPts val="600"/>
              </a:spcBef>
            </a:pPr>
            <a:r>
              <a:rPr lang="nb-NO" sz="1000" dirty="0">
                <a:latin typeface="Akkurat Pro"/>
                <a:ea typeface="Akkurat" charset="0"/>
                <a:cs typeface="Akkurat" charset="0"/>
              </a:rPr>
              <a:t>I Ungdata junior blir barna bedt om å tenke på de siste månedene og angi hvor mange ganger de har blitt stengt ute, blitt plaget eller truet av andre barn på skolen eller i fritida. Det store flertallet rapporterer at dette aldri eller nesten aldri skjer dem. En betydelig andel forteller imidlertid at de er utsatt for slike krenkelser nokså hyppig. På landsbasis er det rundt 11 % som sier at de er utsatt for dette omtrent hver 14. dag eller oftere.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Gjennom Ungdata junior er det også kartlagt hvor mange som har opplevd ulike negative hendelser på nett eller mobil. Noen av disse hendelsene vil kunne oppleves som nettmobbing, mens andre hendelser er enkeltepisoder som noen likevel vil kunne oppleve som krenkende. </a:t>
            </a: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Mobbing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8</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30600" y="4445251"/>
            <a:ext cx="0" cy="486589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sp>
        <p:nvSpPr>
          <p:cNvPr id="13" name="TextBox 2">
            <a:extLst>
              <a:ext uri="{FF2B5EF4-FFF2-40B4-BE49-F238E27FC236}">
                <a16:creationId xmlns:a16="http://schemas.microsoft.com/office/drawing/2014/main" id="{960744BB-076B-4884-867C-77B2A5885AD0}"/>
              </a:ext>
            </a:extLst>
          </p:cNvPr>
          <p:cNvSpPr txBox="1"/>
          <p:nvPr/>
        </p:nvSpPr>
        <p:spPr>
          <a:xfrm>
            <a:off x="3908120" y="4852654"/>
            <a:ext cx="2538399"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Mobbing er et alvorlig problem for de som blir rammet</a:t>
            </a:r>
          </a:p>
        </p:txBody>
      </p:sp>
      <p:pic>
        <p:nvPicPr>
          <p:cNvPr id="14" name="Bilde 13">
            <a:extLst>
              <a:ext uri="{FF2B5EF4-FFF2-40B4-BE49-F238E27FC236}">
                <a16:creationId xmlns:a16="http://schemas.microsoft.com/office/drawing/2014/main" id="{2451F8CD-4152-4F20-BDFA-88B32CC15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591" y="4856901"/>
            <a:ext cx="371412" cy="301888"/>
          </a:xfrm>
          <a:prstGeom prst="rect">
            <a:avLst/>
          </a:prstGeom>
        </p:spPr>
      </p:pic>
      <p:sp>
        <p:nvSpPr>
          <p:cNvPr id="2" name="Rektangel 22">
            <a:extLst>
              <a:ext uri="{FF2B5EF4-FFF2-40B4-BE49-F238E27FC236}">
                <a16:creationId xmlns:a16="http://schemas.microsoft.com/office/drawing/2014/main" id="{5E78827A-F0E0-12E2-6351-125113461D20}"/>
              </a:ext>
            </a:extLst>
          </p:cNvPr>
          <p:cNvSpPr/>
          <p:nvPr/>
        </p:nvSpPr>
        <p:spPr>
          <a:xfrm>
            <a:off x="350755" y="4326462"/>
            <a:ext cx="2903938" cy="553998"/>
          </a:xfrm>
          <a:prstGeom prst="rect">
            <a:avLst/>
          </a:prstGeom>
        </p:spPr>
        <p:txBody>
          <a:bodyPr wrap="square">
            <a:spAutoFit/>
          </a:bodyPr>
          <a:lstStyle/>
          <a:p>
            <a:r>
              <a:rPr lang="nb-NO" sz="1000" b="1" dirty="0">
                <a:solidFill>
                  <a:srgbClr val="000000"/>
                </a:solidFill>
                <a:highlight>
                  <a:srgbClr val="FFFF00"/>
                </a:highlight>
                <a:latin typeface="Akkurat Pro Regular" panose="020B0504020101020102" pitchFamily="34" charset="77"/>
                <a:cs typeface="Arial" panose="020B0604020202020204" pitchFamily="34" charset="0"/>
              </a:rPr>
              <a:t>Tenk på de siste månedene. Har du blitt stengt ute, plaget eller truet av andre barn på skolen eller i fritida? </a:t>
            </a:r>
          </a:p>
        </p:txBody>
      </p:sp>
      <p:sp>
        <p:nvSpPr>
          <p:cNvPr id="3" name="Rektangel 22">
            <a:extLst>
              <a:ext uri="{FF2B5EF4-FFF2-40B4-BE49-F238E27FC236}">
                <a16:creationId xmlns:a16="http://schemas.microsoft.com/office/drawing/2014/main" id="{EAA19067-E7FD-0051-E5E2-42D2E2FA7CF8}"/>
              </a:ext>
            </a:extLst>
          </p:cNvPr>
          <p:cNvSpPr/>
          <p:nvPr/>
        </p:nvSpPr>
        <p:spPr>
          <a:xfrm>
            <a:off x="340866" y="7126598"/>
            <a:ext cx="290393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blitt stengt ute, plaget eller truet av andre barn omtrent hver 14. dag eller oftere</a:t>
            </a:r>
            <a:r>
              <a:rPr lang="nb-NO" sz="1000" b="1" dirty="0">
                <a:latin typeface="Akkurat Pro Regular" panose="020B0504020101020102" pitchFamily="34" charset="77"/>
                <a:cs typeface="Arial" panose="020B0604020202020204" pitchFamily="34" charset="0"/>
              </a:rPr>
              <a:t>. Blant gutter og jenter på ulike klassetrinn</a:t>
            </a:r>
          </a:p>
        </p:txBody>
      </p:sp>
      <p:graphicFrame>
        <p:nvGraphicFramePr>
          <p:cNvPr id="4" name="Diagram 3">
            <a:extLst>
              <a:ext uri="{FF2B5EF4-FFF2-40B4-BE49-F238E27FC236}">
                <a16:creationId xmlns:a16="http://schemas.microsoft.com/office/drawing/2014/main" id="{6951BF63-4CDB-3538-3FC4-DBBBC4D3CB9E}"/>
              </a:ext>
            </a:extLst>
          </p:cNvPr>
          <p:cNvGraphicFramePr>
            <a:graphicFrameLocks/>
          </p:cNvGraphicFramePr>
          <p:nvPr>
            <p:extLst>
              <p:ext uri="{D42A27DB-BD31-4B8C-83A1-F6EECF244321}">
                <p14:modId xmlns:p14="http://schemas.microsoft.com/office/powerpoint/2010/main" val="4125644763"/>
              </p:ext>
            </p:extLst>
          </p:nvPr>
        </p:nvGraphicFramePr>
        <p:xfrm>
          <a:off x="509025" y="7680597"/>
          <a:ext cx="2723125" cy="13802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a:extLst>
              <a:ext uri="{FF2B5EF4-FFF2-40B4-BE49-F238E27FC236}">
                <a16:creationId xmlns:a16="http://schemas.microsoft.com/office/drawing/2014/main" id="{D2CA7E95-314F-41C9-686B-1A58A5271680}"/>
              </a:ext>
            </a:extLst>
          </p:cNvPr>
          <p:cNvSpPr/>
          <p:nvPr/>
        </p:nvSpPr>
        <p:spPr>
          <a:xfrm>
            <a:off x="3562351" y="7088792"/>
            <a:ext cx="2977695" cy="707886"/>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har blitt stengt ute, plaget eller truet av andre barn omtrent hver 14. dag eller oftere.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graphicFrame>
        <p:nvGraphicFramePr>
          <p:cNvPr id="7" name="Diagram 6">
            <a:extLst>
              <a:ext uri="{FF2B5EF4-FFF2-40B4-BE49-F238E27FC236}">
                <a16:creationId xmlns:a16="http://schemas.microsoft.com/office/drawing/2014/main" id="{1F903B7B-0816-ACB6-6C28-E9A87CC403DF}"/>
              </a:ext>
            </a:extLst>
          </p:cNvPr>
          <p:cNvGraphicFramePr>
            <a:graphicFrameLocks/>
          </p:cNvGraphicFramePr>
          <p:nvPr>
            <p:extLst>
              <p:ext uri="{D42A27DB-BD31-4B8C-83A1-F6EECF244321}">
                <p14:modId xmlns:p14="http://schemas.microsoft.com/office/powerpoint/2010/main" val="31396616"/>
              </p:ext>
            </p:extLst>
          </p:nvPr>
        </p:nvGraphicFramePr>
        <p:xfrm>
          <a:off x="3700575" y="7765672"/>
          <a:ext cx="2723125" cy="1268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a:extLst>
              <a:ext uri="{FF2B5EF4-FFF2-40B4-BE49-F238E27FC236}">
                <a16:creationId xmlns:a16="http://schemas.microsoft.com/office/drawing/2014/main" id="{5CB25FAD-22F3-77BA-B39C-A8764D5C9B85}"/>
              </a:ext>
            </a:extLst>
          </p:cNvPr>
          <p:cNvGraphicFramePr>
            <a:graphicFrameLocks/>
          </p:cNvGraphicFramePr>
          <p:nvPr>
            <p:extLst>
              <p:ext uri="{D42A27DB-BD31-4B8C-83A1-F6EECF244321}">
                <p14:modId xmlns:p14="http://schemas.microsoft.com/office/powerpoint/2010/main" val="2462576710"/>
              </p:ext>
            </p:extLst>
          </p:nvPr>
        </p:nvGraphicFramePr>
        <p:xfrm>
          <a:off x="509026" y="4894478"/>
          <a:ext cx="2723124" cy="208574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kstSylinder 1">
            <a:extLst>
              <a:ext uri="{FF2B5EF4-FFF2-40B4-BE49-F238E27FC236}">
                <a16:creationId xmlns:a16="http://schemas.microsoft.com/office/drawing/2014/main" id="{274019B3-8BEB-05CE-1C8C-B54A7FFBA4D4}"/>
              </a:ext>
            </a:extLst>
          </p:cNvPr>
          <p:cNvSpPr txBox="1"/>
          <p:nvPr/>
        </p:nvSpPr>
        <p:spPr>
          <a:xfrm>
            <a:off x="1623582" y="8364472"/>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Tree>
    <p:extLst>
      <p:ext uri="{BB962C8B-B14F-4D97-AF65-F5344CB8AC3E}">
        <p14:creationId xmlns:p14="http://schemas.microsoft.com/office/powerpoint/2010/main" val="163912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MOBBING</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31</a:t>
            </a:r>
          </a:p>
        </p:txBody>
      </p:sp>
      <p:sp>
        <p:nvSpPr>
          <p:cNvPr id="18" name="Rektangel 22">
            <a:extLst>
              <a:ext uri="{FF2B5EF4-FFF2-40B4-BE49-F238E27FC236}">
                <a16:creationId xmlns:a16="http://schemas.microsoft.com/office/drawing/2014/main" id="{13868CDC-0718-4878-8358-FD3459B0F615}"/>
              </a:ext>
            </a:extLst>
          </p:cNvPr>
          <p:cNvSpPr/>
          <p:nvPr/>
        </p:nvSpPr>
        <p:spPr>
          <a:xfrm>
            <a:off x="358705" y="800871"/>
            <a:ext cx="614268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barn som har opplevd negative hendelser på nettet eller mobilen i løpet av de siste månedene</a:t>
            </a:r>
            <a:endParaRPr lang="nb-NO" sz="1000" b="1" strike="sngStrike" dirty="0">
              <a:solidFill>
                <a:srgbClr val="FF0000"/>
              </a:solidFill>
              <a:highlight>
                <a:srgbClr val="00FF00"/>
              </a:highlight>
              <a:latin typeface="Akkurat Pro Regular" panose="020B0504020101020102" pitchFamily="34" charset="77"/>
              <a:cs typeface="Arial" panose="020B0604020202020204" pitchFamily="34" charset="0"/>
            </a:endParaRPr>
          </a:p>
        </p:txBody>
      </p:sp>
      <p:graphicFrame>
        <p:nvGraphicFramePr>
          <p:cNvPr id="2" name="Diagram 1">
            <a:extLst>
              <a:ext uri="{FF2B5EF4-FFF2-40B4-BE49-F238E27FC236}">
                <a16:creationId xmlns:a16="http://schemas.microsoft.com/office/drawing/2014/main" id="{9DF81150-E39D-D207-28D3-3FDF5DB079D3}"/>
              </a:ext>
            </a:extLst>
          </p:cNvPr>
          <p:cNvGraphicFramePr>
            <a:graphicFrameLocks/>
          </p:cNvGraphicFramePr>
          <p:nvPr>
            <p:extLst>
              <p:ext uri="{D42A27DB-BD31-4B8C-83A1-F6EECF244321}">
                <p14:modId xmlns:p14="http://schemas.microsoft.com/office/powerpoint/2010/main" val="3526626235"/>
              </p:ext>
            </p:extLst>
          </p:nvPr>
        </p:nvGraphicFramePr>
        <p:xfrm>
          <a:off x="460809" y="1192135"/>
          <a:ext cx="5874371" cy="2554123"/>
        </p:xfrm>
        <a:graphic>
          <a:graphicData uri="http://schemas.openxmlformats.org/drawingml/2006/chart">
            <c:chart xmlns:c="http://schemas.openxmlformats.org/drawingml/2006/chart" xmlns:r="http://schemas.openxmlformats.org/officeDocument/2006/relationships" r:id="rId2"/>
          </a:graphicData>
        </a:graphic>
      </p:graphicFrame>
      <p:sp>
        <p:nvSpPr>
          <p:cNvPr id="3" name="Rektangel 22">
            <a:extLst>
              <a:ext uri="{FF2B5EF4-FFF2-40B4-BE49-F238E27FC236}">
                <a16:creationId xmlns:a16="http://schemas.microsoft.com/office/drawing/2014/main" id="{6D0560CD-0801-E07C-3252-1E90B0EE2A4D}"/>
              </a:ext>
            </a:extLst>
          </p:cNvPr>
          <p:cNvSpPr/>
          <p:nvPr/>
        </p:nvSpPr>
        <p:spPr>
          <a:xfrm>
            <a:off x="340866" y="4405452"/>
            <a:ext cx="2903938" cy="707886"/>
          </a:xfrm>
          <a:prstGeom prst="rect">
            <a:avLst/>
          </a:prstGeom>
        </p:spPr>
        <p:txBody>
          <a:bodyPr wrap="square">
            <a:spAutoFit/>
          </a:bodyPr>
          <a:lstStyle/>
          <a:p>
            <a:r>
              <a:rPr lang="nb-NO" sz="1000" b="1" dirty="0">
                <a:highlight>
                  <a:srgbClr val="FFFF00"/>
                </a:highlight>
                <a:latin typeface="Akkurat Pro Regular" panose="020B0504020101020102" pitchFamily="34" charset="77"/>
                <a:cs typeface="Arial" panose="020B0604020202020204" pitchFamily="34" charset="0"/>
              </a:rPr>
              <a:t>Prosentandel som har opplevd en eller flere negative hendelser på nett eller mobil de siste månedene. Blant gutter og jenter på ulike klassetrinn </a:t>
            </a:r>
          </a:p>
        </p:txBody>
      </p:sp>
      <p:graphicFrame>
        <p:nvGraphicFramePr>
          <p:cNvPr id="4" name="Diagram 3">
            <a:extLst>
              <a:ext uri="{FF2B5EF4-FFF2-40B4-BE49-F238E27FC236}">
                <a16:creationId xmlns:a16="http://schemas.microsoft.com/office/drawing/2014/main" id="{66129A28-038D-3F9B-2629-FE746A9C5E5C}"/>
              </a:ext>
            </a:extLst>
          </p:cNvPr>
          <p:cNvGraphicFramePr>
            <a:graphicFrameLocks/>
          </p:cNvGraphicFramePr>
          <p:nvPr>
            <p:extLst>
              <p:ext uri="{D42A27DB-BD31-4B8C-83A1-F6EECF244321}">
                <p14:modId xmlns:p14="http://schemas.microsoft.com/office/powerpoint/2010/main" val="2806528573"/>
              </p:ext>
            </p:extLst>
          </p:nvPr>
        </p:nvGraphicFramePr>
        <p:xfrm>
          <a:off x="509025" y="5147612"/>
          <a:ext cx="2723125" cy="13802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a:extLst>
              <a:ext uri="{FF2B5EF4-FFF2-40B4-BE49-F238E27FC236}">
                <a16:creationId xmlns:a16="http://schemas.microsoft.com/office/drawing/2014/main" id="{9FC63353-1AE3-34D7-0589-501B6BCEC709}"/>
              </a:ext>
            </a:extLst>
          </p:cNvPr>
          <p:cNvSpPr/>
          <p:nvPr/>
        </p:nvSpPr>
        <p:spPr>
          <a:xfrm>
            <a:off x="3562351" y="4367646"/>
            <a:ext cx="2977695"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Prosentandel som har opplevd en eller flere negative hendelser på nett eller mobil de siste månedene. </a:t>
            </a:r>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p>
        </p:txBody>
      </p:sp>
      <p:graphicFrame>
        <p:nvGraphicFramePr>
          <p:cNvPr id="6" name="Diagram 5">
            <a:extLst>
              <a:ext uri="{FF2B5EF4-FFF2-40B4-BE49-F238E27FC236}">
                <a16:creationId xmlns:a16="http://schemas.microsoft.com/office/drawing/2014/main" id="{F1B1D17D-C513-33B2-67E2-81DA4CEE23F8}"/>
              </a:ext>
            </a:extLst>
          </p:cNvPr>
          <p:cNvGraphicFramePr>
            <a:graphicFrameLocks/>
          </p:cNvGraphicFramePr>
          <p:nvPr>
            <p:extLst>
              <p:ext uri="{D42A27DB-BD31-4B8C-83A1-F6EECF244321}">
                <p14:modId xmlns:p14="http://schemas.microsoft.com/office/powerpoint/2010/main" val="1842676878"/>
              </p:ext>
            </p:extLst>
          </p:nvPr>
        </p:nvGraphicFramePr>
        <p:xfrm>
          <a:off x="3700575" y="5232687"/>
          <a:ext cx="2723125" cy="1268016"/>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Sylinder 6">
            <a:extLst>
              <a:ext uri="{FF2B5EF4-FFF2-40B4-BE49-F238E27FC236}">
                <a16:creationId xmlns:a16="http://schemas.microsoft.com/office/drawing/2014/main" id="{41EC12EE-18EE-E49D-EEC3-2114BA05D2BC}"/>
              </a:ext>
            </a:extLst>
          </p:cNvPr>
          <p:cNvSpPr txBox="1"/>
          <p:nvPr/>
        </p:nvSpPr>
        <p:spPr>
          <a:xfrm>
            <a:off x="355534" y="7462052"/>
            <a:ext cx="6110563" cy="180815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Negative hendelser på nett</a:t>
            </a:r>
          </a:p>
          <a:p>
            <a:pPr>
              <a:spcAft>
                <a:spcPts val="401"/>
              </a:spcAft>
            </a:pPr>
            <a:r>
              <a:rPr lang="nb-NO" sz="999" dirty="0">
                <a:latin typeface="Akkurat Pro" panose="020B0504020101020102" pitchFamily="34" charset="0"/>
                <a:cs typeface="Arial" panose="020B0604020202020204" pitchFamily="34" charset="0"/>
              </a:rPr>
              <a:t>Gjennom Ungdata junior er det kartlagt hvor mange som har opplevd ulike negative hendelser på nett eller mobil, som utestenging eller trusler, eller at noen har skrevet eller delt sårende tekster, bilder eller videoer om dem. Noen av disse hendelsene vil kunne oppleves som nettmobbing, mens andre hendelser er enkeltepisoder som noen likevel vil kunne oppleve som krenkende. </a:t>
            </a:r>
          </a:p>
          <a:p>
            <a:pPr>
              <a:spcAft>
                <a:spcPts val="401"/>
              </a:spcAft>
            </a:pPr>
            <a:r>
              <a:rPr lang="nb-NO" sz="999" dirty="0">
                <a:latin typeface="Akkurat Pro" panose="020B0504020101020102" pitchFamily="34" charset="0"/>
                <a:cs typeface="Arial" panose="020B0604020202020204" pitchFamily="34" charset="0"/>
              </a:rPr>
              <a:t>Resultater på landsbasis viser at to av tre ikke har opplevd noe av dette de siste månedene. Blant den tredjedelen som opplever dette, er det vanligst å bli utsatt for at noen har skrevet sårende ting til dem eller om dem via nettet eller mobil. Det er også en del som opplever å bli stengt ute fra sosiale ting på nettet. </a:t>
            </a:r>
          </a:p>
        </p:txBody>
      </p:sp>
    </p:spTree>
    <p:extLst>
      <p:ext uri="{BB962C8B-B14F-4D97-AF65-F5344CB8AC3E}">
        <p14:creationId xmlns:p14="http://schemas.microsoft.com/office/powerpoint/2010/main" val="225320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Norge versus kommune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graphicFrame>
        <p:nvGraphicFramePr>
          <p:cNvPr id="15" name="Diagram 14">
            <a:extLst>
              <a:ext uri="{FF2B5EF4-FFF2-40B4-BE49-F238E27FC236}">
                <a16:creationId xmlns:a16="http://schemas.microsoft.com/office/drawing/2014/main" id="{437A6E44-53CC-1042-6A7A-325A5D5AE5CF}"/>
              </a:ext>
            </a:extLst>
          </p:cNvPr>
          <p:cNvGraphicFramePr>
            <a:graphicFrameLocks/>
          </p:cNvGraphicFramePr>
          <p:nvPr>
            <p:extLst>
              <p:ext uri="{D42A27DB-BD31-4B8C-83A1-F6EECF244321}">
                <p14:modId xmlns:p14="http://schemas.microsoft.com/office/powerpoint/2010/main" val="2600317898"/>
              </p:ext>
            </p:extLst>
          </p:nvPr>
        </p:nvGraphicFramePr>
        <p:xfrm>
          <a:off x="509025" y="1385119"/>
          <a:ext cx="5444099" cy="7926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3066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8AAD8269-4756-3495-DFF2-E4BF7CAA9D30}"/>
              </a:ext>
            </a:extLst>
          </p:cNvPr>
          <p:cNvGraphicFramePr>
            <a:graphicFrameLocks/>
          </p:cNvGraphicFramePr>
          <p:nvPr>
            <p:extLst>
              <p:ext uri="{D42A27DB-BD31-4B8C-83A1-F6EECF244321}">
                <p14:modId xmlns:p14="http://schemas.microsoft.com/office/powerpoint/2010/main" val="2505490397"/>
              </p:ext>
            </p:extLst>
          </p:nvPr>
        </p:nvGraphicFramePr>
        <p:xfrm>
          <a:off x="466725" y="870685"/>
          <a:ext cx="5882249" cy="84404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Sylinder 1">
            <a:extLst>
              <a:ext uri="{FF2B5EF4-FFF2-40B4-BE49-F238E27FC236}">
                <a16:creationId xmlns:a16="http://schemas.microsoft.com/office/drawing/2014/main" id="{7B996B9D-802C-5089-1DE5-FF5C5DB60F46}"/>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NØKKELTALL</a:t>
            </a:r>
          </a:p>
        </p:txBody>
      </p:sp>
      <p:cxnSp>
        <p:nvCxnSpPr>
          <p:cNvPr id="3" name="Rett linje 2">
            <a:extLst>
              <a:ext uri="{FF2B5EF4-FFF2-40B4-BE49-F238E27FC236}">
                <a16:creationId xmlns:a16="http://schemas.microsoft.com/office/drawing/2014/main" id="{CC934FD4-4A24-445A-7967-2617BDAE0C1A}"/>
              </a:ext>
            </a:extLst>
          </p:cNvPr>
          <p:cNvCxnSpPr>
            <a:cxnSpLocks/>
          </p:cNvCxnSpPr>
          <p:nvPr/>
        </p:nvCxnSpPr>
        <p:spPr>
          <a:xfrm>
            <a:off x="350758" y="562908"/>
            <a:ext cx="48117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5" name="TekstSylinder 4">
            <a:extLst>
              <a:ext uri="{FF2B5EF4-FFF2-40B4-BE49-F238E27FC236}">
                <a16:creationId xmlns:a16="http://schemas.microsoft.com/office/drawing/2014/main" id="{1235F614-A6BC-9D3C-6FDB-BB2D76DA0796}"/>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33</a:t>
            </a:r>
          </a:p>
        </p:txBody>
      </p:sp>
    </p:spTree>
    <p:extLst>
      <p:ext uri="{BB962C8B-B14F-4D97-AF65-F5344CB8AC3E}">
        <p14:creationId xmlns:p14="http://schemas.microsoft.com/office/powerpoint/2010/main" val="2030575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ndertittel 2">
            <a:extLst>
              <a:ext uri="{FF2B5EF4-FFF2-40B4-BE49-F238E27FC236}">
                <a16:creationId xmlns:a16="http://schemas.microsoft.com/office/drawing/2014/main" id="{3BB51E38-72B9-A510-048A-B2CD72C772D7}"/>
              </a:ext>
            </a:extLst>
          </p:cNvPr>
          <p:cNvSpPr txBox="1">
            <a:spLocks/>
          </p:cNvSpPr>
          <p:nvPr/>
        </p:nvSpPr>
        <p:spPr>
          <a:xfrm>
            <a:off x="340865" y="1037775"/>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17" name="Tittel 1">
            <a:extLst>
              <a:ext uri="{FF2B5EF4-FFF2-40B4-BE49-F238E27FC236}">
                <a16:creationId xmlns:a16="http://schemas.microsoft.com/office/drawing/2014/main" id="{C48EA3CE-7047-CBC3-6C0C-0FDD0D2B92F1}"/>
              </a:ext>
            </a:extLst>
          </p:cNvPr>
          <p:cNvSpPr txBox="1">
            <a:spLocks/>
          </p:cNvSpPr>
          <p:nvPr/>
        </p:nvSpPr>
        <p:spPr>
          <a:xfrm>
            <a:off x="353961" y="431456"/>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endParaRPr>
          </a:p>
        </p:txBody>
      </p:sp>
      <p:sp>
        <p:nvSpPr>
          <p:cNvPr id="2" name="TekstSylinder 1">
            <a:extLst>
              <a:ext uri="{FF2B5EF4-FFF2-40B4-BE49-F238E27FC236}">
                <a16:creationId xmlns:a16="http://schemas.microsoft.com/office/drawing/2014/main" id="{098ED350-35D3-F4C5-D078-68F1021616F6}"/>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sp>
        <p:nvSpPr>
          <p:cNvPr id="3" name="Tittel 1">
            <a:extLst>
              <a:ext uri="{FF2B5EF4-FFF2-40B4-BE49-F238E27FC236}">
                <a16:creationId xmlns:a16="http://schemas.microsoft.com/office/drawing/2014/main" id="{17F5B577-3813-DDB6-8DC9-4B36C31AA15A}"/>
              </a:ext>
            </a:extLst>
          </p:cNvPr>
          <p:cNvSpPr txBox="1">
            <a:spLocks/>
          </p:cNvSpPr>
          <p:nvPr/>
        </p:nvSpPr>
        <p:spPr>
          <a:xfrm>
            <a:off x="353961" y="31615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4" name="TekstSylinder 3">
            <a:extLst>
              <a:ext uri="{FF2B5EF4-FFF2-40B4-BE49-F238E27FC236}">
                <a16:creationId xmlns:a16="http://schemas.microsoft.com/office/drawing/2014/main" id="{64AAFF08-B832-BDE9-7F26-F1BB3F525C91}"/>
              </a:ext>
            </a:extLst>
          </p:cNvPr>
          <p:cNvSpPr txBox="1"/>
          <p:nvPr/>
        </p:nvSpPr>
        <p:spPr>
          <a:xfrm>
            <a:off x="355535" y="1536558"/>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800" b="1" dirty="0">
                <a:latin typeface="Akkurat Pro" panose="020B0504020101020102" pitchFamily="34" charset="0"/>
                <a:cs typeface="Arial" panose="020B0604020202020204" pitchFamily="34" charset="0"/>
              </a:rPr>
              <a:t>Livet mitt er bra</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et spørsmål der barna blir bedt om å si seg enig eller uenig i ulike utsagn om livet. Indikatoren viser hvor mange prosent som var «helt enig» eller «litt enig» i utsagnet «Livet mitt er bra».</a:t>
            </a:r>
          </a:p>
          <a:p>
            <a:pPr>
              <a:spcBef>
                <a:spcPts val="200"/>
              </a:spcBef>
              <a:spcAft>
                <a:spcPts val="100"/>
              </a:spcAft>
            </a:pPr>
            <a:r>
              <a:rPr lang="nb-NO" sz="800" b="1" dirty="0">
                <a:latin typeface="Akkurat Pro" panose="020B0504020101020102" pitchFamily="34" charset="0"/>
                <a:cs typeface="Arial" panose="020B0604020202020204" pitchFamily="34" charset="0"/>
              </a:rPr>
              <a:t>Jeg har alt jeg ønsker meg i livet</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et spørsmål der barna blir bedt om å si seg enig eller uenig i ulike utsagn om livet. Indikatoren viser hvor mange prosent som var «helt enig» eller «litt enig» i utsagnet «Jeg har alt jeg ønsker meg i livet».</a:t>
            </a:r>
          </a:p>
          <a:p>
            <a:pPr>
              <a:spcBef>
                <a:spcPts val="200"/>
              </a:spcBef>
              <a:spcAft>
                <a:spcPts val="100"/>
              </a:spcAft>
            </a:pPr>
            <a:r>
              <a:rPr lang="nb-NO" sz="800" b="1" dirty="0">
                <a:latin typeface="Akkurat Pro" panose="020B0504020101020102" pitchFamily="34" charset="0"/>
                <a:cs typeface="Arial" panose="020B0604020202020204" pitchFamily="34" charset="0"/>
              </a:rPr>
              <a:t>Har minst én fortrolig venn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800" b="1" dirty="0">
                <a:latin typeface="Akkurat Pro" panose="020B0504020101020102" pitchFamily="34" charset="0"/>
                <a:cs typeface="Arial" panose="020B0604020202020204" pitchFamily="34" charset="0"/>
              </a:rPr>
              <a:t>Har ingen å være sammen med på fritiden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«Har du noen å være sammen med på fritida?». Indikatoren viser hvor mange som svarer «nei, som regel ikke» eller «nei, aldri».</a:t>
            </a:r>
          </a:p>
          <a:p>
            <a:pPr>
              <a:spcBef>
                <a:spcPts val="200"/>
              </a:spcBef>
              <a:spcAft>
                <a:spcPts val="100"/>
              </a:spcAft>
            </a:pPr>
            <a:r>
              <a:rPr lang="nb-NO" sz="800" b="1" dirty="0">
                <a:latin typeface="Akkurat Pro" panose="020B0504020101020102" pitchFamily="34" charset="0"/>
                <a:cs typeface="Arial" panose="020B0604020202020204" pitchFamily="34" charset="0"/>
              </a:rPr>
              <a:t>Har ingen å være sammen med på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«Har du noen å være sammen med i friminuttene på skolen?». Indikatoren viser hvor mange som svarer «nei, som regel ikke» eller «nei, aldri».</a:t>
            </a:r>
          </a:p>
          <a:p>
            <a:pPr>
              <a:spcBef>
                <a:spcPts val="200"/>
              </a:spcBef>
              <a:spcAft>
                <a:spcPts val="100"/>
              </a:spcAft>
            </a:pPr>
            <a:r>
              <a:rPr lang="nb-NO" sz="800" b="1" dirty="0">
                <a:latin typeface="Akkurat Pro" panose="020B0504020101020102" pitchFamily="34" charset="0"/>
                <a:cs typeface="Arial" panose="020B0604020202020204" pitchFamily="34" charset="0"/>
              </a:rPr>
              <a:t>Er ofte ensom</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 ofte føler du deg ensom?». Indikatoren viser hvor mange som svarer «ofte» eller «veldig ofte».</a:t>
            </a:r>
          </a:p>
          <a:p>
            <a:pPr>
              <a:spcBef>
                <a:spcPts val="200"/>
              </a:spcBef>
              <a:spcAft>
                <a:spcPts val="100"/>
              </a:spcAft>
            </a:pPr>
            <a:r>
              <a:rPr lang="nb-NO" sz="800" b="1" dirty="0">
                <a:latin typeface="Akkurat Pro" panose="020B0504020101020102" pitchFamily="34" charset="0"/>
                <a:cs typeface="Arial" panose="020B0604020202020204" pitchFamily="34" charset="0"/>
              </a:rPr>
              <a:t>Er fornøyd med sine foreldre/foresatte</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 fornøyd er du med ulike sider av livet ditt?». Indikatoren viser hvor mange prosent som svarer at de er «ganske» eller «veldig fornøyd» med sine foreldre/foresatte.</a:t>
            </a:r>
          </a:p>
          <a:p>
            <a:pPr>
              <a:spcBef>
                <a:spcPts val="200"/>
              </a:spcBef>
              <a:spcAft>
                <a:spcPts val="100"/>
              </a:spcAft>
            </a:pPr>
            <a:r>
              <a:rPr lang="nb-NO" sz="800" b="1" dirty="0">
                <a:latin typeface="Akkurat Pro" panose="020B0504020101020102" pitchFamily="34" charset="0"/>
                <a:cs typeface="Arial" panose="020B0604020202020204" pitchFamily="34" charset="0"/>
              </a:rPr>
              <a:t>Er fornøyd med skolen de går på</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 fornøyd er du med ulike sider av livet ditt?». Indikatoren viser hvor mange prosent som svarer at de er «ganske» eller «veldig fornøyd»  med skolen de går på.</a:t>
            </a:r>
          </a:p>
          <a:p>
            <a:pPr>
              <a:spcBef>
                <a:spcPts val="200"/>
              </a:spcBef>
              <a:spcAft>
                <a:spcPts val="100"/>
              </a:spcAft>
            </a:pPr>
            <a:r>
              <a:rPr lang="nb-NO" sz="800" b="1" dirty="0">
                <a:latin typeface="Akkurat Pro" panose="020B0504020101020102" pitchFamily="34" charset="0"/>
                <a:cs typeface="Arial" panose="020B0604020202020204" pitchFamily="34" charset="0"/>
              </a:rPr>
              <a:t>Trives på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«Hvordan har du det på skolen?». Indikatoren viser hvor mange prosent som var «helt enig» eller «litt enig» i utsagnet «Jeg trives på skolen».</a:t>
            </a:r>
          </a:p>
          <a:p>
            <a:pPr>
              <a:spcBef>
                <a:spcPts val="200"/>
              </a:spcBef>
              <a:spcAft>
                <a:spcPts val="100"/>
              </a:spcAft>
            </a:pPr>
            <a:r>
              <a:rPr lang="nb-NO" sz="800" b="1" dirty="0">
                <a:latin typeface="Akkurat Pro" panose="020B0504020101020102" pitchFamily="34" charset="0"/>
                <a:cs typeface="Arial" panose="020B0604020202020204" pitchFamily="34" charset="0"/>
              </a:rPr>
              <a:t>Passer inn blant elevene</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«Hvordan har du det på skolen?». Indikatoren viser hvor mange prosent som var «helt enig» eller «litt enig» i utsagnet «Jeg føler at jeg passer inn blant elevene i klassen».</a:t>
            </a:r>
          </a:p>
        </p:txBody>
      </p:sp>
      <p:sp>
        <p:nvSpPr>
          <p:cNvPr id="5" name="TekstSylinder 4">
            <a:extLst>
              <a:ext uri="{FF2B5EF4-FFF2-40B4-BE49-F238E27FC236}">
                <a16:creationId xmlns:a16="http://schemas.microsoft.com/office/drawing/2014/main" id="{CE99E074-20FD-EAA5-2C20-1EEF5C3A9F99}"/>
              </a:ext>
            </a:extLst>
          </p:cNvPr>
          <p:cNvSpPr txBox="1"/>
          <p:nvPr/>
        </p:nvSpPr>
        <p:spPr>
          <a:xfrm>
            <a:off x="3549651" y="1536558"/>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800" b="1" dirty="0">
                <a:latin typeface="Akkurat Pro" panose="020B0504020101020102" pitchFamily="34" charset="0"/>
                <a:cs typeface="Arial" panose="020B0604020202020204" pitchFamily="34" charset="0"/>
              </a:rPr>
              <a:t>Kjeder seg på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«Hvordan har du det på skolen?». Indikatoren viser hvor mange prosent som var «helt enig» eller «litt enig» i utsagnet «Jeg kjeder meg i skoletimene».</a:t>
            </a:r>
          </a:p>
          <a:p>
            <a:pPr>
              <a:spcBef>
                <a:spcPts val="200"/>
              </a:spcBef>
              <a:spcAft>
                <a:spcPts val="100"/>
              </a:spcAft>
            </a:pPr>
            <a:r>
              <a:rPr lang="nb-NO" sz="800" b="1" dirty="0">
                <a:latin typeface="Akkurat Pro" panose="020B0504020101020102" pitchFamily="34" charset="0"/>
                <a:cs typeface="Arial" panose="020B0604020202020204" pitchFamily="34" charset="0"/>
              </a:rPr>
              <a:t>Gruer seg ofte til å gå på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«Hvordan har du det på skolen?». Indikatoren viser hvor mange prosent som var «helt enig» eller «litt enig» i utsagnet «Jeg gruer meg ofte til å gå på skolen».</a:t>
            </a:r>
          </a:p>
          <a:p>
            <a:pPr>
              <a:spcBef>
                <a:spcPts val="200"/>
              </a:spcBef>
              <a:spcAft>
                <a:spcPts val="100"/>
              </a:spcAft>
            </a:pPr>
            <a:r>
              <a:rPr lang="nb-NO" sz="800" b="1" dirty="0">
                <a:latin typeface="Akkurat Pro" panose="020B0504020101020102" pitchFamily="34" charset="0"/>
                <a:cs typeface="Arial" panose="020B0604020202020204" pitchFamily="34" charset="0"/>
              </a:rPr>
              <a:t>Bruker minst en halvtime på lekser/skolearbeid utenom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«Omtrent hvor lang tid bruker du på lekser og annet skolearbeid i løpet av en vanlig dag (utenom skoletiden)?». Indikatoren viser hvor mange prosent som svarer at de bruker minst en halvtime.</a:t>
            </a:r>
          </a:p>
          <a:p>
            <a:pPr>
              <a:spcBef>
                <a:spcPts val="200"/>
              </a:spcBef>
              <a:spcAft>
                <a:spcPts val="100"/>
              </a:spcAft>
            </a:pPr>
            <a:r>
              <a:rPr lang="nb-NO" sz="800" b="1" dirty="0">
                <a:latin typeface="Akkurat Pro" panose="020B0504020101020102" pitchFamily="34" charset="0"/>
                <a:cs typeface="Arial" panose="020B0604020202020204" pitchFamily="34" charset="0"/>
              </a:rPr>
              <a:t>Er fornøyd med nærområdet der du bor</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 fornøyd er du med ulike sider av livet ditt ?». Indikatoren viser hvor mange prosent som svarer at de er «ganske» eller «veldig fornøyd» med «nærområdet der du bor».</a:t>
            </a:r>
          </a:p>
          <a:p>
            <a:pPr>
              <a:spcBef>
                <a:spcPts val="200"/>
              </a:spcBef>
              <a:spcAft>
                <a:spcPts val="100"/>
              </a:spcAft>
            </a:pPr>
            <a:r>
              <a:rPr lang="nb-NO" sz="800" b="1" dirty="0">
                <a:latin typeface="Akkurat Pro" panose="020B0504020101020102" pitchFamily="34" charset="0"/>
                <a:cs typeface="Arial" panose="020B0604020202020204" pitchFamily="34" charset="0"/>
              </a:rPr>
              <a:t>Føler seg trygge på vei til og fra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 trygg føler du deg?». Indikatoren viser hvor mange prosent som svarer «ganske trygg» eller «veldig trygg» på spørsmålet om de føler seg trygg «på vei til og fra skolen».</a:t>
            </a:r>
          </a:p>
          <a:p>
            <a:pPr>
              <a:spcBef>
                <a:spcPts val="200"/>
              </a:spcBef>
              <a:spcAft>
                <a:spcPts val="100"/>
              </a:spcAft>
            </a:pPr>
            <a:r>
              <a:rPr lang="nb-NO" sz="800" b="1" dirty="0">
                <a:latin typeface="Akkurat Pro" panose="020B0504020101020102" pitchFamily="34" charset="0"/>
                <a:cs typeface="Arial" panose="020B0604020202020204" pitchFamily="34" charset="0"/>
              </a:rPr>
              <a:t>Føler seg trygge ute i området der de bor</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 trygg føler du deg?». Indikatoren viser hvor mange prosent som svarer «ganske trygg» eller «veldig trygg» på spørsmålet om de føler seg trygg «når du er ute i området der du bor».</a:t>
            </a:r>
          </a:p>
          <a:p>
            <a:pPr>
              <a:spcBef>
                <a:spcPts val="200"/>
              </a:spcBef>
              <a:spcAft>
                <a:spcPts val="100"/>
              </a:spcAft>
            </a:pPr>
            <a:r>
              <a:rPr lang="nb-NO" sz="800" b="1" dirty="0">
                <a:latin typeface="Akkurat Pro" panose="020B0504020101020102" pitchFamily="34" charset="0"/>
                <a:cs typeface="Arial" panose="020B0604020202020204" pitchFamily="34" charset="0"/>
              </a:rPr>
              <a:t>Er med på en fast fritidsaktivitet</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«Er du med på noen faste fritidsaktiviteter for tiden?». Indikatoren viser hvor mange prosent som svarer «ja».</a:t>
            </a:r>
          </a:p>
          <a:p>
            <a:pPr>
              <a:spcBef>
                <a:spcPts val="200"/>
              </a:spcBef>
              <a:spcAft>
                <a:spcPts val="100"/>
              </a:spcAft>
            </a:pPr>
            <a:r>
              <a:rPr lang="nb-NO" sz="800" b="1" dirty="0">
                <a:latin typeface="Akkurat Pro" panose="020B0504020101020102" pitchFamily="34" charset="0"/>
                <a:cs typeface="Arial" panose="020B0604020202020204" pitchFamily="34" charset="0"/>
              </a:rPr>
              <a:t>Driver med idrett</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«Hva slags faste fritidsaktiviteter er du med på?». Indikatoren viser hvor mange prosent som svarer «idrett eller sport».</a:t>
            </a:r>
          </a:p>
          <a:p>
            <a:pPr>
              <a:spcBef>
                <a:spcPts val="200"/>
              </a:spcBef>
              <a:spcAft>
                <a:spcPts val="100"/>
              </a:spcAft>
            </a:pPr>
            <a:r>
              <a:rPr lang="nb-NO" sz="800" b="1" dirty="0">
                <a:latin typeface="Akkurat Pro" panose="020B0504020101020102" pitchFamily="34" charset="0"/>
                <a:cs typeface="Arial" panose="020B0604020202020204" pitchFamily="34" charset="0"/>
              </a:rPr>
              <a:t>Spiller instrument eller synger fast</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«Hva slags faste fritidsaktiviteter er du med på?». Indikatoren viser hvor mange prosent som svarer «spiller instrument eller synger».</a:t>
            </a:r>
          </a:p>
          <a:p>
            <a:pPr>
              <a:spcBef>
                <a:spcPts val="200"/>
              </a:spcBef>
              <a:spcAft>
                <a:spcPts val="100"/>
              </a:spcAft>
            </a:pPr>
            <a:r>
              <a:rPr lang="nb-NO" sz="800" b="1" dirty="0">
                <a:latin typeface="Akkurat Pro" panose="020B0504020101020102" pitchFamily="34" charset="0"/>
                <a:cs typeface="Arial" panose="020B0604020202020204" pitchFamily="34" charset="0"/>
              </a:rPr>
              <a:t>Er med på teater eller dans</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«Hva slags faste fritidsaktiviteter er du med på?». Indikatoren viser hvor mange prosent som svarer «teater eller dans».</a:t>
            </a:r>
          </a:p>
          <a:p>
            <a:pPr>
              <a:spcBef>
                <a:spcPts val="200"/>
              </a:spcBef>
              <a:spcAft>
                <a:spcPts val="100"/>
              </a:spcAft>
            </a:pPr>
            <a:endParaRPr lang="nb-NO" sz="800" dirty="0">
              <a:latin typeface="Akkurat Pro" panose="020B0504020101020102" pitchFamily="34" charset="0"/>
              <a:cs typeface="Arial" panose="020B0604020202020204" pitchFamily="34" charset="0"/>
            </a:endParaRPr>
          </a:p>
        </p:txBody>
      </p:sp>
    </p:spTree>
    <p:extLst>
      <p:ext uri="{BB962C8B-B14F-4D97-AF65-F5344CB8AC3E}">
        <p14:creationId xmlns:p14="http://schemas.microsoft.com/office/powerpoint/2010/main" val="508313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TekstSylinder 2">
            <a:extLst>
              <a:ext uri="{FF2B5EF4-FFF2-40B4-BE49-F238E27FC236}">
                <a16:creationId xmlns:a16="http://schemas.microsoft.com/office/drawing/2014/main" id="{B76C434B-3C8F-D624-AA2E-58AE3DA3F27C}"/>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35</a:t>
            </a:r>
          </a:p>
        </p:txBody>
      </p:sp>
      <p:sp>
        <p:nvSpPr>
          <p:cNvPr id="4" name="TekstSylinder 3">
            <a:extLst>
              <a:ext uri="{FF2B5EF4-FFF2-40B4-BE49-F238E27FC236}">
                <a16:creationId xmlns:a16="http://schemas.microsoft.com/office/drawing/2014/main" id="{614D8E1B-180F-0740-4197-6067EB43554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DEFINISJONER</a:t>
            </a:r>
          </a:p>
        </p:txBody>
      </p:sp>
      <p:cxnSp>
        <p:nvCxnSpPr>
          <p:cNvPr id="5" name="Rett linje 4">
            <a:extLst>
              <a:ext uri="{FF2B5EF4-FFF2-40B4-BE49-F238E27FC236}">
                <a16:creationId xmlns:a16="http://schemas.microsoft.com/office/drawing/2014/main" id="{0FAE670D-5328-A6D2-9367-E5C324E4FB3D}"/>
              </a:ext>
            </a:extLst>
          </p:cNvPr>
          <p:cNvCxnSpPr>
            <a:cxnSpLocks/>
          </p:cNvCxnSpPr>
          <p:nvPr/>
        </p:nvCxnSpPr>
        <p:spPr>
          <a:xfrm>
            <a:off x="350758" y="562908"/>
            <a:ext cx="458530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6" name="TekstSylinder 5">
            <a:extLst>
              <a:ext uri="{FF2B5EF4-FFF2-40B4-BE49-F238E27FC236}">
                <a16:creationId xmlns:a16="http://schemas.microsoft.com/office/drawing/2014/main" id="{D72B254F-0AA7-92E8-64AF-C970E9F9D78F}"/>
              </a:ext>
            </a:extLst>
          </p:cNvPr>
          <p:cNvSpPr txBox="1"/>
          <p:nvPr/>
        </p:nvSpPr>
        <p:spPr>
          <a:xfrm>
            <a:off x="355535" y="1060897"/>
            <a:ext cx="2889414" cy="792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800" b="1" dirty="0">
                <a:latin typeface="Akkurat Pro" panose="020B0504020101020102" pitchFamily="34" charset="0"/>
                <a:cs typeface="Arial" panose="020B0604020202020204" pitchFamily="34" charset="0"/>
              </a:rPr>
              <a:t>Bruker mer enn tre timer daglig foran en skjerm</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«Tenk på en vanlig dag etter skolen. Omtrent hvor mange timer bruker du til sammen på aktiviteter foran en skjerm (TV, data, nettbrett, mobil)? Ikke ta med skolearbeid.». Indikatoren viser hvor mange prosent som svarer tre timer eller mer.</a:t>
            </a:r>
          </a:p>
          <a:p>
            <a:pPr>
              <a:spcBef>
                <a:spcPts val="200"/>
              </a:spcBef>
              <a:spcAft>
                <a:spcPts val="100"/>
              </a:spcAft>
            </a:pPr>
            <a:r>
              <a:rPr lang="nb-NO" sz="800" b="1" dirty="0">
                <a:latin typeface="Akkurat Pro" panose="020B0504020101020102" pitchFamily="34" charset="0"/>
                <a:cs typeface="Arial" panose="020B0604020202020204" pitchFamily="34" charset="0"/>
              </a:rPr>
              <a:t>Bruker minst én time på dataspill etter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«Tenk på en vanlig dag etter skolen. Omtrent hvor mange timer bruker du på dette: Spille dataspill/TV-spill». Indikatoren viser hvor mange prosent som svarer en time eller mer.</a:t>
            </a:r>
          </a:p>
          <a:p>
            <a:pPr>
              <a:spcBef>
                <a:spcPts val="200"/>
              </a:spcBef>
              <a:spcAft>
                <a:spcPts val="100"/>
              </a:spcAft>
            </a:pPr>
            <a:r>
              <a:rPr lang="nb-NO" sz="800" b="1" dirty="0">
                <a:latin typeface="Akkurat Pro" panose="020B0504020101020102" pitchFamily="34" charset="0"/>
                <a:cs typeface="Arial" panose="020B0604020202020204" pitchFamily="34" charset="0"/>
              </a:rPr>
              <a:t>Bruker minst én time på TV/Serier/YouTube etter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«Tenk på en vanlig dag etter skolen. Omtrent hvor mange timer bruker du på dette: Se på TV/filmer/serier/YouTube». Indikatoren viser hvor mange prosent som svarer en time eller mer.</a:t>
            </a:r>
          </a:p>
          <a:p>
            <a:pPr>
              <a:spcBef>
                <a:spcPts val="200"/>
              </a:spcBef>
              <a:spcAft>
                <a:spcPts val="100"/>
              </a:spcAft>
            </a:pPr>
            <a:r>
              <a:rPr lang="nb-NO" sz="800" b="1" dirty="0">
                <a:latin typeface="Akkurat Pro" panose="020B0504020101020102" pitchFamily="34" charset="0"/>
                <a:cs typeface="Arial" panose="020B0604020202020204" pitchFamily="34" charset="0"/>
              </a:rPr>
              <a:t>Bruker minst én time på sosiale medier etter skolen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«Tenk på en vanlig dag etter skolen. Omtrent hvor mange timer bruker du på dette: Er på sosiale medier». Indikatoren viser hvor mange prosent som svarer en time eller mer.</a:t>
            </a:r>
          </a:p>
          <a:p>
            <a:pPr>
              <a:spcBef>
                <a:spcPts val="200"/>
              </a:spcBef>
              <a:spcAft>
                <a:spcPts val="100"/>
              </a:spcAft>
            </a:pPr>
            <a:r>
              <a:rPr lang="nb-NO" sz="800" b="1" dirty="0">
                <a:latin typeface="Akkurat Pro" panose="020B0504020101020102" pitchFamily="34" charset="0"/>
                <a:cs typeface="Arial" panose="020B0604020202020204" pitchFamily="34" charset="0"/>
              </a:rPr>
              <a:t>Er fornøyd med helsa si</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«Hvor fornøyd er du med ulike sider av livet ditt?». Indikatoren viser hvor mange prosent som svarer at de er «ganske» eller «veldig fornøyd» med helsa si.</a:t>
            </a:r>
          </a:p>
          <a:p>
            <a:pPr>
              <a:spcBef>
                <a:spcPts val="200"/>
              </a:spcBef>
              <a:spcAft>
                <a:spcPts val="100"/>
              </a:spcAft>
            </a:pPr>
            <a:r>
              <a:rPr lang="nb-NO" sz="800" b="1" dirty="0">
                <a:latin typeface="Akkurat Pro" panose="020B0504020101020102" pitchFamily="34" charset="0"/>
                <a:cs typeface="Arial" panose="020B0604020202020204" pitchFamily="34" charset="0"/>
              </a:rPr>
              <a:t>Sov minst ni timer siste natt</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«Omtrent hvor mange timer sov du natt til i dag?». Indikatoren viser hvor mange prosent som har sovet minst ni timer.</a:t>
            </a:r>
          </a:p>
          <a:p>
            <a:pPr>
              <a:spcBef>
                <a:spcPts val="200"/>
              </a:spcBef>
              <a:spcAft>
                <a:spcPts val="100"/>
              </a:spcAft>
            </a:pPr>
            <a:r>
              <a:rPr lang="nb-NO" sz="800" b="1" dirty="0">
                <a:latin typeface="Akkurat Pro" panose="020B0504020101020102" pitchFamily="34" charset="0"/>
                <a:cs typeface="Arial" panose="020B0604020202020204" pitchFamily="34" charset="0"/>
              </a:rPr>
              <a:t>Har noen å snakke med om vanskelige ting</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«Kan du snakke med noen av disse om triste eller vanskelig ting?». Barna ble bedt om å svare for venner, søsken, mor, far, læreren din, helsesykepleier på skolen, andre. Indikatoren viser hvor mange prosent som krysset av «ja, helt sikkert» at de kan gå til minst av disse på listen.</a:t>
            </a:r>
          </a:p>
          <a:p>
            <a:pPr>
              <a:spcBef>
                <a:spcPts val="200"/>
              </a:spcBef>
              <a:spcAft>
                <a:spcPts val="100"/>
              </a:spcAft>
            </a:pPr>
            <a:r>
              <a:rPr lang="nb-NO" sz="800" b="1" dirty="0">
                <a:latin typeface="Akkurat Pro" panose="020B0504020101020102" pitchFamily="34" charset="0"/>
                <a:cs typeface="Arial" panose="020B0604020202020204" pitchFamily="34" charset="0"/>
              </a:rPr>
              <a:t>Har brukt smertestillende siste uke</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«Har du brukt tabletter mot hodepine eller andre smerter den siste uken?». Indikatoren viser hvor mange prosent som svarte «ja».</a:t>
            </a:r>
          </a:p>
          <a:p>
            <a:pPr>
              <a:spcBef>
                <a:spcPts val="200"/>
              </a:spcBef>
              <a:spcAft>
                <a:spcPts val="100"/>
              </a:spcAft>
            </a:pPr>
            <a:r>
              <a:rPr lang="nb-NO" sz="800" b="1" dirty="0">
                <a:latin typeface="Akkurat Pro" panose="020B0504020101020102" pitchFamily="34" charset="0"/>
                <a:cs typeface="Arial" panose="020B0604020202020204" pitchFamily="34" charset="0"/>
              </a:rPr>
              <a:t>Har blitt mobbet av andre barn</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«Tenk på de siste månedene. Har du blitt stengt ute, plaget eller truet av andre barn på skolen eller i fritida?». Indikatoren viser hvor mange prosent som svarte «ja, omtrent hver 14. dag» eller oftere.</a:t>
            </a:r>
          </a:p>
        </p:txBody>
      </p:sp>
      <p:sp>
        <p:nvSpPr>
          <p:cNvPr id="7" name="TekstSylinder 6">
            <a:extLst>
              <a:ext uri="{FF2B5EF4-FFF2-40B4-BE49-F238E27FC236}">
                <a16:creationId xmlns:a16="http://schemas.microsoft.com/office/drawing/2014/main" id="{33514954-B323-0D6B-40DC-A59D580B1B4D}"/>
              </a:ext>
            </a:extLst>
          </p:cNvPr>
          <p:cNvSpPr txBox="1"/>
          <p:nvPr/>
        </p:nvSpPr>
        <p:spPr>
          <a:xfrm>
            <a:off x="3549651" y="1060894"/>
            <a:ext cx="2952814" cy="792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800" b="1" dirty="0">
                <a:latin typeface="Akkurat Pro" panose="020B0504020101020102" pitchFamily="34" charset="0"/>
                <a:cs typeface="Arial" panose="020B0604020202020204" pitchFamily="34" charset="0"/>
              </a:rPr>
              <a:t>Opplevd negative hendelser på nett</a:t>
            </a:r>
          </a:p>
          <a:p>
            <a:pPr>
              <a:spcBef>
                <a:spcPts val="200"/>
              </a:spcBef>
              <a:spcAft>
                <a:spcPts val="100"/>
              </a:spcAft>
            </a:pPr>
            <a:r>
              <a:rPr lang="nb-NO" sz="800" dirty="0">
                <a:latin typeface="Akkurat Pro" panose="020B0504020101020102" pitchFamily="34" charset="0"/>
                <a:cs typeface="Arial" panose="020B0604020202020204" pitchFamily="34" charset="0"/>
              </a:rPr>
              <a:t>Indikatoren er målt gjennom spørsmålet «Har du i løpet av de siste månedene blitt utsatt for noe av det følgende?». Indikatoren viser andelen av barna som svarte at de minst en gang en eller flere ganger har opplevd: «At noen via nettet eller mobil har truet deg», «At noen via nettet eller mobil har skrevet sårende ting til deg eller om deg», «At noen har lagt ut sårende bilder eller videoer av deg på nettet eller mobil» eller «At noen har stengt deg ute fra sosiale ting på nettet».</a:t>
            </a:r>
          </a:p>
        </p:txBody>
      </p:sp>
    </p:spTree>
    <p:extLst>
      <p:ext uri="{BB962C8B-B14F-4D97-AF65-F5344CB8AC3E}">
        <p14:creationId xmlns:p14="http://schemas.microsoft.com/office/powerpoint/2010/main" val="3355916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
            <a:extLst>
              <a:ext uri="{FF2B5EF4-FFF2-40B4-BE49-F238E27FC236}">
                <a16:creationId xmlns:a16="http://schemas.microsoft.com/office/drawing/2014/main" id="{A1ABF338-8188-B6C9-AFFD-EE1FFABED2D2}"/>
              </a:ext>
            </a:extLst>
          </p:cNvPr>
          <p:cNvSpPr txBox="1">
            <a:spLocks/>
          </p:cNvSpPr>
          <p:nvPr/>
        </p:nvSpPr>
        <p:spPr>
          <a:xfrm>
            <a:off x="3865646" y="37485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n-NO" sz="3000" b="0" i="0" u="none" strike="noStrike" cap="none" normalizeH="0" baseline="0" noProof="0" dirty="0">
              <a:ln>
                <a:noFill/>
              </a:ln>
              <a:solidFill>
                <a:srgbClr val="000000"/>
              </a:solidFill>
              <a:uLnTx/>
              <a:uFillTx/>
              <a:latin typeface="Eames Century Modern Regular" panose="02000503070705020203" pitchFamily="2" charset="77"/>
              <a:ea typeface="+mj-ea"/>
              <a:cs typeface="Times New Roman" panose="02020603050405020304" pitchFamily="18" charset="0"/>
            </a:endParaRPr>
          </a:p>
        </p:txBody>
      </p:sp>
      <p:sp>
        <p:nvSpPr>
          <p:cNvPr id="11" name="Undertittel 2">
            <a:extLst>
              <a:ext uri="{FF2B5EF4-FFF2-40B4-BE49-F238E27FC236}">
                <a16:creationId xmlns:a16="http://schemas.microsoft.com/office/drawing/2014/main" id="{3C272A69-2D22-DF0E-F1F4-DEF0C183BE45}"/>
              </a:ext>
            </a:extLst>
          </p:cNvPr>
          <p:cNvSpPr txBox="1">
            <a:spLocks/>
          </p:cNvSpPr>
          <p:nvPr/>
        </p:nvSpPr>
        <p:spPr>
          <a:xfrm>
            <a:off x="3852550" y="44534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600"/>
              </a:spcBef>
              <a:buNone/>
            </a:pPr>
            <a:endParaRPr lang="nb-NO" sz="1000" dirty="0">
              <a:latin typeface="Akkurat Pro"/>
              <a:ea typeface="Akkurat" charset="0"/>
              <a:cs typeface="Akkurat" charset="0"/>
            </a:endParaRPr>
          </a:p>
        </p:txBody>
      </p:sp>
      <p:sp>
        <p:nvSpPr>
          <p:cNvPr id="10" name="Undertittel 2">
            <a:extLst>
              <a:ext uri="{FF2B5EF4-FFF2-40B4-BE49-F238E27FC236}">
                <a16:creationId xmlns:a16="http://schemas.microsoft.com/office/drawing/2014/main" id="{8B6263DC-3124-4026-D1DE-0AB1E229D0F3}"/>
              </a:ext>
            </a:extLst>
          </p:cNvPr>
          <p:cNvSpPr txBox="1">
            <a:spLocks/>
          </p:cNvSpPr>
          <p:nvPr/>
        </p:nvSpPr>
        <p:spPr>
          <a:xfrm>
            <a:off x="340865" y="986975"/>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Forskning og litteratur som gjelder temaene i denne rapporten.</a:t>
            </a:r>
          </a:p>
        </p:txBody>
      </p:sp>
      <p:sp>
        <p:nvSpPr>
          <p:cNvPr id="13" name="Tittel 1">
            <a:extLst>
              <a:ext uri="{FF2B5EF4-FFF2-40B4-BE49-F238E27FC236}">
                <a16:creationId xmlns:a16="http://schemas.microsoft.com/office/drawing/2014/main" id="{6BD3098B-32FB-8652-4BAB-E1D4CAFBF48E}"/>
              </a:ext>
            </a:extLst>
          </p:cNvPr>
          <p:cNvSpPr txBox="1">
            <a:spLocks/>
          </p:cNvSpPr>
          <p:nvPr/>
        </p:nvSpPr>
        <p:spPr>
          <a:xfrm>
            <a:off x="353961" y="431456"/>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endParaRPr>
          </a:p>
        </p:txBody>
      </p:sp>
      <p:sp>
        <p:nvSpPr>
          <p:cNvPr id="2" name="TekstSylinder 1">
            <a:extLst>
              <a:ext uri="{FF2B5EF4-FFF2-40B4-BE49-F238E27FC236}">
                <a16:creationId xmlns:a16="http://schemas.microsoft.com/office/drawing/2014/main" id="{3760FCC6-6AE9-4A1D-123A-AF8B13695295}"/>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sp>
        <p:nvSpPr>
          <p:cNvPr id="3" name="Tittel 1">
            <a:extLst>
              <a:ext uri="{FF2B5EF4-FFF2-40B4-BE49-F238E27FC236}">
                <a16:creationId xmlns:a16="http://schemas.microsoft.com/office/drawing/2014/main" id="{1374E309-4782-B7A7-DE10-CE27738BCF7C}"/>
              </a:ext>
            </a:extLst>
          </p:cNvPr>
          <p:cNvSpPr txBox="1">
            <a:spLocks/>
          </p:cNvSpPr>
          <p:nvPr/>
        </p:nvSpPr>
        <p:spPr>
          <a:xfrm>
            <a:off x="353961" y="431456"/>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endParaRPr>
          </a:p>
        </p:txBody>
      </p:sp>
      <p:sp>
        <p:nvSpPr>
          <p:cNvPr id="5" name="Tittel 1">
            <a:extLst>
              <a:ext uri="{FF2B5EF4-FFF2-40B4-BE49-F238E27FC236}">
                <a16:creationId xmlns:a16="http://schemas.microsoft.com/office/drawing/2014/main" id="{E9040D0C-E49A-3A88-08E4-BDC543C3AE56}"/>
              </a:ext>
            </a:extLst>
          </p:cNvPr>
          <p:cNvSpPr txBox="1">
            <a:spLocks/>
          </p:cNvSpPr>
          <p:nvPr/>
        </p:nvSpPr>
        <p:spPr>
          <a:xfrm>
            <a:off x="353961" y="31615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nn-NO" sz="3000" b="0" i="0" u="none" strike="noStrike" cap="none" normalizeH="0" baseline="0" noProof="0" dirty="0">
                <a:ln>
                  <a:noFill/>
                </a:ln>
                <a:solidFill>
                  <a:srgbClr val="000000"/>
                </a:solidFill>
                <a:uLnTx/>
                <a:uFillTx/>
                <a:latin typeface="Eames Century Modern Regular" panose="02000503070705020203" pitchFamily="2" charset="77"/>
                <a:ea typeface="+mj-ea"/>
                <a:cs typeface="Times New Roman" panose="02020603050405020304" pitchFamily="18" charset="0"/>
              </a:rPr>
              <a:t>Litteratur</a:t>
            </a:r>
            <a:endPar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endParaRPr>
          </a:p>
        </p:txBody>
      </p:sp>
      <p:sp>
        <p:nvSpPr>
          <p:cNvPr id="4" name="TekstSylinder 3">
            <a:extLst>
              <a:ext uri="{FF2B5EF4-FFF2-40B4-BE49-F238E27FC236}">
                <a16:creationId xmlns:a16="http://schemas.microsoft.com/office/drawing/2014/main" id="{D19F376D-7225-8DE9-C94F-92381FE9B828}"/>
              </a:ext>
            </a:extLst>
          </p:cNvPr>
          <p:cNvSpPr txBox="1"/>
          <p:nvPr/>
        </p:nvSpPr>
        <p:spPr>
          <a:xfrm>
            <a:off x="392111" y="1323483"/>
            <a:ext cx="2889414" cy="7920000"/>
          </a:xfrm>
          <a:prstGeom prst="rect">
            <a:avLst/>
          </a:prstGeom>
          <a:solidFill>
            <a:srgbClr val="A89D94">
              <a:alpha val="40000"/>
            </a:srgbClr>
          </a:solidFill>
        </p:spPr>
        <p:txBody>
          <a:bodyPr wrap="square" lIns="144000" tIns="144000" rIns="144000" bIns="144000" rtlCol="0">
            <a:spAutoFit/>
          </a:bodyPr>
          <a:lstStyle/>
          <a:p>
            <a:pPr>
              <a:spcBef>
                <a:spcPts val="300"/>
              </a:spcBef>
              <a:spcAft>
                <a:spcPts val="200"/>
              </a:spcAft>
              <a:defRPr/>
            </a:pPr>
            <a:r>
              <a:rPr lang="nb-NO" sz="800" b="1" dirty="0">
                <a:solidFill>
                  <a:srgbClr val="2C6FB4"/>
                </a:solidFill>
                <a:latin typeface="Akkurat Pro" panose="020B0504020101020102" pitchFamily="34" charset="0"/>
                <a:cs typeface="Arial" panose="020B0604020202020204" pitchFamily="34" charset="0"/>
              </a:rPr>
              <a:t>Livskvalitet</a:t>
            </a:r>
          </a:p>
          <a:p>
            <a:pPr>
              <a:spcBef>
                <a:spcPts val="300"/>
              </a:spcBef>
              <a:spcAft>
                <a:spcPts val="200"/>
              </a:spcAft>
              <a:defRPr/>
            </a:pPr>
            <a:r>
              <a:rPr lang="nb-NO" sz="800" dirty="0">
                <a:solidFill>
                  <a:srgbClr val="222222"/>
                </a:solidFill>
                <a:latin typeface="Akkurat Pro" panose="020B0504020101020102" pitchFamily="34" charset="0"/>
              </a:rPr>
              <a:t>Røysamb, A. E., &amp; Nes, R. B. (2022). «Livskvalitet og gode liv». Charlotte Lundgren (red.): Psykisk oppvekst. Oslo: Rådet for psykisk helse. </a:t>
            </a:r>
          </a:p>
          <a:p>
            <a:pPr>
              <a:spcBef>
                <a:spcPts val="300"/>
              </a:spcBef>
              <a:spcAft>
                <a:spcPts val="200"/>
              </a:spcAft>
              <a:defRPr/>
            </a:pPr>
            <a:r>
              <a:rPr lang="en-US" sz="800" dirty="0" err="1">
                <a:solidFill>
                  <a:srgbClr val="222222"/>
                </a:solidFill>
                <a:latin typeface="Akkurat Pro" panose="020B0504020101020102" pitchFamily="34" charset="0"/>
              </a:rPr>
              <a:t>Unicef</a:t>
            </a:r>
            <a:r>
              <a:rPr lang="en-US" sz="800" dirty="0">
                <a:solidFill>
                  <a:srgbClr val="222222"/>
                </a:solidFill>
                <a:latin typeface="Akkurat Pro" panose="020B0504020101020102" pitchFamily="34" charset="0"/>
              </a:rPr>
              <a:t> (2020). Worlds of Influence. Understanding What Shapes Child Well-being in Rich Countries Firenze: UNICEF Office of Research.</a:t>
            </a:r>
            <a:endParaRPr lang="nb-NO" sz="800" dirty="0">
              <a:solidFill>
                <a:srgbClr val="222222"/>
              </a:solidFill>
              <a:latin typeface="Akkurat Pro" panose="020B0504020101020102" pitchFamily="34" charset="0"/>
            </a:endParaRPr>
          </a:p>
          <a:p>
            <a:pPr>
              <a:spcBef>
                <a:spcPts val="300"/>
              </a:spcBef>
              <a:spcAft>
                <a:spcPts val="200"/>
              </a:spcAft>
              <a:defRPr/>
            </a:pPr>
            <a:r>
              <a:rPr lang="nb-NO" sz="800" dirty="0">
                <a:solidFill>
                  <a:srgbClr val="222222"/>
                </a:solidFill>
                <a:latin typeface="Akkurat Pro" panose="020B0504020101020102" pitchFamily="34" charset="0"/>
              </a:rPr>
              <a:t>Folkehelseinstituttet (2019). Fakta om livskvalitet og trivsel. Hentet fra www.fhi.no</a:t>
            </a:r>
          </a:p>
          <a:p>
            <a:pPr>
              <a:spcBef>
                <a:spcPts val="300"/>
              </a:spcBef>
              <a:spcAft>
                <a:spcPts val="200"/>
              </a:spcAft>
              <a:defRPr/>
            </a:pPr>
            <a:r>
              <a:rPr lang="nb-NO" sz="800" dirty="0">
                <a:solidFill>
                  <a:srgbClr val="222222"/>
                </a:solidFill>
                <a:latin typeface="Akkurat Pro" panose="020B0504020101020102" pitchFamily="34" charset="0"/>
              </a:rPr>
              <a:t>Evensen, M., &amp; Løvgren, M. (2018). Studier av velferd og livskvalitet hos barn. NOVA Notat 5/2018. Oslo: NOVA.</a:t>
            </a:r>
          </a:p>
          <a:p>
            <a:pPr>
              <a:spcBef>
                <a:spcPts val="300"/>
              </a:spcBef>
              <a:spcAft>
                <a:spcPts val="200"/>
              </a:spcAft>
              <a:defRPr/>
            </a:pPr>
            <a:r>
              <a:rPr lang="nb-NO" sz="800" dirty="0">
                <a:solidFill>
                  <a:srgbClr val="222222"/>
                </a:solidFill>
                <a:latin typeface="Akkurat Pro" panose="020B0504020101020102" pitchFamily="34" charset="0"/>
              </a:rPr>
              <a:t>Helsedirektoratet (2018). Livskvalitet. Anbefalinger for et bedre målesystem. Oslo: Helsedirektoratet.</a:t>
            </a:r>
          </a:p>
          <a:p>
            <a:pPr>
              <a:spcBef>
                <a:spcPts val="300"/>
              </a:spcBef>
              <a:spcAft>
                <a:spcPts val="200"/>
              </a:spcAft>
              <a:defRPr/>
            </a:pPr>
            <a:r>
              <a:rPr lang="nb-NO" sz="800" dirty="0">
                <a:solidFill>
                  <a:srgbClr val="222222"/>
                </a:solidFill>
                <a:latin typeface="Akkurat Pro" panose="020B0504020101020102" pitchFamily="34" charset="0"/>
              </a:rPr>
              <a:t>Samdal, O., F. K.S. Mathisen, T. Torsheim, Å. R. </a:t>
            </a:r>
            <a:r>
              <a:rPr lang="nb-NO" sz="800" dirty="0" err="1">
                <a:solidFill>
                  <a:srgbClr val="222222"/>
                </a:solidFill>
                <a:latin typeface="Akkurat Pro" panose="020B0504020101020102" pitchFamily="34" charset="0"/>
              </a:rPr>
              <a:t>Diseth</a:t>
            </a:r>
            <a:r>
              <a:rPr lang="nb-NO" sz="800" dirty="0">
                <a:solidFill>
                  <a:srgbClr val="222222"/>
                </a:solidFill>
                <a:latin typeface="Akkurat Pro" panose="020B0504020101020102" pitchFamily="34" charset="0"/>
              </a:rPr>
              <a:t>, A-S. Fismen, T. Larsen, B. Wold &amp; E. Årdal (2016). Helse og trivsel blant barn og unge. </a:t>
            </a:r>
            <a:r>
              <a:rPr lang="nb-NO" sz="800" dirty="0" err="1">
                <a:solidFill>
                  <a:srgbClr val="222222"/>
                </a:solidFill>
                <a:latin typeface="Akkurat Pro" panose="020B0504020101020102" pitchFamily="34" charset="0"/>
              </a:rPr>
              <a:t>Hemil</a:t>
            </a:r>
            <a:r>
              <a:rPr lang="nb-NO" sz="800" dirty="0">
                <a:solidFill>
                  <a:srgbClr val="222222"/>
                </a:solidFill>
                <a:latin typeface="Akkurat Pro" panose="020B0504020101020102" pitchFamily="34" charset="0"/>
              </a:rPr>
              <a:t>-rapport 1/2015. Bergen: </a:t>
            </a:r>
            <a:r>
              <a:rPr lang="nb-NO" sz="800" dirty="0" err="1">
                <a:solidFill>
                  <a:srgbClr val="222222"/>
                </a:solidFill>
                <a:latin typeface="Akkurat Pro" panose="020B0504020101020102" pitchFamily="34" charset="0"/>
              </a:rPr>
              <a:t>Hemil</a:t>
            </a:r>
            <a:r>
              <a:rPr lang="nb-NO" sz="800" dirty="0">
                <a:solidFill>
                  <a:srgbClr val="222222"/>
                </a:solidFill>
                <a:latin typeface="Akkurat Pro" panose="020B0504020101020102" pitchFamily="34" charset="0"/>
              </a:rPr>
              <a:t>-senteret, Universitetet i Bergen.</a:t>
            </a:r>
          </a:p>
          <a:p>
            <a:pPr>
              <a:spcBef>
                <a:spcPts val="600"/>
              </a:spcBef>
              <a:spcAft>
                <a:spcPts val="200"/>
              </a:spcAft>
              <a:defRPr/>
            </a:pPr>
            <a:r>
              <a:rPr lang="nb-NO" sz="800" b="1" dirty="0">
                <a:solidFill>
                  <a:srgbClr val="2C6FB4"/>
                </a:solidFill>
                <a:latin typeface="Akkurat Pro" panose="020B0504020101020102" pitchFamily="34" charset="0"/>
                <a:cs typeface="Arial" panose="020B0604020202020204" pitchFamily="34" charset="0"/>
              </a:rPr>
              <a:t>Venner</a:t>
            </a:r>
          </a:p>
          <a:p>
            <a:pPr>
              <a:spcBef>
                <a:spcPts val="300"/>
              </a:spcBef>
              <a:spcAft>
                <a:spcPts val="200"/>
              </a:spcAft>
              <a:defRPr/>
            </a:pPr>
            <a:r>
              <a:rPr lang="nb-NO" sz="800" dirty="0">
                <a:solidFill>
                  <a:srgbClr val="222222"/>
                </a:solidFill>
                <a:latin typeface="Akkurat Pro" panose="020B0504020101020102" pitchFamily="34" charset="0"/>
              </a:rPr>
              <a:t>Løvgren, M., &amp; Hyggen, C. (2023). «Barns bruk av sosiale medier: Om ensomhet, samvær med venner og livskvalitet blant jenter og gutter». Norsk Sosiologisk Tidsskrift, (6), 1-22.</a:t>
            </a:r>
          </a:p>
          <a:p>
            <a:pPr>
              <a:spcBef>
                <a:spcPts val="300"/>
              </a:spcBef>
              <a:spcAft>
                <a:spcPts val="200"/>
              </a:spcAft>
              <a:defRPr/>
            </a:pPr>
            <a:r>
              <a:rPr lang="nb-NO" sz="800" dirty="0">
                <a:solidFill>
                  <a:srgbClr val="222222"/>
                </a:solidFill>
                <a:latin typeface="Akkurat Pro" panose="020B0504020101020102" pitchFamily="34" charset="0"/>
              </a:rPr>
              <a:t>Ulset, V., &amp; </a:t>
            </a:r>
            <a:r>
              <a:rPr lang="nb-NO" sz="800" dirty="0" err="1">
                <a:solidFill>
                  <a:srgbClr val="222222"/>
                </a:solidFill>
                <a:latin typeface="Akkurat Pro" panose="020B0504020101020102" pitchFamily="34" charset="0"/>
              </a:rPr>
              <a:t>Bekkhus</a:t>
            </a:r>
            <a:r>
              <a:rPr lang="nb-NO" sz="800" dirty="0">
                <a:solidFill>
                  <a:srgbClr val="222222"/>
                </a:solidFill>
                <a:latin typeface="Akkurat Pro" panose="020B0504020101020102" pitchFamily="34" charset="0"/>
              </a:rPr>
              <a:t>, M. (2022). «Familie, vennskap, skole og barnehage kan bidra til </a:t>
            </a:r>
            <a:r>
              <a:rPr lang="nb-NO" sz="800" dirty="0" err="1">
                <a:solidFill>
                  <a:srgbClr val="222222"/>
                </a:solidFill>
                <a:latin typeface="Akkurat Pro" panose="020B0504020101020102" pitchFamily="34" charset="0"/>
              </a:rPr>
              <a:t>resiliens</a:t>
            </a:r>
            <a:r>
              <a:rPr lang="nb-NO" sz="800" dirty="0">
                <a:solidFill>
                  <a:srgbClr val="222222"/>
                </a:solidFill>
                <a:latin typeface="Akkurat Pro" panose="020B0504020101020102" pitchFamily="34" charset="0"/>
              </a:rPr>
              <a:t> og positiv utvikling hos barn og unge». I Lundgren (red.): Psykisk oppvekst. Oslo: Rådet for psykisk helse.</a:t>
            </a:r>
          </a:p>
          <a:p>
            <a:pPr>
              <a:spcBef>
                <a:spcPts val="300"/>
              </a:spcBef>
              <a:spcAft>
                <a:spcPts val="200"/>
              </a:spcAft>
              <a:defRPr/>
            </a:pPr>
            <a:r>
              <a:rPr lang="nb-NO" sz="800" dirty="0">
                <a:solidFill>
                  <a:srgbClr val="222222"/>
                </a:solidFill>
                <a:latin typeface="Akkurat Pro" panose="020B0504020101020102" pitchFamily="34" charset="0"/>
              </a:rPr>
              <a:t>Koch K., B., Aagesen U., C. (2021). «</a:t>
            </a:r>
            <a:r>
              <a:rPr lang="nb-NO" sz="800" dirty="0" err="1">
                <a:solidFill>
                  <a:srgbClr val="222222"/>
                </a:solidFill>
                <a:latin typeface="Akkurat Pro" panose="020B0504020101020102" pitchFamily="34" charset="0"/>
              </a:rPr>
              <a:t>Psykt</a:t>
            </a:r>
            <a:r>
              <a:rPr lang="nb-NO" sz="800" dirty="0">
                <a:solidFill>
                  <a:srgbClr val="222222"/>
                </a:solidFill>
                <a:latin typeface="Akkurat Pro" panose="020B0504020101020102" pitchFamily="34" charset="0"/>
              </a:rPr>
              <a:t> ensom. Om ensomhet blant barn og unge». Oslo: Røde Kors.</a:t>
            </a:r>
          </a:p>
          <a:p>
            <a:pPr>
              <a:spcBef>
                <a:spcPts val="300"/>
              </a:spcBef>
              <a:spcAft>
                <a:spcPts val="200"/>
              </a:spcAft>
              <a:defRPr/>
            </a:pPr>
            <a:r>
              <a:rPr lang="nb-NO" sz="800" dirty="0">
                <a:solidFill>
                  <a:srgbClr val="222222"/>
                </a:solidFill>
                <a:latin typeface="Akkurat Pro" panose="020B0504020101020102" pitchFamily="34" charset="0"/>
              </a:rPr>
              <a:t>Hyggen, C., Brattbakk, I., &amp; Borgeraas, E. (2018). Muligheter og hindringer for barn i lavinntektsfamilier. En kunnskapsoppsummering. </a:t>
            </a:r>
            <a:r>
              <a:rPr lang="nn-NO" sz="800" dirty="0">
                <a:solidFill>
                  <a:srgbClr val="222222"/>
                </a:solidFill>
                <a:latin typeface="Akkurat Pro" panose="020B0504020101020102" pitchFamily="34" charset="0"/>
              </a:rPr>
              <a:t>NOVA rapport 11/2018. Oslo: NOVA. </a:t>
            </a:r>
            <a:endParaRPr lang="nb-NO" sz="800" dirty="0">
              <a:solidFill>
                <a:srgbClr val="222222"/>
              </a:solidFill>
              <a:latin typeface="Akkurat Pro" panose="020B0504020101020102" pitchFamily="34" charset="0"/>
            </a:endParaRPr>
          </a:p>
          <a:p>
            <a:pPr>
              <a:spcBef>
                <a:spcPts val="300"/>
              </a:spcBef>
              <a:spcAft>
                <a:spcPts val="200"/>
              </a:spcAft>
              <a:defRPr/>
            </a:pPr>
            <a:r>
              <a:rPr lang="nn-NO" sz="800" dirty="0">
                <a:solidFill>
                  <a:srgbClr val="222222"/>
                </a:solidFill>
                <a:latin typeface="Akkurat Pro" panose="020B0504020101020102" pitchFamily="34" charset="0"/>
              </a:rPr>
              <a:t>Andersen, P.L., &amp; M. Dæhlen (2017). Sosiale </a:t>
            </a:r>
            <a:r>
              <a:rPr lang="nn-NO" sz="800" dirty="0" err="1">
                <a:solidFill>
                  <a:srgbClr val="222222"/>
                </a:solidFill>
                <a:latin typeface="Akkurat Pro" panose="020B0504020101020102" pitchFamily="34" charset="0"/>
              </a:rPr>
              <a:t>relasjoner</a:t>
            </a:r>
            <a:r>
              <a:rPr lang="nn-NO" sz="800" dirty="0">
                <a:solidFill>
                  <a:srgbClr val="222222"/>
                </a:solidFill>
                <a:latin typeface="Akkurat Pro" panose="020B0504020101020102" pitchFamily="34" charset="0"/>
              </a:rPr>
              <a:t> i ungdomstida: identifisering og </a:t>
            </a:r>
            <a:r>
              <a:rPr lang="nn-NO" sz="800" dirty="0" err="1">
                <a:solidFill>
                  <a:srgbClr val="222222"/>
                </a:solidFill>
                <a:latin typeface="Akkurat Pro" panose="020B0504020101020102" pitchFamily="34" charset="0"/>
              </a:rPr>
              <a:t>beskrivelse</a:t>
            </a:r>
            <a:r>
              <a:rPr lang="nn-NO" sz="800" dirty="0">
                <a:solidFill>
                  <a:srgbClr val="222222"/>
                </a:solidFill>
                <a:latin typeface="Akkurat Pro" panose="020B0504020101020102" pitchFamily="34" charset="0"/>
              </a:rPr>
              <a:t> av ungdom med svake </a:t>
            </a:r>
            <a:r>
              <a:rPr lang="nn-NO" sz="800" dirty="0" err="1">
                <a:solidFill>
                  <a:srgbClr val="222222"/>
                </a:solidFill>
                <a:latin typeface="Akkurat Pro" panose="020B0504020101020102" pitchFamily="34" charset="0"/>
              </a:rPr>
              <a:t>relasjoner</a:t>
            </a:r>
            <a:r>
              <a:rPr lang="nn-NO" sz="800" dirty="0">
                <a:solidFill>
                  <a:srgbClr val="222222"/>
                </a:solidFill>
                <a:latin typeface="Akkurat Pro" panose="020B0504020101020102" pitchFamily="34" charset="0"/>
              </a:rPr>
              <a:t> til foreldre, skole og venner. NOVA rapport 8/2017. Oslo: NOVA. </a:t>
            </a:r>
          </a:p>
          <a:p>
            <a:pPr>
              <a:spcBef>
                <a:spcPts val="600"/>
              </a:spcBef>
              <a:spcAft>
                <a:spcPts val="200"/>
              </a:spcAft>
              <a:defRPr/>
            </a:pPr>
            <a:r>
              <a:rPr lang="nb-NO" sz="800" b="1" dirty="0">
                <a:solidFill>
                  <a:srgbClr val="2C6FB4"/>
                </a:solidFill>
                <a:latin typeface="Akkurat Pro" panose="020B0504020101020102" pitchFamily="34" charset="0"/>
                <a:cs typeface="Arial" panose="020B0604020202020204" pitchFamily="34" charset="0"/>
              </a:rPr>
              <a:t>Foreldre </a:t>
            </a:r>
          </a:p>
          <a:p>
            <a:pPr>
              <a:spcBef>
                <a:spcPts val="300"/>
              </a:spcBef>
              <a:spcAft>
                <a:spcPts val="200"/>
              </a:spcAft>
              <a:defRPr/>
            </a:pPr>
            <a:r>
              <a:rPr lang="nb-NO" sz="800" dirty="0">
                <a:solidFill>
                  <a:srgbClr val="222222"/>
                </a:solidFill>
                <a:latin typeface="Akkurat Pro" panose="020B0504020101020102" pitchFamily="34" charset="0"/>
              </a:rPr>
              <a:t>Tømmerås, T., &amp; </a:t>
            </a:r>
            <a:r>
              <a:rPr lang="nb-NO" sz="800" dirty="0" err="1">
                <a:solidFill>
                  <a:srgbClr val="222222"/>
                </a:solidFill>
                <a:latin typeface="Akkurat Pro" panose="020B0504020101020102" pitchFamily="34" charset="0"/>
              </a:rPr>
              <a:t>Kjøbli</a:t>
            </a:r>
            <a:r>
              <a:rPr lang="nb-NO" sz="800" dirty="0">
                <a:solidFill>
                  <a:srgbClr val="222222"/>
                </a:solidFill>
                <a:latin typeface="Akkurat Pro" panose="020B0504020101020102" pitchFamily="34" charset="0"/>
              </a:rPr>
              <a:t>, J. (2022). «Samspill i familien og psykiske vansker hos barn». Charlotte Lundgren (red.):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Tveit, O. B., &amp; </a:t>
            </a:r>
            <a:r>
              <a:rPr lang="nb-NO" sz="800" dirty="0" err="1">
                <a:solidFill>
                  <a:srgbClr val="222222"/>
                </a:solidFill>
                <a:latin typeface="Akkurat Pro" panose="020B0504020101020102" pitchFamily="34" charset="0"/>
              </a:rPr>
              <a:t>Morbech</a:t>
            </a:r>
            <a:r>
              <a:rPr lang="nb-NO" sz="800" dirty="0">
                <a:solidFill>
                  <a:srgbClr val="222222"/>
                </a:solidFill>
                <a:latin typeface="Akkurat Pro" panose="020B0504020101020102" pitchFamily="34" charset="0"/>
              </a:rPr>
              <a:t>, M. (2022).«Det er gøy å være barn, men kjedelig når foreldrene krangler». Charlotte Lundgren (red.):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Bakken, A. mfl. (2016). Sosiale forskjeller i unges liv. </a:t>
            </a:r>
            <a:r>
              <a:rPr lang="nn-NO" sz="800" dirty="0" err="1">
                <a:solidFill>
                  <a:srgbClr val="222222"/>
                </a:solidFill>
                <a:latin typeface="Akkurat Pro" panose="020B0504020101020102" pitchFamily="34" charset="0"/>
              </a:rPr>
              <a:t>Hva</a:t>
            </a:r>
            <a:r>
              <a:rPr lang="nn-NO" sz="800" dirty="0">
                <a:solidFill>
                  <a:srgbClr val="222222"/>
                </a:solidFill>
                <a:latin typeface="Akkurat Pro" panose="020B0504020101020102" pitchFamily="34" charset="0"/>
              </a:rPr>
              <a:t> </a:t>
            </a:r>
            <a:r>
              <a:rPr lang="nn-NO" sz="800" dirty="0" err="1">
                <a:solidFill>
                  <a:srgbClr val="222222"/>
                </a:solidFill>
                <a:latin typeface="Akkurat Pro" panose="020B0504020101020102" pitchFamily="34" charset="0"/>
              </a:rPr>
              <a:t>sier</a:t>
            </a:r>
            <a:r>
              <a:rPr lang="nn-NO" sz="800" dirty="0">
                <a:solidFill>
                  <a:srgbClr val="222222"/>
                </a:solidFill>
                <a:latin typeface="Akkurat Pro" panose="020B0504020101020102" pitchFamily="34" charset="0"/>
              </a:rPr>
              <a:t> Ungdata-</a:t>
            </a:r>
            <a:r>
              <a:rPr lang="nn-NO" sz="800" dirty="0" err="1">
                <a:solidFill>
                  <a:srgbClr val="222222"/>
                </a:solidFill>
                <a:latin typeface="Akkurat Pro" panose="020B0504020101020102" pitchFamily="34" charset="0"/>
              </a:rPr>
              <a:t>undersøkelsene</a:t>
            </a:r>
            <a:r>
              <a:rPr lang="nn-NO" sz="800" dirty="0">
                <a:solidFill>
                  <a:srgbClr val="222222"/>
                </a:solidFill>
                <a:latin typeface="Akkurat Pro" panose="020B0504020101020102" pitchFamily="34" charset="0"/>
              </a:rPr>
              <a:t>? NOVA Rapport 3/2016. Oslo: NOVA, Høgskolen i Oslo og Akershus.</a:t>
            </a:r>
            <a:endParaRPr lang="nb-NO" sz="800" dirty="0">
              <a:solidFill>
                <a:srgbClr val="222222"/>
              </a:solidFill>
              <a:latin typeface="Akkurat Pro" panose="020B0504020101020102" pitchFamily="34" charset="0"/>
            </a:endParaRPr>
          </a:p>
          <a:p>
            <a:pPr>
              <a:spcBef>
                <a:spcPts val="300"/>
              </a:spcBef>
              <a:spcAft>
                <a:spcPts val="200"/>
              </a:spcAft>
              <a:defRPr/>
            </a:pPr>
            <a:r>
              <a:rPr lang="nn-NO" sz="800" dirty="0">
                <a:solidFill>
                  <a:srgbClr val="222222"/>
                </a:solidFill>
                <a:latin typeface="Akkurat Pro" panose="020B0504020101020102" pitchFamily="34" charset="0"/>
              </a:rPr>
              <a:t>Stefansen, K., I. Smette &amp; Å. Strandbu (2016). </a:t>
            </a:r>
            <a:r>
              <a:rPr lang="en-US" sz="800" dirty="0">
                <a:solidFill>
                  <a:srgbClr val="222222"/>
                </a:solidFill>
                <a:latin typeface="Akkurat Pro" panose="020B0504020101020102" pitchFamily="34" charset="0"/>
              </a:rPr>
              <a:t>«Understanding the increase in parents’ involvement in organized youth sports». Sport, Education and Society. </a:t>
            </a:r>
            <a:endParaRPr lang="nb-NO" sz="800" dirty="0">
              <a:solidFill>
                <a:srgbClr val="222222"/>
              </a:solidFill>
              <a:latin typeface="Akkurat Pro" panose="020B0504020101020102" pitchFamily="34" charset="0"/>
            </a:endParaRPr>
          </a:p>
          <a:p>
            <a:pPr>
              <a:spcBef>
                <a:spcPts val="300"/>
              </a:spcBef>
              <a:spcAft>
                <a:spcPts val="200"/>
              </a:spcAft>
              <a:defRPr/>
            </a:pPr>
            <a:r>
              <a:rPr lang="en-US" sz="800" dirty="0">
                <a:solidFill>
                  <a:srgbClr val="222222"/>
                </a:solidFill>
                <a:latin typeface="Akkurat Pro" panose="020B0504020101020102" pitchFamily="34" charset="0"/>
              </a:rPr>
              <a:t>Strandbu, Å., K. Stefansen, I. Smette &amp; Sandvik (2017). «Young people’s experiences of parental involvement in youth sport». Sport, Education and Society. </a:t>
            </a:r>
            <a:endParaRPr lang="nb-NO" sz="800" dirty="0">
              <a:solidFill>
                <a:srgbClr val="222222"/>
              </a:solidFill>
              <a:latin typeface="Akkurat Pro" panose="020B0504020101020102" pitchFamily="34" charset="0"/>
            </a:endParaRPr>
          </a:p>
          <a:p>
            <a:pPr>
              <a:spcBef>
                <a:spcPts val="300"/>
              </a:spcBef>
              <a:spcAft>
                <a:spcPts val="200"/>
              </a:spcAft>
              <a:defRPr/>
            </a:pPr>
            <a:endParaRPr lang="nb-NO" sz="800" dirty="0">
              <a:solidFill>
                <a:srgbClr val="222222"/>
              </a:solidFill>
              <a:latin typeface="Akkurat Pro" panose="020B0504020101020102" pitchFamily="34" charset="0"/>
            </a:endParaRPr>
          </a:p>
        </p:txBody>
      </p:sp>
      <p:sp>
        <p:nvSpPr>
          <p:cNvPr id="6" name="TekstSylinder 5">
            <a:extLst>
              <a:ext uri="{FF2B5EF4-FFF2-40B4-BE49-F238E27FC236}">
                <a16:creationId xmlns:a16="http://schemas.microsoft.com/office/drawing/2014/main" id="{4F2E5228-F37C-CD22-B9BC-A5FF450FD9E0}"/>
              </a:ext>
            </a:extLst>
          </p:cNvPr>
          <p:cNvSpPr txBox="1"/>
          <p:nvPr/>
        </p:nvSpPr>
        <p:spPr>
          <a:xfrm>
            <a:off x="3586227" y="1323482"/>
            <a:ext cx="2952814" cy="7920000"/>
          </a:xfrm>
          <a:prstGeom prst="rect">
            <a:avLst/>
          </a:prstGeom>
          <a:solidFill>
            <a:srgbClr val="A89D94">
              <a:alpha val="40000"/>
            </a:srgbClr>
          </a:solidFill>
        </p:spPr>
        <p:txBody>
          <a:bodyPr wrap="square" lIns="144000" tIns="144000" rIns="144000" bIns="144000" rtlCol="0">
            <a:spAutoFit/>
          </a:bodyPr>
          <a:lstStyle/>
          <a:p>
            <a:pPr>
              <a:spcBef>
                <a:spcPts val="600"/>
              </a:spcBef>
              <a:spcAft>
                <a:spcPts val="200"/>
              </a:spcAft>
              <a:defRPr/>
            </a:pPr>
            <a:r>
              <a:rPr lang="nb-NO" sz="800" b="1" dirty="0">
                <a:solidFill>
                  <a:srgbClr val="2C6FB4"/>
                </a:solidFill>
                <a:latin typeface="Akkurat Pro" panose="020B0504020101020102" pitchFamily="34" charset="0"/>
                <a:cs typeface="Arial" panose="020B0604020202020204" pitchFamily="34" charset="0"/>
              </a:rPr>
              <a:t>Skole </a:t>
            </a:r>
          </a:p>
          <a:p>
            <a:pPr>
              <a:spcBef>
                <a:spcPts val="300"/>
              </a:spcBef>
              <a:spcAft>
                <a:spcPts val="200"/>
              </a:spcAft>
              <a:defRPr/>
            </a:pPr>
            <a:r>
              <a:rPr lang="nb-NO" sz="800" dirty="0">
                <a:solidFill>
                  <a:srgbClr val="222222"/>
                </a:solidFill>
                <a:latin typeface="Akkurat Pro" panose="020B0504020101020102" pitchFamily="34" charset="0"/>
              </a:rPr>
              <a:t>Wendelborg, C., Caspersen, J. (2023). Fysisk tilrettelegging i skolen sin betydning for inkludering i skole og fritid. I: Wilhelmsen (</a:t>
            </a:r>
            <a:r>
              <a:rPr lang="nb-NO" sz="800" dirty="0" err="1">
                <a:solidFill>
                  <a:srgbClr val="222222"/>
                </a:solidFill>
                <a:latin typeface="Akkurat Pro" panose="020B0504020101020102" pitchFamily="34" charset="0"/>
              </a:rPr>
              <a:t>m.fl</a:t>
            </a:r>
            <a:r>
              <a:rPr lang="nb-NO" sz="800" dirty="0">
                <a:solidFill>
                  <a:srgbClr val="222222"/>
                </a:solidFill>
                <a:latin typeface="Akkurat Pro" panose="020B0504020101020102" pitchFamily="34" charset="0"/>
              </a:rPr>
              <a:t>) (Red.), Bevegelsesfellesskap i oppveksten. Fagbokforlaget.</a:t>
            </a:r>
          </a:p>
          <a:p>
            <a:pPr>
              <a:spcBef>
                <a:spcPts val="300"/>
              </a:spcBef>
              <a:spcAft>
                <a:spcPts val="200"/>
              </a:spcAft>
              <a:defRPr/>
            </a:pPr>
            <a:r>
              <a:rPr lang="nb-NO" sz="800" dirty="0">
                <a:solidFill>
                  <a:srgbClr val="222222"/>
                </a:solidFill>
                <a:latin typeface="Akkurat Pro" panose="020B0504020101020102" pitchFamily="34" charset="0"/>
              </a:rPr>
              <a:t>Bølstad, E., Ferstad, F. F., Skoe, E. F. (2022). «Emosjonell kompetanse: en grunnleggende ferdighet i skolen» Psykisk oppvekst. Oslo: Rådet for psykisk helse. </a:t>
            </a:r>
          </a:p>
          <a:p>
            <a:pPr>
              <a:spcBef>
                <a:spcPts val="300"/>
              </a:spcBef>
              <a:spcAft>
                <a:spcPts val="200"/>
              </a:spcAft>
              <a:defRPr/>
            </a:pPr>
            <a:r>
              <a:rPr lang="nb-NO" sz="800" dirty="0" err="1">
                <a:solidFill>
                  <a:srgbClr val="222222"/>
                </a:solidFill>
                <a:latin typeface="Akkurat Pro" panose="020B0504020101020102" pitchFamily="34" charset="0"/>
              </a:rPr>
              <a:t>Brandlistuen</a:t>
            </a:r>
            <a:r>
              <a:rPr lang="nb-NO" sz="800" dirty="0">
                <a:solidFill>
                  <a:srgbClr val="222222"/>
                </a:solidFill>
                <a:latin typeface="Akkurat Pro" panose="020B0504020101020102" pitchFamily="34" charset="0"/>
              </a:rPr>
              <a:t>, R., (2022). «Viktige utviklingspsykologiske overganger i skolealder».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Havik, T., (2022). «Barn og unge som ikke makter eller vil gå på skolen»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Vogt, K.C. (2018). «Svartmaling av gutter». Norsk sosiologisk tidsskrift, 2(02): 177-193.</a:t>
            </a:r>
          </a:p>
          <a:p>
            <a:pPr>
              <a:spcBef>
                <a:spcPts val="300"/>
              </a:spcBef>
              <a:spcAft>
                <a:spcPts val="200"/>
              </a:spcAft>
              <a:defRPr/>
            </a:pPr>
            <a:r>
              <a:rPr lang="nb-NO" sz="800" dirty="0">
                <a:solidFill>
                  <a:srgbClr val="222222"/>
                </a:solidFill>
                <a:latin typeface="Akkurat Pro" panose="020B0504020101020102" pitchFamily="34" charset="0"/>
              </a:rPr>
              <a:t>Grøgaard, J.B. &amp; C.Å. Arnesen (2016). «Kjønnsforskjeller i skoleprestasjoner: Ulik modning?». Tidsskrift for ungdomsforskning, 16(2): 42-68.</a:t>
            </a:r>
          </a:p>
          <a:p>
            <a:pPr>
              <a:spcBef>
                <a:spcPts val="600"/>
              </a:spcBef>
              <a:spcAft>
                <a:spcPts val="200"/>
              </a:spcAft>
              <a:defRPr/>
            </a:pPr>
            <a:r>
              <a:rPr lang="nb-NO" sz="800" b="1" dirty="0">
                <a:solidFill>
                  <a:srgbClr val="2C6FB4"/>
                </a:solidFill>
                <a:latin typeface="Akkurat Pro" panose="020B0504020101020102" pitchFamily="34" charset="0"/>
                <a:cs typeface="Arial" panose="020B0604020202020204" pitchFamily="34" charset="0"/>
              </a:rPr>
              <a:t>Lokalmiljøet</a:t>
            </a:r>
          </a:p>
          <a:p>
            <a:pPr>
              <a:spcBef>
                <a:spcPts val="300"/>
              </a:spcBef>
              <a:spcAft>
                <a:spcPts val="200"/>
              </a:spcAft>
              <a:defRPr/>
            </a:pPr>
            <a:r>
              <a:rPr lang="nb-NO" sz="800" dirty="0" err="1">
                <a:solidFill>
                  <a:srgbClr val="222222"/>
                </a:solidFill>
                <a:latin typeface="Akkurat Pro" panose="020B0504020101020102" pitchFamily="34" charset="0"/>
              </a:rPr>
              <a:t>Fløtten</a:t>
            </a:r>
            <a:r>
              <a:rPr lang="nb-NO" sz="800" dirty="0">
                <a:solidFill>
                  <a:srgbClr val="222222"/>
                </a:solidFill>
                <a:latin typeface="Akkurat Pro" panose="020B0504020101020102" pitchFamily="34" charset="0"/>
              </a:rPr>
              <a:t>, A. T. (2022). «Å være som de andre-om fattigdom og ulikhet i oppveksten». Charlotte Lundgren (red.): Psykisk oppvekst. Oslo: Rådet for psykisk helse. </a:t>
            </a:r>
          </a:p>
          <a:p>
            <a:pPr>
              <a:spcBef>
                <a:spcPts val="300"/>
              </a:spcBef>
              <a:spcAft>
                <a:spcPts val="200"/>
              </a:spcAft>
              <a:defRPr/>
            </a:pPr>
            <a:r>
              <a:rPr lang="en-US" sz="800" dirty="0" err="1">
                <a:solidFill>
                  <a:srgbClr val="222222"/>
                </a:solidFill>
                <a:latin typeface="Akkurat Pro" panose="020B0504020101020102" pitchFamily="34" charset="0"/>
              </a:rPr>
              <a:t>Mouratidis</a:t>
            </a:r>
            <a:r>
              <a:rPr lang="en-US" sz="800" dirty="0">
                <a:solidFill>
                  <a:srgbClr val="222222"/>
                </a:solidFill>
                <a:latin typeface="Akkurat Pro" panose="020B0504020101020102" pitchFamily="34" charset="0"/>
              </a:rPr>
              <a:t>, K. (2021). Urban planning and quality of life: A review of pathways linking the built environment to subjective well-being. Cities, 115, 103229.</a:t>
            </a:r>
          </a:p>
          <a:p>
            <a:pPr>
              <a:spcBef>
                <a:spcPts val="300"/>
              </a:spcBef>
              <a:spcAft>
                <a:spcPts val="200"/>
              </a:spcAft>
              <a:defRPr/>
            </a:pPr>
            <a:r>
              <a:rPr lang="nb-NO" sz="800" dirty="0">
                <a:solidFill>
                  <a:srgbClr val="222222"/>
                </a:solidFill>
                <a:latin typeface="Akkurat Pro" panose="020B0504020101020102" pitchFamily="34" charset="0"/>
              </a:rPr>
              <a:t>Eriksen, I. M., &amp; Andersen, P. L. (2021). Ungdoms tilhørighet, trivsel og framtidsplaner i Distrikts-Norge. En flermetodisk analyse av betydningen av bosted, kjønn og sosioøkonomiske ressurser. NOVA Rapport 2/21. Oslo: NOVA/OsloMet.</a:t>
            </a:r>
          </a:p>
          <a:p>
            <a:pPr>
              <a:spcBef>
                <a:spcPts val="300"/>
              </a:spcBef>
              <a:spcAft>
                <a:spcPts val="200"/>
              </a:spcAft>
              <a:defRPr/>
            </a:pPr>
            <a:r>
              <a:rPr lang="nb-NO" sz="800" dirty="0">
                <a:solidFill>
                  <a:srgbClr val="222222"/>
                </a:solidFill>
                <a:latin typeface="Akkurat Pro" panose="020B0504020101020102" pitchFamily="34" charset="0"/>
              </a:rPr>
              <a:t>Bakken, A. (2020). Ungdata – Ung i Distrikts-Norge. NOVA Rapport 3/20. Oslo: NOVA/OsloMet.</a:t>
            </a:r>
          </a:p>
          <a:p>
            <a:pPr>
              <a:spcBef>
                <a:spcPts val="300"/>
              </a:spcBef>
              <a:spcAft>
                <a:spcPts val="200"/>
              </a:spcAft>
              <a:defRPr/>
            </a:pPr>
            <a:r>
              <a:rPr lang="nb-NO" sz="800" dirty="0">
                <a:solidFill>
                  <a:srgbClr val="222222"/>
                </a:solidFill>
                <a:latin typeface="Akkurat Pro" panose="020B0504020101020102" pitchFamily="34" charset="0"/>
              </a:rPr>
              <a:t>Pettersen, O.M. &amp; Sletten M. Aa. (2019). «Å ha lite der de fleste har mye». Tidsskrift for ungdomsforskning, 18(2): 139-170.</a:t>
            </a:r>
          </a:p>
          <a:p>
            <a:pPr>
              <a:spcBef>
                <a:spcPts val="300"/>
              </a:spcBef>
              <a:spcAft>
                <a:spcPts val="200"/>
              </a:spcAft>
              <a:defRPr/>
            </a:pPr>
            <a:r>
              <a:rPr lang="nb-NO" sz="800" dirty="0">
                <a:solidFill>
                  <a:srgbClr val="222222"/>
                </a:solidFill>
                <a:latin typeface="Akkurat Pro" panose="020B0504020101020102" pitchFamily="34" charset="0"/>
              </a:rPr>
              <a:t>Rye, J.F. (2019). ‘Å være ung i </a:t>
            </a:r>
            <a:r>
              <a:rPr lang="nb-NO" sz="800" dirty="0" err="1">
                <a:solidFill>
                  <a:srgbClr val="222222"/>
                </a:solidFill>
                <a:latin typeface="Akkurat Pro" panose="020B0504020101020102" pitchFamily="34" charset="0"/>
              </a:rPr>
              <a:t>distrikts-Norge</a:t>
            </a:r>
            <a:r>
              <a:rPr lang="nb-NO" sz="800" dirty="0">
                <a:solidFill>
                  <a:srgbClr val="222222"/>
                </a:solidFill>
                <a:latin typeface="Akkurat Pro" panose="020B0504020101020102" pitchFamily="34" charset="0"/>
              </a:rPr>
              <a:t>’. Kunnskapsoversikt med utgangspunkt i nyere norsk forskning om distriktsungdommer. Trondheim: NTNU.</a:t>
            </a:r>
          </a:p>
          <a:p>
            <a:pPr>
              <a:spcBef>
                <a:spcPts val="600"/>
              </a:spcBef>
              <a:spcAft>
                <a:spcPts val="200"/>
              </a:spcAft>
              <a:defRPr/>
            </a:pPr>
            <a:r>
              <a:rPr lang="nb-NO" sz="800" b="1" dirty="0">
                <a:solidFill>
                  <a:srgbClr val="2C6FB4"/>
                </a:solidFill>
                <a:latin typeface="Akkurat Pro" panose="020B0504020101020102" pitchFamily="34" charset="0"/>
                <a:cs typeface="Arial" panose="020B0604020202020204" pitchFamily="34" charset="0"/>
              </a:rPr>
              <a:t>Fritid</a:t>
            </a:r>
          </a:p>
          <a:p>
            <a:pPr>
              <a:spcBef>
                <a:spcPts val="300"/>
              </a:spcBef>
              <a:spcAft>
                <a:spcPts val="200"/>
              </a:spcAft>
              <a:defRPr/>
            </a:pPr>
            <a:r>
              <a:rPr lang="nb-NO" sz="800" dirty="0">
                <a:solidFill>
                  <a:srgbClr val="222222"/>
                </a:solidFill>
                <a:latin typeface="Akkurat Pro" panose="020B0504020101020102" pitchFamily="34" charset="0"/>
              </a:rPr>
              <a:t>Strandbu, Å &amp; Bakken, A. (2024). «Barna og idretten. Organisering, verdier og sosial ulikhet». Oslo: Norges idrettshøgskole.</a:t>
            </a:r>
          </a:p>
          <a:p>
            <a:pPr>
              <a:spcBef>
                <a:spcPts val="300"/>
              </a:spcBef>
              <a:spcAft>
                <a:spcPts val="200"/>
              </a:spcAft>
              <a:defRPr/>
            </a:pPr>
            <a:r>
              <a:rPr lang="nb-NO" sz="800" dirty="0">
                <a:solidFill>
                  <a:srgbClr val="222222"/>
                </a:solidFill>
                <a:latin typeface="Akkurat Pro" panose="020B0504020101020102" pitchFamily="34" charset="0"/>
              </a:rPr>
              <a:t>Løvgren, M., &amp; Hyggen, C. (2023). «Barns bruk av sosiale medier: Om ensomhet, samvær med venner og livskvalitet blant jenter og gutter». Norsk Sosiologisk Tidsskrift, (6), 1-22.</a:t>
            </a:r>
          </a:p>
          <a:p>
            <a:pPr>
              <a:spcBef>
                <a:spcPts val="300"/>
              </a:spcBef>
              <a:spcAft>
                <a:spcPts val="200"/>
              </a:spcAft>
              <a:defRPr/>
            </a:pPr>
            <a:r>
              <a:rPr lang="nb-NO" sz="800" dirty="0">
                <a:solidFill>
                  <a:srgbClr val="222222"/>
                </a:solidFill>
                <a:latin typeface="Akkurat Pro" panose="020B0504020101020102" pitchFamily="34" charset="0"/>
              </a:rPr>
              <a:t>Sandvik, M.R. &amp; Solstad, G.M. (2023). Hva har </a:t>
            </a:r>
            <a:r>
              <a:rPr lang="nb-NO" sz="800" dirty="0" err="1">
                <a:solidFill>
                  <a:srgbClr val="222222"/>
                </a:solidFill>
                <a:latin typeface="Akkurat Pro" panose="020B0504020101020102" pitchFamily="34" charset="0"/>
              </a:rPr>
              <a:t>Hartmut</a:t>
            </a:r>
            <a:r>
              <a:rPr lang="nb-NO" sz="800" dirty="0">
                <a:solidFill>
                  <a:srgbClr val="222222"/>
                </a:solidFill>
                <a:latin typeface="Akkurat Pro" panose="020B0504020101020102" pitchFamily="34" charset="0"/>
              </a:rPr>
              <a:t> Rosa å si til idrettsforskningen? Betraktninger om inkludering i en eskalerende idrett. I: Wilhelmsen (</a:t>
            </a:r>
            <a:r>
              <a:rPr lang="nb-NO" sz="800" dirty="0" err="1">
                <a:solidFill>
                  <a:srgbClr val="222222"/>
                </a:solidFill>
                <a:latin typeface="Akkurat Pro" panose="020B0504020101020102" pitchFamily="34" charset="0"/>
              </a:rPr>
              <a:t>m.fl</a:t>
            </a:r>
            <a:r>
              <a:rPr lang="nb-NO" sz="800" dirty="0">
                <a:solidFill>
                  <a:srgbClr val="222222"/>
                </a:solidFill>
                <a:latin typeface="Akkurat Pro" panose="020B0504020101020102" pitchFamily="34" charset="0"/>
              </a:rPr>
              <a:t>) (Red.), Bevegelsesfellesskap i oppveksten. Fagbokforlaget.</a:t>
            </a:r>
          </a:p>
          <a:p>
            <a:pPr>
              <a:spcBef>
                <a:spcPts val="300"/>
              </a:spcBef>
              <a:spcAft>
                <a:spcPts val="200"/>
              </a:spcAft>
              <a:defRPr/>
            </a:pPr>
            <a:endParaRPr lang="nb-NO" sz="800" dirty="0">
              <a:solidFill>
                <a:srgbClr val="222222"/>
              </a:solidFill>
              <a:latin typeface="Akkurat Pro" panose="020B0504020101020102" pitchFamily="34" charset="0"/>
            </a:endParaRPr>
          </a:p>
        </p:txBody>
      </p:sp>
    </p:spTree>
    <p:extLst>
      <p:ext uri="{BB962C8B-B14F-4D97-AF65-F5344CB8AC3E}">
        <p14:creationId xmlns:p14="http://schemas.microsoft.com/office/powerpoint/2010/main" val="978940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AF4D7A66-0952-6F30-DDC9-6D897F8D2E09}"/>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37</a:t>
            </a:r>
          </a:p>
        </p:txBody>
      </p:sp>
      <p:sp>
        <p:nvSpPr>
          <p:cNvPr id="5" name="TekstSylinder 4">
            <a:extLst>
              <a:ext uri="{FF2B5EF4-FFF2-40B4-BE49-F238E27FC236}">
                <a16:creationId xmlns:a16="http://schemas.microsoft.com/office/drawing/2014/main" id="{E39B0F9B-8B59-8F6A-04DD-FB354D5FD2D3}"/>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LITTERATUR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E8EF2761-DB2D-1F5D-AD85-CF2EF6E1127D}"/>
              </a:ext>
            </a:extLst>
          </p:cNvPr>
          <p:cNvCxnSpPr>
            <a:cxnSpLocks/>
          </p:cNvCxnSpPr>
          <p:nvPr/>
        </p:nvCxnSpPr>
        <p:spPr>
          <a:xfrm>
            <a:off x="350758" y="562908"/>
            <a:ext cx="49239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 name="TekstSylinder 2">
            <a:extLst>
              <a:ext uri="{FF2B5EF4-FFF2-40B4-BE49-F238E27FC236}">
                <a16:creationId xmlns:a16="http://schemas.microsoft.com/office/drawing/2014/main" id="{1A034F0C-0D15-1CC5-7367-380ADE1D54B8}"/>
              </a:ext>
            </a:extLst>
          </p:cNvPr>
          <p:cNvSpPr txBox="1"/>
          <p:nvPr/>
        </p:nvSpPr>
        <p:spPr>
          <a:xfrm>
            <a:off x="404303" y="960313"/>
            <a:ext cx="2889414" cy="8280000"/>
          </a:xfrm>
          <a:prstGeom prst="rect">
            <a:avLst/>
          </a:prstGeom>
          <a:solidFill>
            <a:srgbClr val="A89D94">
              <a:alpha val="40000"/>
            </a:srgbClr>
          </a:solidFill>
        </p:spPr>
        <p:txBody>
          <a:bodyPr wrap="square" lIns="144000" tIns="144000" rIns="144000" bIns="144000" rtlCol="0">
            <a:spAutoFit/>
          </a:bodyPr>
          <a:lstStyle/>
          <a:p>
            <a:pPr>
              <a:spcBef>
                <a:spcPts val="300"/>
              </a:spcBef>
              <a:spcAft>
                <a:spcPts val="200"/>
              </a:spcAft>
              <a:defRPr/>
            </a:pPr>
            <a:r>
              <a:rPr lang="en-US" sz="800" b="1" dirty="0" err="1">
                <a:solidFill>
                  <a:srgbClr val="2C6FB4"/>
                </a:solidFill>
                <a:latin typeface="Akkurat Pro" panose="020B0504020101020102" pitchFamily="34" charset="0"/>
                <a:cs typeface="Arial" panose="020B0604020202020204" pitchFamily="34" charset="0"/>
              </a:rPr>
              <a:t>Fritid</a:t>
            </a:r>
            <a:endParaRPr lang="en-US" sz="800" b="1" dirty="0">
              <a:solidFill>
                <a:srgbClr val="2C6FB4"/>
              </a:solidFill>
              <a:latin typeface="Akkurat Pro" panose="020B0504020101020102" pitchFamily="34" charset="0"/>
              <a:cs typeface="Arial" panose="020B0604020202020204" pitchFamily="34" charset="0"/>
            </a:endParaRPr>
          </a:p>
          <a:p>
            <a:pPr>
              <a:spcBef>
                <a:spcPts val="300"/>
              </a:spcBef>
              <a:spcAft>
                <a:spcPts val="200"/>
              </a:spcAft>
              <a:defRPr/>
            </a:pPr>
            <a:r>
              <a:rPr lang="nb-NO" sz="800" dirty="0">
                <a:solidFill>
                  <a:srgbClr val="222222"/>
                </a:solidFill>
                <a:latin typeface="Akkurat Pro" panose="020B0504020101020102" pitchFamily="34" charset="0"/>
              </a:rPr>
              <a:t>Bauger L. mfl. (2023). «Sammenhenger mellom digital fritid og livskvalitet». Vardheim, I. (mfl) (red). Ungdata pluss i Vestfold og Telemark. Resultater fra første datainnsamling 2023. </a:t>
            </a:r>
          </a:p>
          <a:p>
            <a:pPr>
              <a:spcBef>
                <a:spcPts val="300"/>
              </a:spcBef>
              <a:spcAft>
                <a:spcPts val="200"/>
              </a:spcAft>
              <a:defRPr/>
            </a:pPr>
            <a:r>
              <a:rPr lang="nb-NO" sz="800" dirty="0">
                <a:solidFill>
                  <a:srgbClr val="222222"/>
                </a:solidFill>
                <a:latin typeface="Akkurat Pro" panose="020B0504020101020102" pitchFamily="34" charset="0"/>
              </a:rPr>
              <a:t>Hjetland, G. J. &amp; Skogen J., C. (2022). «Blir ungdoms psykiske helse påvirket av sosiale medier?» I Lundgren (red.):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Overå S. (2022).  «Gaming, digitale plattformer og identitetsbygging i ulike utviklingsfaser». I Lundgren (red.):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Eriksen I., &amp; Seland I. (2022). «Fritidsklubben som beskyttelse for sårbare ungdommer». I Lundgren (red.):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Solstad, G. M. mfl. (2022). Deltakelse, trivsel og inkludering i barne- og ungdomsidretten. Delrapport fra forskningen om Idrett for alle i Oslo. NOVA Rapport 1/22. Oslo: NOVA/OsloMet.</a:t>
            </a:r>
          </a:p>
          <a:p>
            <a:pPr>
              <a:spcBef>
                <a:spcPts val="300"/>
              </a:spcBef>
              <a:spcAft>
                <a:spcPts val="200"/>
              </a:spcAft>
              <a:defRPr/>
            </a:pPr>
            <a:r>
              <a:rPr lang="nb-NO" sz="800" dirty="0">
                <a:solidFill>
                  <a:srgbClr val="000000"/>
                </a:solidFill>
                <a:latin typeface="Akkurat Pro" panose="020B0504020101020102" pitchFamily="34" charset="0"/>
              </a:rPr>
              <a:t>Bakken, A. (mfl.) (2021). «Fra offline til online. Digitale ungdomsliv gjennom tre tiår». I Ødegård og Pedersen (red.): Ungdommen. Oslo: Cappelen Akademisk.</a:t>
            </a:r>
          </a:p>
          <a:p>
            <a:pPr>
              <a:spcBef>
                <a:spcPts val="300"/>
              </a:spcBef>
              <a:spcAft>
                <a:spcPts val="200"/>
              </a:spcAft>
              <a:defRPr/>
            </a:pPr>
            <a:r>
              <a:rPr lang="nb-NO" sz="800" dirty="0">
                <a:solidFill>
                  <a:srgbClr val="000000"/>
                </a:solidFill>
                <a:latin typeface="Akkurat Pro" panose="020B0504020101020102" pitchFamily="34" charset="0"/>
              </a:rPr>
              <a:t>Medietilsynet (2020). Barn og medier 2020. En kartlegging av 9-18-åringers digitale medievaner. Hentet fra </a:t>
            </a:r>
            <a:r>
              <a:rPr lang="nb-NO" sz="800" dirty="0">
                <a:latin typeface="Akkurat Pro" panose="020B0504020101020102" pitchFamily="34" charset="0"/>
                <a:hlinkClick r:id="rId2">
                  <a:extLst>
                    <a:ext uri="{A12FA001-AC4F-418D-AE19-62706E023703}">
                      <ahyp:hlinkClr xmlns:ahyp="http://schemas.microsoft.com/office/drawing/2018/hyperlinkcolor" val="tx"/>
                    </a:ext>
                  </a:extLst>
                </a:hlinkClick>
              </a:rPr>
              <a:t>www.medietilsynet.no/</a:t>
            </a:r>
            <a:endParaRPr lang="en-US" sz="800" dirty="0">
              <a:solidFill>
                <a:srgbClr val="000000"/>
              </a:solidFill>
              <a:latin typeface="Akkurat Pro" panose="020B0504020101020102" pitchFamily="34" charset="77"/>
            </a:endParaRPr>
          </a:p>
          <a:p>
            <a:pPr>
              <a:spcBef>
                <a:spcPts val="300"/>
              </a:spcBef>
              <a:spcAft>
                <a:spcPts val="200"/>
              </a:spcAft>
              <a:defRPr/>
            </a:pPr>
            <a:r>
              <a:rPr lang="en-US" sz="800" dirty="0" err="1">
                <a:solidFill>
                  <a:srgbClr val="000000"/>
                </a:solidFill>
                <a:latin typeface="Akkurat Pro" panose="020B0504020101020102" pitchFamily="34" charset="77"/>
              </a:rPr>
              <a:t>Décieux</a:t>
            </a:r>
            <a:r>
              <a:rPr lang="en-US" sz="800" dirty="0">
                <a:solidFill>
                  <a:srgbClr val="000000"/>
                </a:solidFill>
                <a:latin typeface="Akkurat Pro" panose="020B0504020101020102" pitchFamily="34" charset="77"/>
              </a:rPr>
              <a:t>, J.P., A. Heinen &amp; H. Willems (2019). «Social media and its role in friendship-driven interactions among young people: A mixed methods study». </a:t>
            </a:r>
            <a:r>
              <a:rPr lang="nb-NO" sz="800" dirty="0">
                <a:solidFill>
                  <a:srgbClr val="000000"/>
                </a:solidFill>
                <a:latin typeface="Akkurat Pro" panose="020B0504020101020102" pitchFamily="34" charset="77"/>
              </a:rPr>
              <a:t>YOUNG, 27(1): 18-31.</a:t>
            </a:r>
          </a:p>
          <a:p>
            <a:pPr>
              <a:spcBef>
                <a:spcPts val="300"/>
              </a:spcBef>
              <a:spcAft>
                <a:spcPts val="200"/>
              </a:spcAft>
              <a:defRPr/>
            </a:pPr>
            <a:r>
              <a:rPr lang="nb-NO" sz="800" dirty="0">
                <a:solidFill>
                  <a:srgbClr val="000000"/>
                </a:solidFill>
                <a:latin typeface="Akkurat Pro" panose="020B0504020101020102" pitchFamily="34" charset="77"/>
              </a:rPr>
              <a:t>Seland, I. &amp; P.L. Andersen (2019). Fritidsklubber i et folkehelseperspektiv. Analyser av statlige dokumenter 2007–2017 og Ungdata 2015–2017. NOVA Notat 1/19.</a:t>
            </a:r>
          </a:p>
          <a:p>
            <a:pPr>
              <a:spcBef>
                <a:spcPts val="300"/>
              </a:spcBef>
              <a:spcAft>
                <a:spcPts val="200"/>
              </a:spcAft>
              <a:defRPr/>
            </a:pPr>
            <a:r>
              <a:rPr lang="nb-NO" sz="800" dirty="0">
                <a:solidFill>
                  <a:srgbClr val="000000"/>
                </a:solidFill>
                <a:latin typeface="Akkurat Pro" panose="020B0504020101020102" pitchFamily="34" charset="77"/>
              </a:rPr>
              <a:t>Andersen, P.L. &amp; A. Bakken (2018). </a:t>
            </a:r>
            <a:r>
              <a:rPr lang="en-US" sz="800" dirty="0">
                <a:solidFill>
                  <a:srgbClr val="000000"/>
                </a:solidFill>
                <a:latin typeface="Akkurat Pro" panose="020B0504020101020102" pitchFamily="34" charset="77"/>
              </a:rPr>
              <a:t>«Social class differences in youths’ participation in organized sports: What are the mechanisms?». </a:t>
            </a:r>
            <a:r>
              <a:rPr lang="nb-NO" sz="800" dirty="0">
                <a:solidFill>
                  <a:srgbClr val="000000"/>
                </a:solidFill>
                <a:latin typeface="Akkurat Pro" panose="020B0504020101020102" pitchFamily="34" charset="77"/>
              </a:rPr>
              <a:t>International </a:t>
            </a:r>
            <a:r>
              <a:rPr lang="nb-NO" sz="800" dirty="0" err="1">
                <a:solidFill>
                  <a:srgbClr val="000000"/>
                </a:solidFill>
                <a:latin typeface="Akkurat Pro" panose="020B0504020101020102" pitchFamily="34" charset="77"/>
              </a:rPr>
              <a:t>Review</a:t>
            </a:r>
            <a:r>
              <a:rPr lang="nb-NO" sz="800" dirty="0">
                <a:solidFill>
                  <a:srgbClr val="000000"/>
                </a:solidFill>
                <a:latin typeface="Akkurat Pro" panose="020B0504020101020102" pitchFamily="34" charset="77"/>
              </a:rPr>
              <a:t> for </a:t>
            </a:r>
            <a:r>
              <a:rPr lang="nb-NO" sz="800" dirty="0" err="1">
                <a:solidFill>
                  <a:srgbClr val="000000"/>
                </a:solidFill>
                <a:latin typeface="Akkurat Pro" panose="020B0504020101020102" pitchFamily="34" charset="77"/>
              </a:rPr>
              <a:t>the</a:t>
            </a:r>
            <a:r>
              <a:rPr lang="nb-NO" sz="800" dirty="0">
                <a:solidFill>
                  <a:srgbClr val="000000"/>
                </a:solidFill>
                <a:latin typeface="Akkurat Pro" panose="020B0504020101020102" pitchFamily="34" charset="77"/>
              </a:rPr>
              <a:t> </a:t>
            </a:r>
            <a:r>
              <a:rPr lang="nb-NO" sz="800" dirty="0" err="1">
                <a:solidFill>
                  <a:srgbClr val="000000"/>
                </a:solidFill>
                <a:latin typeface="Akkurat Pro" panose="020B0504020101020102" pitchFamily="34" charset="77"/>
              </a:rPr>
              <a:t>Sociology</a:t>
            </a:r>
            <a:r>
              <a:rPr lang="nb-NO" sz="800" dirty="0">
                <a:solidFill>
                  <a:srgbClr val="000000"/>
                </a:solidFill>
                <a:latin typeface="Akkurat Pro" panose="020B0504020101020102" pitchFamily="34" charset="77"/>
              </a:rPr>
              <a:t> </a:t>
            </a:r>
            <a:r>
              <a:rPr lang="nb-NO" sz="800" dirty="0" err="1">
                <a:solidFill>
                  <a:srgbClr val="000000"/>
                </a:solidFill>
                <a:latin typeface="Akkurat Pro" panose="020B0504020101020102" pitchFamily="34" charset="77"/>
              </a:rPr>
              <a:t>of</a:t>
            </a:r>
            <a:r>
              <a:rPr lang="nb-NO" sz="800" dirty="0">
                <a:solidFill>
                  <a:srgbClr val="000000"/>
                </a:solidFill>
                <a:latin typeface="Akkurat Pro" panose="020B0504020101020102" pitchFamily="34" charset="77"/>
              </a:rPr>
              <a:t> Sport, 54(8): 921-937.</a:t>
            </a:r>
          </a:p>
          <a:p>
            <a:pPr>
              <a:spcBef>
                <a:spcPts val="300"/>
              </a:spcBef>
              <a:spcAft>
                <a:spcPts val="200"/>
              </a:spcAft>
              <a:defRPr/>
            </a:pPr>
            <a:r>
              <a:rPr lang="en-US" sz="800" dirty="0">
                <a:solidFill>
                  <a:srgbClr val="000000"/>
                </a:solidFill>
                <a:latin typeface="Akkurat Pro" panose="020B0504020101020102" pitchFamily="34" charset="77"/>
              </a:rPr>
              <a:t>Strandbu, A., A. Bakken &amp; M. Aa. Sletten (2019). «Exploring the minority-majority gap in sport participation: different patterns for boys and girls?». </a:t>
            </a:r>
            <a:r>
              <a:rPr lang="nb-NO" sz="800" dirty="0">
                <a:solidFill>
                  <a:srgbClr val="000000"/>
                </a:solidFill>
                <a:latin typeface="Akkurat Pro" panose="020B0504020101020102" pitchFamily="34" charset="77"/>
              </a:rPr>
              <a:t>Sport in </a:t>
            </a:r>
            <a:r>
              <a:rPr lang="nb-NO" sz="800" dirty="0" err="1">
                <a:solidFill>
                  <a:srgbClr val="000000"/>
                </a:solidFill>
                <a:latin typeface="Akkurat Pro" panose="020B0504020101020102" pitchFamily="34" charset="77"/>
              </a:rPr>
              <a:t>Society</a:t>
            </a:r>
            <a:r>
              <a:rPr lang="nb-NO" sz="800" dirty="0">
                <a:solidFill>
                  <a:srgbClr val="000000"/>
                </a:solidFill>
                <a:latin typeface="Akkurat Pro" panose="020B0504020101020102" pitchFamily="34" charset="77"/>
              </a:rPr>
              <a:t>, 22(4): 606-624.</a:t>
            </a:r>
          </a:p>
          <a:p>
            <a:pPr>
              <a:spcBef>
                <a:spcPts val="300"/>
              </a:spcBef>
              <a:spcAft>
                <a:spcPts val="200"/>
              </a:spcAft>
              <a:defRPr/>
            </a:pPr>
            <a:r>
              <a:rPr lang="nb-NO" sz="800" dirty="0" err="1">
                <a:solidFill>
                  <a:srgbClr val="000000"/>
                </a:solidFill>
                <a:latin typeface="Akkurat Pro" panose="020B0504020101020102" pitchFamily="34" charset="77"/>
              </a:rPr>
              <a:t>Stenee</a:t>
            </a:r>
            <a:r>
              <a:rPr lang="nb-NO" sz="800" dirty="0">
                <a:solidFill>
                  <a:srgbClr val="000000"/>
                </a:solidFill>
                <a:latin typeface="Akkurat Pro" panose="020B0504020101020102" pitchFamily="34" charset="77"/>
              </a:rPr>
              <a:t>-Johansen, J. mfl (2019). Nasjonalt overvåkingssystem for fysisk aktivitet og fysisk form. Kartlegging av fysisk aktivitet, sedat tid og fysisk form blant barn og unge 2018 (ungKan3). Oslo: Norges idrettshøgskole.</a:t>
            </a:r>
          </a:p>
          <a:p>
            <a:pPr>
              <a:spcBef>
                <a:spcPts val="300"/>
              </a:spcBef>
              <a:spcAft>
                <a:spcPts val="200"/>
              </a:spcAft>
              <a:defRPr/>
            </a:pPr>
            <a:r>
              <a:rPr lang="en-US" sz="800" dirty="0">
                <a:solidFill>
                  <a:srgbClr val="000000"/>
                </a:solidFill>
                <a:latin typeface="Akkurat Pro" panose="020B0504020101020102" pitchFamily="34" charset="77"/>
              </a:rPr>
              <a:t>Eklund, L. &amp; S. Roman (2018). «Digital Gaming and Young People’s Friendships: A Mixed Methods Study of Time Use and Gaming in School». YOUNG, 27(1): 32-47.</a:t>
            </a:r>
          </a:p>
          <a:p>
            <a:pPr>
              <a:spcBef>
                <a:spcPts val="300"/>
              </a:spcBef>
              <a:spcAft>
                <a:spcPts val="200"/>
              </a:spcAft>
              <a:defRPr/>
            </a:pPr>
            <a:r>
              <a:rPr lang="nn-NO" sz="800" dirty="0">
                <a:solidFill>
                  <a:srgbClr val="000000"/>
                </a:solidFill>
                <a:latin typeface="Akkurat Pro" panose="020B0504020101020102" pitchFamily="34" charset="77"/>
              </a:rPr>
              <a:t>Torstveit, M.K. mfl. (2018). </a:t>
            </a:r>
            <a:r>
              <a:rPr lang="en-US" sz="800" dirty="0">
                <a:solidFill>
                  <a:srgbClr val="000000"/>
                </a:solidFill>
                <a:latin typeface="Akkurat Pro" panose="020B0504020101020102" pitchFamily="34" charset="77"/>
              </a:rPr>
              <a:t>«Participation in organized sports is associated with decreased likelihood of unhealthy lifestyle habits in adolescents». Scandinavian Journal of Medicine &amp; Science in Sports, 28(11): 2384-2396.</a:t>
            </a:r>
          </a:p>
          <a:p>
            <a:pPr>
              <a:spcBef>
                <a:spcPts val="300"/>
              </a:spcBef>
              <a:spcAft>
                <a:spcPts val="200"/>
              </a:spcAft>
              <a:defRPr/>
            </a:pPr>
            <a:r>
              <a:rPr lang="nb-NO" sz="800" dirty="0">
                <a:solidFill>
                  <a:srgbClr val="000000"/>
                </a:solidFill>
                <a:latin typeface="Akkurat Pro" panose="020B0504020101020102" pitchFamily="34" charset="77"/>
              </a:rPr>
              <a:t>Lillejord, S. (mfl.) (2016). Hvordan fysisk aktivitet i skolen kan fremme elevers helse, læringsmiljø og læringsutbytte. En systematisk kunnskapsoversikt. Oslo. Kunnskapssenter for utdanning. Hentet fra www.kunnskapssenter.no</a:t>
            </a:r>
          </a:p>
        </p:txBody>
      </p:sp>
      <p:sp>
        <p:nvSpPr>
          <p:cNvPr id="7" name="TekstSylinder 6">
            <a:extLst>
              <a:ext uri="{FF2B5EF4-FFF2-40B4-BE49-F238E27FC236}">
                <a16:creationId xmlns:a16="http://schemas.microsoft.com/office/drawing/2014/main" id="{7EA06DDD-D34B-24ED-628E-5D7891BCF2FB}"/>
              </a:ext>
            </a:extLst>
          </p:cNvPr>
          <p:cNvSpPr txBox="1"/>
          <p:nvPr/>
        </p:nvSpPr>
        <p:spPr>
          <a:xfrm>
            <a:off x="3598419" y="960310"/>
            <a:ext cx="2952814" cy="8280000"/>
          </a:xfrm>
          <a:prstGeom prst="rect">
            <a:avLst/>
          </a:prstGeom>
          <a:solidFill>
            <a:srgbClr val="A89D94">
              <a:alpha val="40000"/>
            </a:srgbClr>
          </a:solidFill>
        </p:spPr>
        <p:txBody>
          <a:bodyPr wrap="square" lIns="144000" tIns="144000" rIns="144000" bIns="144000" rtlCol="0">
            <a:spAutoFit/>
          </a:bodyPr>
          <a:lstStyle/>
          <a:p>
            <a:pPr>
              <a:spcBef>
                <a:spcPts val="600"/>
              </a:spcBef>
              <a:spcAft>
                <a:spcPts val="200"/>
              </a:spcAft>
              <a:defRPr/>
            </a:pPr>
            <a:r>
              <a:rPr lang="en-US" sz="800" b="1" dirty="0">
                <a:solidFill>
                  <a:srgbClr val="2C6FB4"/>
                </a:solidFill>
                <a:latin typeface="Akkurat Pro" panose="020B0504020101020102" pitchFamily="34" charset="0"/>
                <a:cs typeface="Arial" panose="020B0604020202020204" pitchFamily="34" charset="0"/>
              </a:rPr>
              <a:t>Helse</a:t>
            </a:r>
          </a:p>
          <a:p>
            <a:pPr>
              <a:spcBef>
                <a:spcPts val="300"/>
              </a:spcBef>
              <a:spcAft>
                <a:spcPts val="200"/>
              </a:spcAft>
              <a:defRPr/>
            </a:pPr>
            <a:r>
              <a:rPr lang="nb-NO" sz="800" dirty="0" err="1">
                <a:solidFill>
                  <a:srgbClr val="222222"/>
                </a:solidFill>
                <a:latin typeface="Akkurat Pro" panose="020B0504020101020102" pitchFamily="34" charset="0"/>
              </a:rPr>
              <a:t>Surén</a:t>
            </a:r>
            <a:r>
              <a:rPr lang="nb-NO" sz="800" dirty="0">
                <a:solidFill>
                  <a:srgbClr val="222222"/>
                </a:solidFill>
                <a:latin typeface="Akkurat Pro" panose="020B0504020101020102" pitchFamily="34" charset="0"/>
              </a:rPr>
              <a:t>, P. mfl. (2022). Barn og unges fysiske helse. I Folkehelserapporten. Oslo: Nasjonalt folkehelseinstitutt. </a:t>
            </a:r>
          </a:p>
          <a:p>
            <a:pPr>
              <a:spcBef>
                <a:spcPts val="300"/>
              </a:spcBef>
              <a:spcAft>
                <a:spcPts val="200"/>
              </a:spcAft>
              <a:defRPr/>
            </a:pPr>
            <a:r>
              <a:rPr lang="nb-NO" sz="800" dirty="0">
                <a:solidFill>
                  <a:srgbClr val="222222"/>
                </a:solidFill>
                <a:latin typeface="Akkurat Pro" panose="020B0504020101020102" pitchFamily="34" charset="0"/>
              </a:rPr>
              <a:t>Aase, H., Holt, T., Helland, M. S., (2022). Barn og unges helse: Oppvekst og levekår. I Folkehelserapporten. Oslo: Nasjonalt folkehelseinstitutt.</a:t>
            </a:r>
          </a:p>
          <a:p>
            <a:pPr>
              <a:spcBef>
                <a:spcPts val="300"/>
              </a:spcBef>
              <a:spcAft>
                <a:spcPts val="200"/>
              </a:spcAft>
              <a:defRPr/>
            </a:pPr>
            <a:r>
              <a:rPr lang="nb-NO" sz="800" dirty="0">
                <a:solidFill>
                  <a:srgbClr val="222222"/>
                </a:solidFill>
                <a:latin typeface="Akkurat Pro" panose="020B0504020101020102" pitchFamily="34" charset="0"/>
              </a:rPr>
              <a:t>Hysing, A. M., &amp; Sivertsen, B. (2022). «Søvnens betydning for psykisk helse i oppvekstløpet». Charlotte Lundgren (red.):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Mathisen, A. T. F., &amp; Sundgot-Borgen, J. (2022). Psykens byggesteiner: kosthold og fysisk aktivitet. I Lundgren (red.): Psykisk oppvekst. Oslo: Rådet for psykisk helse. </a:t>
            </a:r>
          </a:p>
          <a:p>
            <a:pPr>
              <a:spcBef>
                <a:spcPts val="300"/>
              </a:spcBef>
              <a:spcAft>
                <a:spcPts val="200"/>
              </a:spcAft>
              <a:defRPr/>
            </a:pPr>
            <a:r>
              <a:rPr lang="nb-NO" sz="800" dirty="0">
                <a:solidFill>
                  <a:srgbClr val="222222"/>
                </a:solidFill>
                <a:latin typeface="Akkurat Pro" panose="020B0504020101020102" pitchFamily="34" charset="0"/>
              </a:rPr>
              <a:t>Helland, S. S., Rognstad, K., </a:t>
            </a:r>
            <a:r>
              <a:rPr lang="nb-NO" sz="800" dirty="0" err="1">
                <a:solidFill>
                  <a:srgbClr val="222222"/>
                </a:solidFill>
                <a:latin typeface="Akkurat Pro" panose="020B0504020101020102" pitchFamily="34" charset="0"/>
              </a:rPr>
              <a:t>Kjøbli</a:t>
            </a:r>
            <a:r>
              <a:rPr lang="nb-NO" sz="800" dirty="0">
                <a:solidFill>
                  <a:srgbClr val="222222"/>
                </a:solidFill>
                <a:latin typeface="Akkurat Pro" panose="020B0504020101020102" pitchFamily="34" charset="0"/>
              </a:rPr>
              <a:t>, J., </a:t>
            </a:r>
            <a:r>
              <a:rPr lang="nb-NO" sz="800" dirty="0" err="1">
                <a:solidFill>
                  <a:srgbClr val="222222"/>
                </a:solidFill>
                <a:latin typeface="Akkurat Pro" panose="020B0504020101020102" pitchFamily="34" charset="0"/>
              </a:rPr>
              <a:t>Mellblom</a:t>
            </a:r>
            <a:r>
              <a:rPr lang="nb-NO" sz="800" dirty="0">
                <a:solidFill>
                  <a:srgbClr val="222222"/>
                </a:solidFill>
                <a:latin typeface="Akkurat Pro" panose="020B0504020101020102" pitchFamily="34" charset="0"/>
              </a:rPr>
              <a:t>, A., &amp; Backer-Grøndahl, A. (2021). Psykologer i kommunen: En kartlegging av tjenester for barn og unge med psykiske vansker. Psykologi, 58, 484-491.</a:t>
            </a:r>
          </a:p>
          <a:p>
            <a:pPr>
              <a:spcBef>
                <a:spcPts val="300"/>
              </a:spcBef>
              <a:spcAft>
                <a:spcPts val="200"/>
              </a:spcAft>
              <a:defRPr/>
            </a:pPr>
            <a:r>
              <a:rPr lang="en-US" sz="800" dirty="0" err="1">
                <a:solidFill>
                  <a:srgbClr val="222222"/>
                </a:solidFill>
                <a:latin typeface="Akkurat Pro" panose="020B0504020101020102" pitchFamily="34" charset="0"/>
              </a:rPr>
              <a:t>Nieswand</a:t>
            </a:r>
            <a:r>
              <a:rPr lang="en-US" sz="800" dirty="0">
                <a:solidFill>
                  <a:srgbClr val="222222"/>
                </a:solidFill>
                <a:latin typeface="Akkurat Pro" panose="020B0504020101020102" pitchFamily="34" charset="0"/>
              </a:rPr>
              <a:t>, V., Richter, M., &amp; </a:t>
            </a:r>
            <a:r>
              <a:rPr lang="en-US" sz="800" dirty="0" err="1">
                <a:solidFill>
                  <a:srgbClr val="222222"/>
                </a:solidFill>
                <a:latin typeface="Akkurat Pro" panose="020B0504020101020102" pitchFamily="34" charset="0"/>
              </a:rPr>
              <a:t>Gossrau</a:t>
            </a:r>
            <a:r>
              <a:rPr lang="en-US" sz="800" dirty="0">
                <a:solidFill>
                  <a:srgbClr val="222222"/>
                </a:solidFill>
                <a:latin typeface="Akkurat Pro" panose="020B0504020101020102" pitchFamily="34" charset="0"/>
              </a:rPr>
              <a:t>, G. (2020). Epidemiology of headache in children and adolescents—another type of </a:t>
            </a:r>
            <a:r>
              <a:rPr lang="en-US" sz="800" dirty="0" err="1">
                <a:solidFill>
                  <a:srgbClr val="222222"/>
                </a:solidFill>
                <a:latin typeface="Akkurat Pro" panose="020B0504020101020102" pitchFamily="34" charset="0"/>
              </a:rPr>
              <a:t>pandemia</a:t>
            </a:r>
            <a:r>
              <a:rPr lang="en-US" sz="800" dirty="0">
                <a:solidFill>
                  <a:srgbClr val="222222"/>
                </a:solidFill>
                <a:latin typeface="Akkurat Pro" panose="020B0504020101020102" pitchFamily="34" charset="0"/>
              </a:rPr>
              <a:t>. Current Pain and Headache Reports, 24, 1-10.</a:t>
            </a:r>
          </a:p>
          <a:p>
            <a:pPr>
              <a:spcBef>
                <a:spcPts val="300"/>
              </a:spcBef>
              <a:spcAft>
                <a:spcPts val="200"/>
              </a:spcAft>
              <a:defRPr/>
            </a:pPr>
            <a:r>
              <a:rPr lang="nb-NO" sz="800" dirty="0">
                <a:solidFill>
                  <a:srgbClr val="222222"/>
                </a:solidFill>
                <a:latin typeface="Akkurat Pro" panose="020B0504020101020102" pitchFamily="34" charset="0"/>
              </a:rPr>
              <a:t>Skogen, J. C., Smith, O. R. F., Aarø, L. E., </a:t>
            </a:r>
            <a:r>
              <a:rPr lang="nb-NO" sz="800" dirty="0" err="1">
                <a:solidFill>
                  <a:srgbClr val="222222"/>
                </a:solidFill>
                <a:latin typeface="Akkurat Pro" panose="020B0504020101020102" pitchFamily="34" charset="0"/>
              </a:rPr>
              <a:t>Siqveland</a:t>
            </a:r>
            <a:r>
              <a:rPr lang="nb-NO" sz="800" dirty="0">
                <a:solidFill>
                  <a:srgbClr val="222222"/>
                </a:solidFill>
                <a:latin typeface="Akkurat Pro" panose="020B0504020101020102" pitchFamily="34" charset="0"/>
              </a:rPr>
              <a:t>, J., &amp; Øverland, S. N. (2018). Barn og unges psykiske helse: Forebyggende og helsefremmende folkehelsetiltak. En kunnskapsoversikt.</a:t>
            </a:r>
          </a:p>
          <a:p>
            <a:pPr>
              <a:spcBef>
                <a:spcPts val="800"/>
              </a:spcBef>
              <a:spcAft>
                <a:spcPts val="200"/>
              </a:spcAft>
              <a:defRPr/>
            </a:pPr>
            <a:r>
              <a:rPr lang="nb-NO" sz="800" b="1" dirty="0">
                <a:solidFill>
                  <a:srgbClr val="2C6FB4"/>
                </a:solidFill>
                <a:latin typeface="Akkurat Pro" panose="020B0504020101020102" pitchFamily="34" charset="0"/>
                <a:cs typeface="Arial" panose="020B0604020202020204" pitchFamily="34" charset="0"/>
              </a:rPr>
              <a:t>Mobbing</a:t>
            </a:r>
          </a:p>
          <a:p>
            <a:pPr>
              <a:spcBef>
                <a:spcPts val="300"/>
              </a:spcBef>
              <a:spcAft>
                <a:spcPts val="200"/>
              </a:spcAft>
              <a:defRPr/>
            </a:pPr>
            <a:r>
              <a:rPr lang="nb-NO" sz="800" dirty="0" err="1">
                <a:solidFill>
                  <a:srgbClr val="222222"/>
                </a:solidFill>
                <a:latin typeface="Akkurat Pro" panose="020B0504020101020102" pitchFamily="34" charset="0"/>
              </a:rPr>
              <a:t>Sjursø</a:t>
            </a:r>
            <a:r>
              <a:rPr lang="nb-NO" sz="800" dirty="0">
                <a:solidFill>
                  <a:srgbClr val="222222"/>
                </a:solidFill>
                <a:latin typeface="Akkurat Pro" panose="020B0504020101020102" pitchFamily="34" charset="0"/>
              </a:rPr>
              <a:t>, I., R. (2022). «Barn og unge som blir utsatt for tradisjonell og digital mobbing». Charlotte Lundgren (red.): Psykisk oppvekst. Oslo: Rådet for psykisk helse. </a:t>
            </a:r>
          </a:p>
          <a:p>
            <a:pPr>
              <a:spcBef>
                <a:spcPts val="300"/>
              </a:spcBef>
              <a:spcAft>
                <a:spcPts val="200"/>
              </a:spcAft>
              <a:defRPr/>
            </a:pPr>
            <a:r>
              <a:rPr lang="en-US" sz="800" dirty="0">
                <a:solidFill>
                  <a:srgbClr val="222222"/>
                </a:solidFill>
                <a:latin typeface="Akkurat Pro" panose="020B0504020101020102" pitchFamily="34" charset="0"/>
              </a:rPr>
              <a:t>Halliday, S., Gregory, T., Taylor, A., </a:t>
            </a:r>
            <a:r>
              <a:rPr lang="en-US" sz="800" dirty="0" err="1">
                <a:solidFill>
                  <a:srgbClr val="222222"/>
                </a:solidFill>
                <a:latin typeface="Akkurat Pro" panose="020B0504020101020102" pitchFamily="34" charset="0"/>
              </a:rPr>
              <a:t>Digenis</a:t>
            </a:r>
            <a:r>
              <a:rPr lang="en-US" sz="800" dirty="0">
                <a:solidFill>
                  <a:srgbClr val="222222"/>
                </a:solidFill>
                <a:latin typeface="Akkurat Pro" panose="020B0504020101020102" pitchFamily="34" charset="0"/>
              </a:rPr>
              <a:t>, C., &amp; Turnbull, D. (2021). The impact of bullying victimization in early adolescence on subsequent psychosocial and academic outcomes across the adolescent period: A systematic review. Journal of school violence, 20(3), 351-373.</a:t>
            </a:r>
          </a:p>
          <a:p>
            <a:pPr>
              <a:spcBef>
                <a:spcPts val="300"/>
              </a:spcBef>
              <a:spcAft>
                <a:spcPts val="200"/>
              </a:spcAft>
              <a:defRPr/>
            </a:pPr>
            <a:r>
              <a:rPr lang="en-US" sz="800" dirty="0" err="1">
                <a:solidFill>
                  <a:srgbClr val="222222"/>
                </a:solidFill>
                <a:latin typeface="Akkurat Pro" panose="020B0504020101020102" pitchFamily="34" charset="0"/>
              </a:rPr>
              <a:t>Salmivalli</a:t>
            </a:r>
            <a:r>
              <a:rPr lang="en-US" sz="800" dirty="0">
                <a:solidFill>
                  <a:srgbClr val="222222"/>
                </a:solidFill>
                <a:latin typeface="Akkurat Pro" panose="020B0504020101020102" pitchFamily="34" charset="0"/>
              </a:rPr>
              <a:t>, C., </a:t>
            </a:r>
            <a:r>
              <a:rPr lang="en-US" sz="800" dirty="0" err="1">
                <a:solidFill>
                  <a:srgbClr val="222222"/>
                </a:solidFill>
                <a:latin typeface="Akkurat Pro" panose="020B0504020101020102" pitchFamily="34" charset="0"/>
              </a:rPr>
              <a:t>Laninga‐Wijnen</a:t>
            </a:r>
            <a:r>
              <a:rPr lang="en-US" sz="800" dirty="0">
                <a:solidFill>
                  <a:srgbClr val="222222"/>
                </a:solidFill>
                <a:latin typeface="Akkurat Pro" panose="020B0504020101020102" pitchFamily="34" charset="0"/>
              </a:rPr>
              <a:t>, L., </a:t>
            </a:r>
            <a:r>
              <a:rPr lang="en-US" sz="800" dirty="0" err="1">
                <a:solidFill>
                  <a:srgbClr val="222222"/>
                </a:solidFill>
                <a:latin typeface="Akkurat Pro" panose="020B0504020101020102" pitchFamily="34" charset="0"/>
              </a:rPr>
              <a:t>Malamut</a:t>
            </a:r>
            <a:r>
              <a:rPr lang="en-US" sz="800" dirty="0">
                <a:solidFill>
                  <a:srgbClr val="222222"/>
                </a:solidFill>
                <a:latin typeface="Akkurat Pro" panose="020B0504020101020102" pitchFamily="34" charset="0"/>
              </a:rPr>
              <a:t>, S. T., &amp; </a:t>
            </a:r>
            <a:r>
              <a:rPr lang="en-US" sz="800" dirty="0" err="1">
                <a:solidFill>
                  <a:srgbClr val="222222"/>
                </a:solidFill>
                <a:latin typeface="Akkurat Pro" panose="020B0504020101020102" pitchFamily="34" charset="0"/>
              </a:rPr>
              <a:t>Garandeau</a:t>
            </a:r>
            <a:r>
              <a:rPr lang="en-US" sz="800" dirty="0">
                <a:solidFill>
                  <a:srgbClr val="222222"/>
                </a:solidFill>
                <a:latin typeface="Akkurat Pro" panose="020B0504020101020102" pitchFamily="34" charset="0"/>
              </a:rPr>
              <a:t>, C. F. (2021). Bullying prevention in adolescence: Solutions and new challenges from the past decade. Journal of Research on Adolescence, 31(4), 1023-1046.</a:t>
            </a:r>
            <a:endParaRPr lang="nb-NO" sz="800" dirty="0">
              <a:solidFill>
                <a:srgbClr val="222222"/>
              </a:solidFill>
              <a:latin typeface="Akkurat Pro" panose="020B0504020101020102" pitchFamily="34" charset="0"/>
            </a:endParaRPr>
          </a:p>
          <a:p>
            <a:pPr>
              <a:spcBef>
                <a:spcPts val="300"/>
              </a:spcBef>
              <a:spcAft>
                <a:spcPts val="200"/>
              </a:spcAft>
              <a:defRPr/>
            </a:pPr>
            <a:r>
              <a:rPr lang="en-US" sz="800" dirty="0">
                <a:solidFill>
                  <a:srgbClr val="222222"/>
                </a:solidFill>
                <a:latin typeface="Akkurat Pro" panose="020B0504020101020102" pitchFamily="34" charset="0"/>
              </a:rPr>
              <a:t>Breivik, K., E. Bru, C. Hancock, T. Idsøe, E. </a:t>
            </a:r>
            <a:r>
              <a:rPr lang="en-US" sz="800" dirty="0" err="1">
                <a:solidFill>
                  <a:srgbClr val="222222"/>
                </a:solidFill>
                <a:latin typeface="Akkurat Pro" panose="020B0504020101020102" pitchFamily="34" charset="0"/>
              </a:rPr>
              <a:t>Cosmovici</a:t>
            </a:r>
            <a:r>
              <a:rPr lang="en-US" sz="800" dirty="0">
                <a:solidFill>
                  <a:srgbClr val="222222"/>
                </a:solidFill>
                <a:latin typeface="Akkurat Pro" panose="020B0504020101020102" pitchFamily="34" charset="0"/>
              </a:rPr>
              <a:t> Idsøe &amp; M.E. Solberg (2018). </a:t>
            </a:r>
            <a:r>
              <a:rPr lang="nb-NO" sz="800" dirty="0">
                <a:solidFill>
                  <a:srgbClr val="222222"/>
                </a:solidFill>
                <a:latin typeface="Akkurat Pro" panose="020B0504020101020102" pitchFamily="34" charset="0"/>
              </a:rPr>
              <a:t>Å bli utsatt for mobbing. En kunnskapsoppsummering om konsekvenser og tiltak. Stavanger: Læringsmiljøsenteret. </a:t>
            </a:r>
          </a:p>
          <a:p>
            <a:pPr>
              <a:spcBef>
                <a:spcPts val="300"/>
              </a:spcBef>
              <a:spcAft>
                <a:spcPts val="200"/>
              </a:spcAft>
              <a:defRPr/>
            </a:pPr>
            <a:r>
              <a:rPr lang="nb-NO" sz="800" dirty="0">
                <a:solidFill>
                  <a:srgbClr val="222222"/>
                </a:solidFill>
                <a:latin typeface="Akkurat Pro" panose="020B0504020101020102" pitchFamily="34" charset="0"/>
              </a:rPr>
              <a:t>Eriksen, I.M. &amp; S. Therese Lyng (2015). Skolers arbeid med elevenes psykososiale miljø. </a:t>
            </a:r>
            <a:r>
              <a:rPr lang="nn-NO" sz="800" dirty="0">
                <a:solidFill>
                  <a:srgbClr val="222222"/>
                </a:solidFill>
                <a:latin typeface="Akkurat Pro" panose="020B0504020101020102" pitchFamily="34" charset="0"/>
              </a:rPr>
              <a:t>Gode </a:t>
            </a:r>
            <a:r>
              <a:rPr lang="nn-NO" sz="800" dirty="0" err="1">
                <a:solidFill>
                  <a:srgbClr val="222222"/>
                </a:solidFill>
                <a:latin typeface="Akkurat Pro" panose="020B0504020101020102" pitchFamily="34" charset="0"/>
              </a:rPr>
              <a:t>strategier</a:t>
            </a:r>
            <a:r>
              <a:rPr lang="nn-NO" sz="800" dirty="0">
                <a:solidFill>
                  <a:srgbClr val="222222"/>
                </a:solidFill>
                <a:latin typeface="Akkurat Pro" panose="020B0504020101020102" pitchFamily="34" charset="0"/>
              </a:rPr>
              <a:t>, harde nøtter og blinde flekker. NOVA rapport 14/2015. Oslo: NOVA/AFI Høgskolen i Oslo og Akershus.</a:t>
            </a:r>
            <a:endParaRPr lang="nb-NO" sz="800" dirty="0">
              <a:solidFill>
                <a:srgbClr val="222222"/>
              </a:solidFill>
              <a:latin typeface="Akkurat Pro" panose="020B0504020101020102" pitchFamily="34" charset="0"/>
            </a:endParaRPr>
          </a:p>
          <a:p>
            <a:pPr>
              <a:spcBef>
                <a:spcPts val="300"/>
              </a:spcBef>
              <a:spcAft>
                <a:spcPts val="200"/>
              </a:spcAft>
              <a:defRPr/>
            </a:pPr>
            <a:r>
              <a:rPr lang="nb-NO" sz="800" dirty="0">
                <a:solidFill>
                  <a:srgbClr val="222222"/>
                </a:solidFill>
                <a:latin typeface="Akkurat Pro" panose="020B0504020101020102" pitchFamily="34" charset="0"/>
              </a:rPr>
              <a:t>Eriksen, I.M. &amp; S. Therese Lyng (2016). </a:t>
            </a:r>
            <a:r>
              <a:rPr lang="en-US" sz="800" dirty="0">
                <a:solidFill>
                  <a:srgbClr val="222222"/>
                </a:solidFill>
                <a:latin typeface="Akkurat Pro" panose="020B0504020101020102" pitchFamily="34" charset="0"/>
              </a:rPr>
              <a:t>«Relational aggression among boys: blind spots and hidden dramas». </a:t>
            </a:r>
            <a:r>
              <a:rPr lang="nb-NO" sz="800" dirty="0" err="1">
                <a:solidFill>
                  <a:srgbClr val="222222"/>
                </a:solidFill>
                <a:latin typeface="Akkurat Pro" panose="020B0504020101020102" pitchFamily="34" charset="0"/>
              </a:rPr>
              <a:t>Gender</a:t>
            </a:r>
            <a:r>
              <a:rPr lang="nb-NO" sz="800" dirty="0">
                <a:solidFill>
                  <a:srgbClr val="222222"/>
                </a:solidFill>
                <a:latin typeface="Akkurat Pro" panose="020B0504020101020102" pitchFamily="34" charset="0"/>
              </a:rPr>
              <a:t> and </a:t>
            </a:r>
            <a:r>
              <a:rPr lang="nb-NO" sz="800" dirty="0" err="1">
                <a:solidFill>
                  <a:srgbClr val="222222"/>
                </a:solidFill>
                <a:latin typeface="Akkurat Pro" panose="020B0504020101020102" pitchFamily="34" charset="0"/>
              </a:rPr>
              <a:t>Education</a:t>
            </a:r>
            <a:r>
              <a:rPr lang="nb-NO" sz="800" dirty="0">
                <a:solidFill>
                  <a:srgbClr val="222222"/>
                </a:solidFill>
                <a:latin typeface="Akkurat Pro" panose="020B0504020101020102" pitchFamily="34" charset="0"/>
              </a:rPr>
              <a:t>, 30(3): 396-409.</a:t>
            </a:r>
          </a:p>
          <a:p>
            <a:pPr>
              <a:spcBef>
                <a:spcPts val="300"/>
              </a:spcBef>
              <a:spcAft>
                <a:spcPts val="200"/>
              </a:spcAft>
              <a:defRPr/>
            </a:pPr>
            <a:endParaRPr lang="nb-NO" sz="800" dirty="0">
              <a:solidFill>
                <a:srgbClr val="222222"/>
              </a:solidFill>
              <a:latin typeface="Akkurat Pro" panose="020B0504020101020102" pitchFamily="34" charset="0"/>
            </a:endParaRPr>
          </a:p>
          <a:p>
            <a:pPr>
              <a:spcBef>
                <a:spcPts val="300"/>
              </a:spcBef>
              <a:spcAft>
                <a:spcPts val="200"/>
              </a:spcAft>
              <a:defRPr/>
            </a:pPr>
            <a:endParaRPr lang="en-US" sz="800" dirty="0">
              <a:solidFill>
                <a:srgbClr val="222222"/>
              </a:solidFill>
              <a:latin typeface="Akkurat Pro" panose="020B0504020101020102" pitchFamily="34" charset="0"/>
            </a:endParaRPr>
          </a:p>
          <a:p>
            <a:pPr>
              <a:spcBef>
                <a:spcPts val="300"/>
              </a:spcBef>
              <a:spcAft>
                <a:spcPts val="200"/>
              </a:spcAft>
              <a:defRPr/>
            </a:pPr>
            <a:endParaRPr lang="nb-NO" sz="800" dirty="0">
              <a:solidFill>
                <a:srgbClr val="000000"/>
              </a:solidFill>
              <a:latin typeface="Akkurat Pro" panose="020B0504020101020102" pitchFamily="34" charset="77"/>
            </a:endParaRPr>
          </a:p>
        </p:txBody>
      </p:sp>
    </p:spTree>
    <p:extLst>
      <p:ext uri="{BB962C8B-B14F-4D97-AF65-F5344CB8AC3E}">
        <p14:creationId xmlns:p14="http://schemas.microsoft.com/office/powerpoint/2010/main" val="120723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871066"/>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Om undersøkelsen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junior gjennomføres ved at skoleelever over store deler av landet svarer på et elektronisk spørreskjema.</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Undersøkelsen gjennomføres i skoletiden med en voksen til stede i klasserommet. De fleste bruker under 30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Undersøkelsen er anonym, og det er frivillig for barna om de ønsker å være med eller ikke. Foresatte blir informert om undersøkelsen i forkant, og kan si fra til skolen dersom de ikke ønsker at barnet deres skal delta.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Spørreskjemaet i Ungdata junior er tilpasset elever på 5.-7. trinn. Det finnes en egen undersøkelse – Ungdata – for elever på ungdomstrinnet og i videregående opplæring. </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40866" y="3871066"/>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junior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Målet med Ungdata junior er å kartlegge hvordan barn har det og hva de driver med i fritiden sin. Undersøkelsen har spørsmål om  livskvalitet, venner, familie, skole, nærområdet, mediebruk, deltakelse i fritidsaktiviteter, helse og mobbing. Ved å spørre barn direkte om dette, kan Ungdata junior gi en oversikt over hvor mange som for eksempel trives der de bor eller som driver med ulike typer fritidsaktiviteter.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kan gi en pekepinn på hvilke områder kommunen bør jobbe spesielt med. For kommunen kan resultatene brukes som ett av flere kunnskapsgrunnlag for folkehelsearbeid og lokal oppvekstpolitikk.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fra Ungdata junior kan også brukes til å bevisstgjøre barn på hvordan andre barn har det, og hva som er vanlige aktiviteter blant barn i alderen 10 til 12 år.</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Midtre Gauldal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defRPr/>
            </a:pPr>
            <a:r>
              <a:rPr lang="nb-NO" sz="1000" dirty="0">
                <a:latin typeface="Akkurat Pro"/>
              </a:rPr>
              <a:t>Ungdata junior er et spørreskjemabasert kartleggingsverktøy som brukes av kommuner over hele landet, der målet er å få en oversikt over hvordan barn på 5.-7. trinn (10 til 12 år) har det, og hva de driver med i fritiden.</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Undersøkelsen gjennomføres på skoler og baserer seg på et standardisert og kvalitetssikret spørreskjema som gjør det mulig å sammenlikne barns situasjon på tvers av sted og over tid.</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undersøkelsen som ble gjennomført i Midtre Gauldal kommune våren 2024. </a:t>
            </a:r>
            <a:r>
              <a:rPr lang="nb-NO" sz="1000" dirty="0">
                <a:effectLst/>
                <a:latin typeface="Akkurat Pro" panose="020B0504020101020102" pitchFamily="34" charset="0"/>
                <a:ea typeface="Calibri" panose="020F0502020204030204" pitchFamily="34" charset="0"/>
                <a:cs typeface="Times New Roman" panose="02020603050405020304" pitchFamily="18" charset="0"/>
              </a:rPr>
              <a:t>Rapporten tar for seg en rekke områder knyttet til barnas fritid og trivsel. Innenfor hvert tema vil man få svar på hvordan gutter og jenter og barn på ulike klassetrinn har det</a:t>
            </a:r>
            <a:r>
              <a:rPr lang="nb-NO" sz="1000" dirty="0">
                <a:solidFill>
                  <a:srgbClr val="000000"/>
                </a:solidFill>
                <a:latin typeface="Akkurat Pro" panose="020B0504020101020102" pitchFamily="34" charset="77"/>
                <a:cs typeface="Times New Roman" panose="02020603050405020304" pitchFamily="18" charset="0"/>
              </a:rPr>
              <a:t>. Noen av indikatorene viser også endring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Flere steder i rapporten sammenliknes resultatene for kommunen med nasjonale tall (Norge). Disse baserer seg på kommuner som gjennomførte Ungdata junior i 2022-2023. Dersom det er gjennomført Ungdata junior tidligere i kommunen, vises resultater som kan si noe om utviklingen over tid.</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sp>
        <p:nvSpPr>
          <p:cNvPr id="3" name="TekstSylinder 2">
            <a:extLst>
              <a:ext uri="{FF2B5EF4-FFF2-40B4-BE49-F238E27FC236}">
                <a16:creationId xmlns:a16="http://schemas.microsoft.com/office/drawing/2014/main" id="{6221B335-5342-01E5-DCDF-5B75C408B341}"/>
              </a:ext>
            </a:extLst>
          </p:cNvPr>
          <p:cNvSpPr txBox="1"/>
          <p:nvPr/>
        </p:nvSpPr>
        <p:spPr>
          <a:xfrm>
            <a:off x="358959" y="7941185"/>
            <a:ext cx="2899018" cy="1316734"/>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Mer informasjon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mer informasjon om Ungdata og Ungdata junior. Her kan man få tilgang til forsknings-rapporter og nyhetsoppslag basert på Ungdata.</a:t>
            </a:r>
          </a:p>
        </p:txBody>
      </p:sp>
      <p:cxnSp>
        <p:nvCxnSpPr>
          <p:cNvPr id="12" name="Rett linje 11">
            <a:extLst>
              <a:ext uri="{FF2B5EF4-FFF2-40B4-BE49-F238E27FC236}">
                <a16:creationId xmlns:a16="http://schemas.microsoft.com/office/drawing/2014/main" id="{C8D6C703-1F5C-1B8F-A7A4-D40A94EF06E2}"/>
              </a:ext>
            </a:extLst>
          </p:cNvPr>
          <p:cNvCxnSpPr>
            <a:cxnSpLocks/>
          </p:cNvCxnSpPr>
          <p:nvPr/>
        </p:nvCxnSpPr>
        <p:spPr>
          <a:xfrm>
            <a:off x="3422050" y="3947311"/>
            <a:ext cx="0" cy="535226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kstSylinder 14">
            <a:extLst>
              <a:ext uri="{FF2B5EF4-FFF2-40B4-BE49-F238E27FC236}">
                <a16:creationId xmlns:a16="http://schemas.microsoft.com/office/drawing/2014/main" id="{10C397D8-2D94-DC13-2D23-B3DD0231497C}"/>
              </a:ext>
            </a:extLst>
          </p:cNvPr>
          <p:cNvSpPr txBox="1"/>
          <p:nvPr/>
        </p:nvSpPr>
        <p:spPr>
          <a:xfrm>
            <a:off x="3590416" y="7208136"/>
            <a:ext cx="2929983" cy="206437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som gjennomfører Ungdata junior. Alle tall er hentet fra den lokale undersøkelsen, mens tekstene er utformet slik at de skal passe i alle kommuner. Det er derfor ikke foretatt egne vurderinger av hva de konkrete resultatene betyr for den enkelte kommune. Dette er et arbeid som kommunene selv må gjøre, gjerne i samarbeid med andre aktører.</a:t>
            </a:r>
          </a:p>
        </p:txBody>
      </p:sp>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6FBA"/>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0C17DE01-FC68-4BB4-AECD-BF9EF0722508}"/>
              </a:ext>
            </a:extLst>
          </p:cNvPr>
          <p:cNvSpPr txBox="1"/>
          <p:nvPr/>
        </p:nvSpPr>
        <p:spPr>
          <a:xfrm>
            <a:off x="454478" y="850288"/>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junior 2024</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Midtre Gauldal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53011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2024</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3" name="TekstSylinder 2">
            <a:extLst>
              <a:ext uri="{FF2B5EF4-FFF2-40B4-BE49-F238E27FC236}">
                <a16:creationId xmlns:a16="http://schemas.microsoft.com/office/drawing/2014/main" id="{D5E4F1EC-B8BE-E729-33D2-F39BA01C6D17}"/>
              </a:ext>
            </a:extLst>
          </p:cNvPr>
          <p:cNvSpPr txBox="1"/>
          <p:nvPr/>
        </p:nvSpPr>
        <p:spPr>
          <a:xfrm>
            <a:off x="466670" y="2526695"/>
            <a:ext cx="4178482" cy="461665"/>
          </a:xfrm>
          <a:prstGeom prst="rect">
            <a:avLst/>
          </a:prstGeom>
          <a:noFill/>
        </p:spPr>
        <p:txBody>
          <a:bodyPr wrap="square">
            <a:spAutoFit/>
          </a:bodyPr>
          <a:lstStyle/>
          <a:p>
            <a:pPr>
              <a:defRPr/>
            </a:pPr>
            <a:r>
              <a:rPr lang="nb-NO" sz="2400" i="0" dirty="0">
                <a:solidFill>
                  <a:srgbClr val="FFFFFF"/>
                </a:solidFill>
                <a:latin typeface="Akkurat Pro Light" panose="020B0404020101020102" pitchFamily="34" charset="0"/>
              </a:rPr>
              <a:t>Mellomtrinnet</a:t>
            </a:r>
            <a:r>
              <a:rPr kumimoji="0" lang="nb-NO" sz="2400" b="0" u="none" strike="noStrike" kern="1200" cap="none" spc="0" normalizeH="0" baseline="0" noProof="0" dirty="0">
                <a:ln>
                  <a:noFill/>
                </a:ln>
                <a:solidFill>
                  <a:srgbClr val="FFFFFF"/>
                </a:solidFill>
                <a:effectLst/>
                <a:uLnTx/>
                <a:uFillTx/>
                <a:latin typeface="Akkurat Pro Light" panose="020B0404020101020102" pitchFamily="34" charset="0"/>
              </a:rPr>
              <a:t> 5. - 7. klasse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sp>
        <p:nvSpPr>
          <p:cNvPr id="6" name="Rektangel 5">
            <a:extLst>
              <a:ext uri="{FF2B5EF4-FFF2-40B4-BE49-F238E27FC236}">
                <a16:creationId xmlns:a16="http://schemas.microsoft.com/office/drawing/2014/main" id="{CBE61079-892C-E092-68E6-51B3E1275F82}"/>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Grafikk 6">
            <a:extLst>
              <a:ext uri="{FF2B5EF4-FFF2-40B4-BE49-F238E27FC236}">
                <a16:creationId xmlns:a16="http://schemas.microsoft.com/office/drawing/2014/main" id="{9D6F473E-E2FF-CC1E-5503-7F6CEE7ECB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9" name="Bilde 8" descr="Et bilde som inneholder sort, mørke&#10;&#10;Automatisk generert beskrivelse">
            <a:extLst>
              <a:ext uri="{FF2B5EF4-FFF2-40B4-BE49-F238E27FC236}">
                <a16:creationId xmlns:a16="http://schemas.microsoft.com/office/drawing/2014/main" id="{326A2F5D-7194-62DB-8540-1A454C3266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412389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66246" y="6095368"/>
            <a:ext cx="2894185" cy="317880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 junior?</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og Ungdata junior.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«Juniordatabasen». Data-basen inneholder svar fra alle som har deltatt i Ungdata junior siden den første gang ble gjennomført i 2017.</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junior.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a:off x="3422050" y="844199"/>
            <a:ext cx="0" cy="845537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95956" y="848585"/>
            <a:ext cx="2926784" cy="2448000"/>
          </a:xfrm>
          <a:prstGeom prst="rect">
            <a:avLst/>
          </a:prstGeom>
          <a:solidFill>
            <a:schemeClr val="accent5">
              <a:alpha val="40000"/>
            </a:schemeClr>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5900" y="3448685"/>
            <a:ext cx="297069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og antall på ulike klassetrinn som besvarte Ungdata junior i Midtre Gauldal kommune</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1663127944"/>
              </p:ext>
            </p:extLst>
          </p:nvPr>
        </p:nvGraphicFramePr>
        <p:xfrm>
          <a:off x="3555257" y="3914053"/>
          <a:ext cx="2967483" cy="2141559"/>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90417" y="7648000"/>
            <a:ext cx="2932323" cy="1624511"/>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bør det tas hensyn til at det alltid vil være en viss statistisk usikkerhet knyttet til prosentene som oppgis. Usikkerheten er størst i undersøkelser der det er relativt få barn som har svart på undersøkelsen, og minst i de store kommunene.</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836289"/>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elevene i Midtre Gauldal kommune synes om å være med i Ungdata junior.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2628043168"/>
              </p:ext>
            </p:extLst>
          </p:nvPr>
        </p:nvGraphicFramePr>
        <p:xfrm>
          <a:off x="344410" y="1472321"/>
          <a:ext cx="2900194" cy="2656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kt 3">
            <a:extLst>
              <a:ext uri="{FF2B5EF4-FFF2-40B4-BE49-F238E27FC236}">
                <a16:creationId xmlns:a16="http://schemas.microsoft.com/office/drawing/2014/main" id="{5E820C48-4248-4002-5AC8-86D3941AF0A7}"/>
              </a:ext>
            </a:extLst>
          </p:cNvPr>
          <p:cNvGraphicFramePr>
            <a:graphicFrameLocks noChangeAspect="1"/>
          </p:cNvGraphicFramePr>
          <p:nvPr>
            <p:extLst>
              <p:ext uri="{D42A27DB-BD31-4B8C-83A1-F6EECF244321}">
                <p14:modId xmlns:p14="http://schemas.microsoft.com/office/powerpoint/2010/main" val="1372061222"/>
              </p:ext>
            </p:extLst>
          </p:nvPr>
        </p:nvGraphicFramePr>
        <p:xfrm>
          <a:off x="3814763" y="779463"/>
          <a:ext cx="2628900" cy="2590800"/>
        </p:xfrm>
        <a:graphic>
          <a:graphicData uri="http://schemas.openxmlformats.org/presentationml/2006/ole">
            <mc:AlternateContent xmlns:mc="http://schemas.openxmlformats.org/markup-compatibility/2006">
              <mc:Choice xmlns:v="urn:schemas-microsoft-com:vml" Requires="v">
                <p:oleObj name="Worksheet" r:id="rId4" imgW="2628824" imgH="2590732" progId="Excel.Sheet.12">
                  <p:link updateAutomatic="1"/>
                </p:oleObj>
              </mc:Choice>
              <mc:Fallback>
                <p:oleObj name="Worksheet" r:id="rId4" imgW="2628824" imgH="2590732" progId="Excel.Sheet.12">
                  <p:link updateAutomatic="1"/>
                  <p:pic>
                    <p:nvPicPr>
                      <p:cNvPr id="0" name=""/>
                      <p:cNvPicPr/>
                      <p:nvPr/>
                    </p:nvPicPr>
                    <p:blipFill>
                      <a:blip r:embed="rId5"/>
                      <a:stretch>
                        <a:fillRect/>
                      </a:stretch>
                    </p:blipFill>
                    <p:spPr>
                      <a:xfrm>
                        <a:off x="3814763" y="779463"/>
                        <a:ext cx="2628900" cy="2590800"/>
                      </a:xfrm>
                      <a:prstGeom prst="rect">
                        <a:avLst/>
                      </a:prstGeom>
                    </p:spPr>
                  </p:pic>
                </p:oleObj>
              </mc:Fallback>
            </mc:AlternateContent>
          </a:graphicData>
        </a:graphic>
      </p:graphicFrame>
      <p:sp>
        <p:nvSpPr>
          <p:cNvPr id="2" name="TekstSylinder 20">
            <a:extLst>
              <a:ext uri="{FF2B5EF4-FFF2-40B4-BE49-F238E27FC236}">
                <a16:creationId xmlns:a16="http://schemas.microsoft.com/office/drawing/2014/main" id="{BDB2E5EA-3632-4F50-93D5-36C42739A3FD}"/>
              </a:ext>
            </a:extLst>
          </p:cNvPr>
          <p:cNvSpPr txBox="1"/>
          <p:nvPr/>
        </p:nvSpPr>
        <p:spPr>
          <a:xfrm>
            <a:off x="3589998" y="6094770"/>
            <a:ext cx="2898000" cy="1404000"/>
          </a:xfrm>
          <a:prstGeom prst="rect">
            <a:avLst/>
          </a:prstGeom>
          <a:solidFill>
            <a:srgbClr val="FDF1A8"/>
          </a:solidFill>
        </p:spPr>
        <p:txBody>
          <a:bodyPr wrap="square" lIns="144000" tIns="144000" rIns="144000" bIns="144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nb-NO" sz="1200" b="1" dirty="0">
                <a:latin typeface="Akkurat Pro" panose="020B0504020101020102" pitchFamily="34" charset="0"/>
              </a:rPr>
              <a:t>Publiseringsregler</a:t>
            </a:r>
          </a:p>
          <a:p>
            <a:r>
              <a:rPr lang="nb-NO" sz="1000" dirty="0">
                <a:effectLst/>
                <a:latin typeface="Akkurat Pro" panose="020B0504020101020102" pitchFamily="34" charset="0"/>
                <a:ea typeface="Times New Roman" panose="02020603050405020304" pitchFamily="18" charset="0"/>
              </a:rPr>
              <a:t>Enkelte figurer i denne rapporten vises ikke fordi tallgrunnlaget ikke tilfredsstiller </a:t>
            </a:r>
            <a:r>
              <a:rPr lang="nb-NO" sz="1000" dirty="0" err="1">
                <a:effectLst/>
                <a:latin typeface="Akkurat Pro" panose="020B0504020101020102" pitchFamily="34" charset="0"/>
                <a:ea typeface="Times New Roman" panose="02020603050405020304" pitchFamily="18" charset="0"/>
              </a:rPr>
              <a:t>Ungdatas</a:t>
            </a:r>
            <a:r>
              <a:rPr lang="nb-NO" sz="1000" dirty="0">
                <a:effectLst/>
                <a:latin typeface="Akkurat Pro" panose="020B0504020101020102" pitchFamily="34" charset="0"/>
                <a:ea typeface="Times New Roman" panose="02020603050405020304" pitchFamily="18" charset="0"/>
              </a:rPr>
              <a:t> publiseringsregler. Figurene det gjelder, er markert med en gul tekstboks. Publiseringsreglene finnes på ungdata.no.</a:t>
            </a:r>
            <a:endParaRPr lang="nb-NO" sz="1000" dirty="0">
              <a:latin typeface="Akkurat Pro" panose="020B0504020101020102" pitchFamily="34" charset="0"/>
            </a:endParaRPr>
          </a:p>
        </p:txBody>
      </p:sp>
    </p:spTree>
    <p:extLst>
      <p:ext uri="{BB962C8B-B14F-4D97-AF65-F5344CB8AC3E}">
        <p14:creationId xmlns:p14="http://schemas.microsoft.com/office/powerpoint/2010/main" val="366314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Sylinder 15">
            <a:extLst>
              <a:ext uri="{FF2B5EF4-FFF2-40B4-BE49-F238E27FC236}">
                <a16:creationId xmlns:a16="http://schemas.microsoft.com/office/drawing/2014/main" id="{B4744484-F0AE-7050-E74C-33635972B986}"/>
              </a:ext>
            </a:extLst>
          </p:cNvPr>
          <p:cNvSpPr txBox="1"/>
          <p:nvPr/>
        </p:nvSpPr>
        <p:spPr>
          <a:xfrm>
            <a:off x="3600248" y="5051240"/>
            <a:ext cx="2929983" cy="165439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Hvor fornøyd barna er med livet</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Barna som deltok i Ungdata junior fikk spørsmål om hvor fornøyd de er med livet sitt for tiden på en skala fra 0 til 10, der 0 betyr ikke fornøyd i det hele tatt og 10 betyr svært fornøyd.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 som svarer seks eller mer regnes som å være fornøyd med livet sitt.</a:t>
            </a:r>
          </a:p>
        </p:txBody>
      </p:sp>
      <p:sp>
        <p:nvSpPr>
          <p:cNvPr id="5" name="Undertittel 2"/>
          <p:cNvSpPr>
            <a:spLocks noGrp="1"/>
          </p:cNvSpPr>
          <p:nvPr>
            <p:ph type="subTitle" idx="1"/>
          </p:nvPr>
        </p:nvSpPr>
        <p:spPr>
          <a:xfrm>
            <a:off x="340865" y="1377025"/>
            <a:ext cx="6176270" cy="333656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0"/>
                <a:cs typeface="Times New Roman" panose="02020603050405020304" pitchFamily="18" charset="0"/>
              </a:rPr>
              <a:t>Livskvaliteten har noen objektive sider, som for eksempel helsetilstand og materiell velferd, og noen subjektive sider, som opplevelse av trivsel, mestring og mening. Det er ikke nødvendigvis noe en-til-en-forhold mellom de objektive og subjektive sidene av livskvalitet. Det er derfor viktig å kartlegge både objektive forhold, men også å spørre om barnas egne opplevelser og vurderinger. </a:t>
            </a:r>
          </a:p>
          <a:p>
            <a:pPr algn="l">
              <a:lnSpc>
                <a:spcPct val="100000"/>
              </a:lnSpc>
              <a:spcBef>
                <a:spcPts val="600"/>
              </a:spcBef>
            </a:pPr>
            <a:r>
              <a:rPr lang="nb-NO" sz="1000" dirty="0">
                <a:latin typeface="Akkurat Pro" panose="020B0504020101020102" pitchFamily="34" charset="0"/>
                <a:cs typeface="Times New Roman" panose="02020603050405020304" pitchFamily="18" charset="0"/>
              </a:rPr>
              <a:t>Livskvaliteten utvikles og påvirkes blant annet av egne opplevelser av mestring og mening og i samspill med andre mennesker, livshendelser og objektive samfunnsforhold. Barn som har det bra, har ofte et positivt selvbilde. Positive tilbakemeldinger kan bidra til et godt selvbilde og økt trivsel, mens stadig kritikk kan føre til det motsatte. </a:t>
            </a:r>
          </a:p>
          <a:p>
            <a:pPr algn="l">
              <a:lnSpc>
                <a:spcPct val="100000"/>
              </a:lnSpc>
              <a:spcBef>
                <a:spcPts val="600"/>
              </a:spcBef>
            </a:pPr>
            <a:r>
              <a:rPr lang="nb-NO" sz="1000" dirty="0">
                <a:latin typeface="Akkurat Pro" panose="020B0504020101020102" pitchFamily="34" charset="0"/>
                <a:cs typeface="Times New Roman" panose="02020603050405020304" pitchFamily="18" charset="0"/>
              </a:rPr>
              <a:t>I dette k</a:t>
            </a:r>
            <a:r>
              <a:rPr lang="nb-NO" sz="1000" dirty="0">
                <a:latin typeface="Akkurat Pro" panose="020B0504020101020102" pitchFamily="34" charset="77"/>
                <a:cs typeface="Times New Roman" panose="02020603050405020304" pitchFamily="18" charset="0"/>
              </a:rPr>
              <a:t>apitlet viser vi hvordan barn vurderer livet sitt og hvor fornøyde de er med livet sitt for tiden – som er mål på det vi kaller subjektiv livskvalitet. Et gjennomgående funn i Ungdata junior-undersøkelsene, er at de aller fleste barn vurderer livet sitt som bra, og at de er fornøyde med livet sitt. Flertallet er også enige i utsagnet om at de har alt de ønsker seg i livet sitt. Samtidig viser undersøkelsen at det er en del barn som ikke mener at livene deres er bra.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Hva vi tenker og føler om oss selv er også nært forbundet med livskvalitet. Resultatene fra Ungdata junior viser at de fleste gir uttrykk for et positivt selvbilde. Det store flertallet er enige i utsagnet om at de liker seg selv slik de 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nasjonalt nivå er det flere gutter enn jenter som rapporterer om et positivt selvbilde og tilfredshet med livet. Dette er også områder hvor kjønnsforskjellene øker noe gjennom barneårene.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Midtre Gauldal kommune</a:t>
            </a:r>
          </a:p>
        </p:txBody>
      </p:sp>
      <p:sp>
        <p:nvSpPr>
          <p:cNvPr id="13" name="TextBox 2">
            <a:extLst>
              <a:ext uri="{FF2B5EF4-FFF2-40B4-BE49-F238E27FC236}">
                <a16:creationId xmlns:a16="http://schemas.microsoft.com/office/drawing/2014/main" id="{7F8169A5-01D5-4899-BF38-D91CEDD6EE2B}"/>
              </a:ext>
            </a:extLst>
          </p:cNvPr>
          <p:cNvSpPr txBox="1"/>
          <p:nvPr/>
        </p:nvSpPr>
        <p:spPr>
          <a:xfrm>
            <a:off x="3926223" y="7476852"/>
            <a:ext cx="2542304"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De aller fleste barn synes selv de har et bra liv</a:t>
            </a:r>
          </a:p>
        </p:txBody>
      </p:sp>
      <p:pic>
        <p:nvPicPr>
          <p:cNvPr id="14" name="Bilde 13">
            <a:extLst>
              <a:ext uri="{FF2B5EF4-FFF2-40B4-BE49-F238E27FC236}">
                <a16:creationId xmlns:a16="http://schemas.microsoft.com/office/drawing/2014/main" id="{8730C9AB-D0DB-4926-B214-6BAB14BD06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6222" y="7476852"/>
            <a:ext cx="369416" cy="301888"/>
          </a:xfrm>
          <a:prstGeom prst="rect">
            <a:avLst/>
          </a:prstGeom>
        </p:spPr>
      </p:pic>
      <p:graphicFrame>
        <p:nvGraphicFramePr>
          <p:cNvPr id="2" name="Diagram 1">
            <a:extLst>
              <a:ext uri="{FF2B5EF4-FFF2-40B4-BE49-F238E27FC236}">
                <a16:creationId xmlns:a16="http://schemas.microsoft.com/office/drawing/2014/main" id="{CF540FCD-A148-A7A8-9BFA-2566A9D27C18}"/>
              </a:ext>
            </a:extLst>
          </p:cNvPr>
          <p:cNvGraphicFramePr>
            <a:graphicFrameLocks/>
          </p:cNvGraphicFramePr>
          <p:nvPr>
            <p:extLst>
              <p:ext uri="{D42A27DB-BD31-4B8C-83A1-F6EECF244321}">
                <p14:modId xmlns:p14="http://schemas.microsoft.com/office/powerpoint/2010/main" val="3100292482"/>
              </p:ext>
            </p:extLst>
          </p:nvPr>
        </p:nvGraphicFramePr>
        <p:xfrm>
          <a:off x="509025" y="7686403"/>
          <a:ext cx="2723125" cy="137444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947DB6D3-1F34-58A9-F54E-1D8D08836C6A}"/>
              </a:ext>
            </a:extLst>
          </p:cNvPr>
          <p:cNvSpPr/>
          <p:nvPr/>
        </p:nvSpPr>
        <p:spPr>
          <a:xfrm>
            <a:off x="370801" y="7103610"/>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fornøyd med livet sitt (6 poeng eller mer). Blant gutter og jenter på ulike klassetrinn</a:t>
            </a:r>
            <a:endParaRPr lang="nb-NO" sz="1000" b="1" strike="sngStrike" dirty="0">
              <a:solidFill>
                <a:srgbClr val="FF0000"/>
              </a:solidFill>
              <a:latin typeface="Akkurat Pro" panose="020B0504020101020102"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CE382FF5-4E83-1736-7504-940AD376BE53}"/>
              </a:ext>
            </a:extLst>
          </p:cNvPr>
          <p:cNvGraphicFramePr>
            <a:graphicFrameLocks/>
          </p:cNvGraphicFramePr>
          <p:nvPr>
            <p:extLst>
              <p:ext uri="{D42A27DB-BD31-4B8C-83A1-F6EECF244321}">
                <p14:modId xmlns:p14="http://schemas.microsoft.com/office/powerpoint/2010/main" val="18372821"/>
              </p:ext>
            </p:extLst>
          </p:nvPr>
        </p:nvGraphicFramePr>
        <p:xfrm>
          <a:off x="509026" y="5512838"/>
          <a:ext cx="2786624" cy="1384841"/>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a:extLst>
              <a:ext uri="{FF2B5EF4-FFF2-40B4-BE49-F238E27FC236}">
                <a16:creationId xmlns:a16="http://schemas.microsoft.com/office/drawing/2014/main" id="{8E5AFF59-F1B9-D8E3-18AF-5774D7F15190}"/>
              </a:ext>
            </a:extLst>
          </p:cNvPr>
          <p:cNvSpPr/>
          <p:nvPr/>
        </p:nvSpPr>
        <p:spPr>
          <a:xfrm>
            <a:off x="370801" y="5056391"/>
            <a:ext cx="2977695" cy="400110"/>
          </a:xfrm>
          <a:prstGeom prst="rect">
            <a:avLst/>
          </a:prstGeom>
        </p:spPr>
        <p:txBody>
          <a:bodyPr wrap="square">
            <a:spAutoFit/>
          </a:bodyPr>
          <a:lstStyle/>
          <a:p>
            <a:r>
              <a:rPr lang="nb-NO" sz="1000" b="1" dirty="0">
                <a:solidFill>
                  <a:srgbClr val="000000"/>
                </a:solidFill>
                <a:highlight>
                  <a:srgbClr val="FFFF00"/>
                </a:highlight>
                <a:latin typeface="Akkurat Pro" panose="020B0504020101020102" pitchFamily="34" charset="0"/>
                <a:cs typeface="Arial" panose="020B0604020202020204" pitchFamily="34" charset="0"/>
              </a:rPr>
              <a:t>Hvor fornøyd barna er med livet sitt for tiden. Svar avgitt på en skala fra 0 til 10</a:t>
            </a:r>
            <a:endParaRPr lang="nb-NO" sz="1000" b="1" strike="sngStrike" dirty="0">
              <a:solidFill>
                <a:srgbClr val="FF0000"/>
              </a:solidFill>
              <a:highlight>
                <a:srgbClr val="FFFF00"/>
              </a:highlight>
              <a:latin typeface="Akkurat Pro" panose="020B05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9D59F398-6913-CC28-7CE5-2E959CB3E4FB}"/>
              </a:ext>
            </a:extLst>
          </p:cNvPr>
          <p:cNvCxnSpPr>
            <a:cxnSpLocks/>
            <a:stCxn id="5" idx="2"/>
          </p:cNvCxnSpPr>
          <p:nvPr/>
        </p:nvCxnSpPr>
        <p:spPr>
          <a:xfrm>
            <a:off x="3429000" y="4713585"/>
            <a:ext cx="1" cy="44070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a:off x="3429001" y="2888804"/>
            <a:ext cx="0" cy="40509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73012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UNGDATA JUNIOR	 5</a:t>
            </a:r>
          </a:p>
        </p:txBody>
      </p:sp>
      <p:sp>
        <p:nvSpPr>
          <p:cNvPr id="22" name="TextBox 2">
            <a:extLst>
              <a:ext uri="{FF2B5EF4-FFF2-40B4-BE49-F238E27FC236}">
                <a16:creationId xmlns:a16="http://schemas.microsoft.com/office/drawing/2014/main" id="{A7463BB3-0C7B-4B67-AD21-F6D58C53F407}"/>
              </a:ext>
            </a:extLst>
          </p:cNvPr>
          <p:cNvSpPr txBox="1"/>
          <p:nvPr/>
        </p:nvSpPr>
        <p:spPr>
          <a:xfrm>
            <a:off x="3865471" y="5486850"/>
            <a:ext cx="2772764" cy="369332"/>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endParaRPr lang="nb-NO" dirty="0">
              <a:solidFill>
                <a:schemeClr val="tx1">
                  <a:lumMod val="65000"/>
                  <a:lumOff val="35000"/>
                </a:schemeClr>
              </a:solidFill>
              <a:highlight>
                <a:srgbClr val="FFFF00"/>
              </a:highlight>
              <a:latin typeface="Eames Century Modern Bold" panose="02000803070705020203" pitchFamily="50" charset="0"/>
              <a:ea typeface="Eames Century Modern" charset="0"/>
              <a:cs typeface="Eames Century Modern" charset="0"/>
            </a:endParaRPr>
          </a:p>
        </p:txBody>
      </p:sp>
      <p:pic>
        <p:nvPicPr>
          <p:cNvPr id="26" name="Bilde 25">
            <a:extLst>
              <a:ext uri="{FF2B5EF4-FFF2-40B4-BE49-F238E27FC236}">
                <a16:creationId xmlns:a16="http://schemas.microsoft.com/office/drawing/2014/main" id="{75DCE769-7B18-4C07-8F09-A8D0B6084F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470" y="5486850"/>
            <a:ext cx="369416" cy="301888"/>
          </a:xfrm>
          <a:prstGeom prst="rect">
            <a:avLst/>
          </a:prstGeom>
        </p:spPr>
      </p:pic>
      <p:sp>
        <p:nvSpPr>
          <p:cNvPr id="38" name="Rektangel 22">
            <a:extLst>
              <a:ext uri="{FF2B5EF4-FFF2-40B4-BE49-F238E27FC236}">
                <a16:creationId xmlns:a16="http://schemas.microsoft.com/office/drawing/2014/main" id="{556275D4-492F-4214-BB81-713DEB4C94E4}"/>
              </a:ext>
            </a:extLst>
          </p:cNvPr>
          <p:cNvSpPr/>
          <p:nvPr/>
        </p:nvSpPr>
        <p:spPr>
          <a:xfrm>
            <a:off x="363443" y="793906"/>
            <a:ext cx="6069105"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barn oppfatter seg selv og livet sitt. Prosent som er enig og uenig i ulike utsagn</a:t>
            </a:r>
          </a:p>
        </p:txBody>
      </p:sp>
      <p:graphicFrame>
        <p:nvGraphicFramePr>
          <p:cNvPr id="11" name="Diagram 10">
            <a:extLst>
              <a:ext uri="{FF2B5EF4-FFF2-40B4-BE49-F238E27FC236}">
                <a16:creationId xmlns:a16="http://schemas.microsoft.com/office/drawing/2014/main" id="{648DD4D7-EB10-7776-7A98-61F6A7F9E797}"/>
              </a:ext>
            </a:extLst>
          </p:cNvPr>
          <p:cNvGraphicFramePr>
            <a:graphicFrameLocks/>
          </p:cNvGraphicFramePr>
          <p:nvPr>
            <p:extLst>
              <p:ext uri="{D42A27DB-BD31-4B8C-83A1-F6EECF244321}">
                <p14:modId xmlns:p14="http://schemas.microsoft.com/office/powerpoint/2010/main" val="3063013509"/>
              </p:ext>
            </p:extLst>
          </p:nvPr>
        </p:nvGraphicFramePr>
        <p:xfrm>
          <a:off x="460809" y="1099218"/>
          <a:ext cx="5874371" cy="153054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a:extLst>
              <a:ext uri="{FF2B5EF4-FFF2-40B4-BE49-F238E27FC236}">
                <a16:creationId xmlns:a16="http://schemas.microsoft.com/office/drawing/2014/main" id="{12A10B15-1829-86E6-655C-DFD0C05D7CD2}"/>
              </a:ext>
            </a:extLst>
          </p:cNvPr>
          <p:cNvSpPr/>
          <p:nvPr/>
        </p:nvSpPr>
        <p:spPr>
          <a:xfrm>
            <a:off x="370801" y="2858801"/>
            <a:ext cx="2977695" cy="400110"/>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enig i at livet mitt er bra. Blant gutter og jenter på ulike klassetrinn</a:t>
            </a:r>
            <a:endParaRPr lang="nb-NO" sz="1000" b="1" dirty="0">
              <a:solidFill>
                <a:srgbClr val="FF0000"/>
              </a:solidFill>
              <a:latin typeface="Akkurat Pro" panose="020B0504020101020102" pitchFamily="34" charset="0"/>
              <a:cs typeface="Arial" panose="020B0604020202020204" pitchFamily="34" charset="0"/>
            </a:endParaRPr>
          </a:p>
        </p:txBody>
      </p:sp>
      <p:sp>
        <p:nvSpPr>
          <p:cNvPr id="15" name="Rektangel 14">
            <a:extLst>
              <a:ext uri="{FF2B5EF4-FFF2-40B4-BE49-F238E27FC236}">
                <a16:creationId xmlns:a16="http://schemas.microsoft.com/office/drawing/2014/main" id="{0DAC4749-DAB1-FE64-2B10-386C4E3F488E}"/>
              </a:ext>
            </a:extLst>
          </p:cNvPr>
          <p:cNvSpPr/>
          <p:nvPr/>
        </p:nvSpPr>
        <p:spPr>
          <a:xfrm>
            <a:off x="3558119" y="2858801"/>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enig i at de liker seg selv slik de er. Blant gutter og jenter på ulike klassetrinn</a:t>
            </a:r>
            <a:endParaRPr lang="nb-NO" sz="1000" b="1" dirty="0">
              <a:solidFill>
                <a:srgbClr val="FF0000"/>
              </a:solidFill>
              <a:latin typeface="Akkurat Pro" panose="020B0504020101020102" pitchFamily="34"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55C4C06F-A259-43B4-EAD7-67863FD525D5}"/>
              </a:ext>
            </a:extLst>
          </p:cNvPr>
          <p:cNvGraphicFramePr>
            <a:graphicFrameLocks/>
          </p:cNvGraphicFramePr>
          <p:nvPr>
            <p:extLst>
              <p:ext uri="{D42A27DB-BD31-4B8C-83A1-F6EECF244321}">
                <p14:modId xmlns:p14="http://schemas.microsoft.com/office/powerpoint/2010/main" val="868468425"/>
              </p:ext>
            </p:extLst>
          </p:nvPr>
        </p:nvGraphicFramePr>
        <p:xfrm>
          <a:off x="3636790" y="3318002"/>
          <a:ext cx="2723125" cy="1480612"/>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5DBF234A-8DCB-0DA8-4DC7-039718D1E05D}"/>
              </a:ext>
            </a:extLst>
          </p:cNvPr>
          <p:cNvSpPr/>
          <p:nvPr/>
        </p:nvSpPr>
        <p:spPr>
          <a:xfrm>
            <a:off x="370801" y="4946805"/>
            <a:ext cx="2977695" cy="553998"/>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enig i at de har alt de ønsker seg i livet. Blant gutter og jenter på ulike klassetrinn</a:t>
            </a:r>
            <a:endParaRPr lang="nb-NO" sz="1000" b="1" dirty="0">
              <a:solidFill>
                <a:srgbClr val="FF0000"/>
              </a:solidFill>
              <a:latin typeface="Akkurat Pro" panose="020B0504020101020102" pitchFamily="34" charset="0"/>
              <a:cs typeface="Arial" panose="020B0604020202020204" pitchFamily="34" charset="0"/>
            </a:endParaRPr>
          </a:p>
        </p:txBody>
      </p:sp>
      <p:graphicFrame>
        <p:nvGraphicFramePr>
          <p:cNvPr id="23" name="Diagram 22">
            <a:extLst>
              <a:ext uri="{FF2B5EF4-FFF2-40B4-BE49-F238E27FC236}">
                <a16:creationId xmlns:a16="http://schemas.microsoft.com/office/drawing/2014/main" id="{4284F50F-8059-5B7B-C4F9-407ACFFECA23}"/>
              </a:ext>
            </a:extLst>
          </p:cNvPr>
          <p:cNvGraphicFramePr>
            <a:graphicFrameLocks/>
          </p:cNvGraphicFramePr>
          <p:nvPr>
            <p:extLst>
              <p:ext uri="{D42A27DB-BD31-4B8C-83A1-F6EECF244321}">
                <p14:modId xmlns:p14="http://schemas.microsoft.com/office/powerpoint/2010/main" val="3114869827"/>
              </p:ext>
            </p:extLst>
          </p:nvPr>
        </p:nvGraphicFramePr>
        <p:xfrm>
          <a:off x="472684" y="3318002"/>
          <a:ext cx="2723125" cy="14806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iagram 23">
            <a:extLst>
              <a:ext uri="{FF2B5EF4-FFF2-40B4-BE49-F238E27FC236}">
                <a16:creationId xmlns:a16="http://schemas.microsoft.com/office/drawing/2014/main" id="{53758CC9-4F5B-29F7-9F90-07E6C2E646AF}"/>
              </a:ext>
            </a:extLst>
          </p:cNvPr>
          <p:cNvGraphicFramePr>
            <a:graphicFrameLocks/>
          </p:cNvGraphicFramePr>
          <p:nvPr>
            <p:extLst>
              <p:ext uri="{D42A27DB-BD31-4B8C-83A1-F6EECF244321}">
                <p14:modId xmlns:p14="http://schemas.microsoft.com/office/powerpoint/2010/main" val="1805707016"/>
              </p:ext>
            </p:extLst>
          </p:nvPr>
        </p:nvGraphicFramePr>
        <p:xfrm>
          <a:off x="472684" y="5459118"/>
          <a:ext cx="2723125" cy="1480612"/>
        </p:xfrm>
        <a:graphic>
          <a:graphicData uri="http://schemas.openxmlformats.org/drawingml/2006/chart">
            <c:chart xmlns:c="http://schemas.openxmlformats.org/drawingml/2006/chart" xmlns:r="http://schemas.openxmlformats.org/officeDocument/2006/relationships" r:id="rId6"/>
          </a:graphicData>
        </a:graphic>
      </p:graphicFrame>
      <p:sp>
        <p:nvSpPr>
          <p:cNvPr id="27" name="Rektangel 26">
            <a:extLst>
              <a:ext uri="{FF2B5EF4-FFF2-40B4-BE49-F238E27FC236}">
                <a16:creationId xmlns:a16="http://schemas.microsoft.com/office/drawing/2014/main" id="{857E4F90-5C46-4677-4060-93DCCA1CD628}"/>
              </a:ext>
            </a:extLst>
          </p:cNvPr>
          <p:cNvSpPr/>
          <p:nvPr/>
        </p:nvSpPr>
        <p:spPr>
          <a:xfrm>
            <a:off x="370801" y="7233905"/>
            <a:ext cx="5874370" cy="400110"/>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er enig i spørsmål om hvordan </a:t>
            </a:r>
            <a:r>
              <a:rPr lang="nb-NO" sz="1000" b="1" dirty="0">
                <a:solidFill>
                  <a:srgbClr val="000000"/>
                </a:solidFill>
                <a:latin typeface="Akkurat Pro Regular" panose="020B0504020101020102" pitchFamily="34" charset="77"/>
                <a:cs typeface="Arial" panose="020B0604020202020204" pitchFamily="34" charset="0"/>
              </a:rPr>
              <a:t>barna oppfatter seg selv og livet sitt</a:t>
            </a:r>
            <a:r>
              <a:rPr lang="nb-NO" sz="1000" b="1" dirty="0">
                <a:solidFill>
                  <a:srgbClr val="000000"/>
                </a:solidFill>
                <a:latin typeface="Akkurat Pro" panose="020B0504020101020102" pitchFamily="34" charset="0"/>
                <a:cs typeface="Arial" panose="020B0604020202020204" pitchFamily="34" charset="0"/>
              </a:rPr>
              <a:t>. I Midtre Gauldal kommune på ulike </a:t>
            </a:r>
            <a:r>
              <a:rPr lang="nb-NO" sz="1000" b="1" dirty="0">
                <a:latin typeface="Akkurat Pro" panose="020B0504020101020102" pitchFamily="34" charset="0"/>
                <a:cs typeface="Arial" panose="020B0604020202020204" pitchFamily="34" charset="0"/>
              </a:rPr>
              <a:t>tidspunkter</a:t>
            </a:r>
          </a:p>
        </p:txBody>
      </p:sp>
      <p:graphicFrame>
        <p:nvGraphicFramePr>
          <p:cNvPr id="29" name="Diagram 28">
            <a:extLst>
              <a:ext uri="{FF2B5EF4-FFF2-40B4-BE49-F238E27FC236}">
                <a16:creationId xmlns:a16="http://schemas.microsoft.com/office/drawing/2014/main" id="{9085DAAE-53FE-E99B-AD8B-D5E1F0503AF8}"/>
              </a:ext>
            </a:extLst>
          </p:cNvPr>
          <p:cNvGraphicFramePr>
            <a:graphicFrameLocks/>
          </p:cNvGraphicFramePr>
          <p:nvPr>
            <p:extLst>
              <p:ext uri="{D42A27DB-BD31-4B8C-83A1-F6EECF244321}">
                <p14:modId xmlns:p14="http://schemas.microsoft.com/office/powerpoint/2010/main" val="2226999689"/>
              </p:ext>
            </p:extLst>
          </p:nvPr>
        </p:nvGraphicFramePr>
        <p:xfrm>
          <a:off x="463806" y="7746218"/>
          <a:ext cx="5887229" cy="1480612"/>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2">
            <a:extLst>
              <a:ext uri="{FF2B5EF4-FFF2-40B4-BE49-F238E27FC236}">
                <a16:creationId xmlns:a16="http://schemas.microsoft.com/office/drawing/2014/main" id="{D2B1F904-AE76-0CC9-53B3-2368405018E7}"/>
              </a:ext>
            </a:extLst>
          </p:cNvPr>
          <p:cNvSpPr txBox="1"/>
          <p:nvPr/>
        </p:nvSpPr>
        <p:spPr>
          <a:xfrm>
            <a:off x="3865470" y="5486850"/>
            <a:ext cx="2542304"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De aller fleste barn gir  uttrykk for et positivt selvbilde</a:t>
            </a:r>
          </a:p>
        </p:txBody>
      </p:sp>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91323"/>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Venner er for de fleste en kilde til lek, glede, støtte, tilhørighet og bekreftelse. Å være sammen med venner er for mange barn den mest sentrale aktiviteten. Et godt vennskap kan fungere som et sosialt immunforsvar, som øker robustheten overfor ulike utfordringer i oppveksten og kan således fremme helse og trivsel. På lengre sikt kan samspillet med jevnaldrende ha betydning for utvikling av selvbilde og sosial kompetanse. Og motsatt, fravær av nære venner, manglende stabilitet i jevnalderrelasjoner eller ensomhet, kan være en belastning for barn, som bidrar til økt sårbarhet.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Når barn blir spurt direkte, svarer de aller fleste at de har venner. Det store flertallet er sikre på at de har minst én venn som de kan stole på og snakke med om alt mulig. I tillegg er det mange som tror at de har en slik venn. Nesten alle som er med i Ungdata junior oppgir at de alltid eller som regel har noen å være sammen med, enten det gjelder i friminuttene på skolen eller i fritiden. Dette gjelder imidlertid ikke alle. Noen svarer også at de som regel ikke har noen å være sammen med på fritida.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Gutter og jenter har i omtrent like stor grad venner de kan stole på og være sammen med. Men flere gutter enn jenter er sikre på at de har noen å være sammen med. Motsatt er det flere jenter enn gutter som ofte opplever at de er ensomme. De fleste barna er ikke rammet av ensomhet. Men det er vanlig at barna føler seg ensomme noen ganger, og et mindretall opplever ensomhet ofte eller ganske ofte.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Opplevelser av tilhørighet er et dypt og grunnleggende behov for de fleste. Mangel på opplevelser av tilhørighet kan føre til isolasjon og psykiske vansker. I Ungdata junior spør vi om barna føler at de passer inn blant de de pleier å være sammen med. Vi spør også om opplevelse av tilhørighet til skolen, som blir presentert senere i rapporten. </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Midtre Gauldal kommune</a:t>
            </a:r>
          </a:p>
        </p:txBody>
      </p:sp>
      <p:graphicFrame>
        <p:nvGraphicFramePr>
          <p:cNvPr id="2" name="Diagram 1">
            <a:extLst>
              <a:ext uri="{FF2B5EF4-FFF2-40B4-BE49-F238E27FC236}">
                <a16:creationId xmlns:a16="http://schemas.microsoft.com/office/drawing/2014/main" id="{9BD5816A-391D-2BCC-91A0-D304B6A653A7}"/>
              </a:ext>
            </a:extLst>
          </p:cNvPr>
          <p:cNvGraphicFramePr>
            <a:graphicFrameLocks/>
          </p:cNvGraphicFramePr>
          <p:nvPr>
            <p:extLst>
              <p:ext uri="{D42A27DB-BD31-4B8C-83A1-F6EECF244321}">
                <p14:modId xmlns:p14="http://schemas.microsoft.com/office/powerpoint/2010/main" val="2985309218"/>
              </p:ext>
            </p:extLst>
          </p:nvPr>
        </p:nvGraphicFramePr>
        <p:xfrm>
          <a:off x="509025" y="7820239"/>
          <a:ext cx="2723125" cy="1240607"/>
        </p:xfrm>
        <a:graphic>
          <a:graphicData uri="http://schemas.openxmlformats.org/drawingml/2006/chart">
            <c:chart xmlns:c="http://schemas.openxmlformats.org/drawingml/2006/chart" xmlns:r="http://schemas.openxmlformats.org/officeDocument/2006/relationships" r:id="rId2"/>
          </a:graphicData>
        </a:graphic>
      </p:graphicFrame>
      <p:sp>
        <p:nvSpPr>
          <p:cNvPr id="3" name="Rektangel 2">
            <a:extLst>
              <a:ext uri="{FF2B5EF4-FFF2-40B4-BE49-F238E27FC236}">
                <a16:creationId xmlns:a16="http://schemas.microsoft.com/office/drawing/2014/main" id="{FD58AFA2-65D6-57C6-26C4-BD8D106FF2B0}"/>
              </a:ext>
            </a:extLst>
          </p:cNvPr>
          <p:cNvSpPr/>
          <p:nvPr/>
        </p:nvSpPr>
        <p:spPr>
          <a:xfrm>
            <a:off x="370801" y="7219558"/>
            <a:ext cx="2977695" cy="400110"/>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har en fortrolig venn. Blant gutter og jenter på ulike klassetrinn</a:t>
            </a:r>
          </a:p>
        </p:txBody>
      </p:sp>
      <p:graphicFrame>
        <p:nvGraphicFramePr>
          <p:cNvPr id="4" name="Diagram 3">
            <a:extLst>
              <a:ext uri="{FF2B5EF4-FFF2-40B4-BE49-F238E27FC236}">
                <a16:creationId xmlns:a16="http://schemas.microsoft.com/office/drawing/2014/main" id="{76C53422-5BE9-29E8-24E9-5F9A5D9ABC8B}"/>
              </a:ext>
            </a:extLst>
          </p:cNvPr>
          <p:cNvGraphicFramePr>
            <a:graphicFrameLocks/>
          </p:cNvGraphicFramePr>
          <p:nvPr>
            <p:extLst>
              <p:ext uri="{D42A27DB-BD31-4B8C-83A1-F6EECF244321}">
                <p14:modId xmlns:p14="http://schemas.microsoft.com/office/powerpoint/2010/main" val="52715017"/>
              </p:ext>
            </p:extLst>
          </p:nvPr>
        </p:nvGraphicFramePr>
        <p:xfrm>
          <a:off x="509026" y="5168347"/>
          <a:ext cx="2786624" cy="19494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a:extLst>
              <a:ext uri="{FF2B5EF4-FFF2-40B4-BE49-F238E27FC236}">
                <a16:creationId xmlns:a16="http://schemas.microsoft.com/office/drawing/2014/main" id="{1DB66B40-4AC4-A205-F362-11D3175D23F3}"/>
              </a:ext>
            </a:extLst>
          </p:cNvPr>
          <p:cNvSpPr/>
          <p:nvPr/>
        </p:nvSpPr>
        <p:spPr>
          <a:xfrm>
            <a:off x="370801" y="4717351"/>
            <a:ext cx="2977695" cy="400110"/>
          </a:xfrm>
          <a:prstGeom prst="rect">
            <a:avLst/>
          </a:prstGeom>
        </p:spPr>
        <p:txBody>
          <a:bodyPr wrap="square">
            <a:spAutoFit/>
          </a:bodyPr>
          <a:lstStyle/>
          <a:p>
            <a:r>
              <a:rPr lang="nb-NO" sz="1000" b="1" dirty="0">
                <a:solidFill>
                  <a:srgbClr val="000000"/>
                </a:solidFill>
                <a:highlight>
                  <a:srgbClr val="FFFF00"/>
                </a:highlight>
                <a:latin typeface="Akkurat Pro" panose="020B0504020101020102" pitchFamily="34" charset="0"/>
                <a:cs typeface="Arial" panose="020B0604020202020204" pitchFamily="34" charset="0"/>
              </a:rPr>
              <a:t>Har du minst én venn som du kan stole helt på og snakke med om alt mulig? </a:t>
            </a:r>
          </a:p>
        </p:txBody>
      </p:sp>
      <p:sp>
        <p:nvSpPr>
          <p:cNvPr id="7" name="TextBox 2">
            <a:extLst>
              <a:ext uri="{FF2B5EF4-FFF2-40B4-BE49-F238E27FC236}">
                <a16:creationId xmlns:a16="http://schemas.microsoft.com/office/drawing/2014/main" id="{B1C055B9-1E84-5C03-23A2-2A9D0777BAF1}"/>
              </a:ext>
            </a:extLst>
          </p:cNvPr>
          <p:cNvSpPr txBox="1"/>
          <p:nvPr/>
        </p:nvSpPr>
        <p:spPr>
          <a:xfrm>
            <a:off x="3850023" y="5493610"/>
            <a:ext cx="2542304"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De fleste barn er sikre på at de har minst én god venn som de stoler helt på</a:t>
            </a:r>
          </a:p>
        </p:txBody>
      </p:sp>
      <p:pic>
        <p:nvPicPr>
          <p:cNvPr id="8" name="Bilde 7">
            <a:extLst>
              <a:ext uri="{FF2B5EF4-FFF2-40B4-BE49-F238E27FC236}">
                <a16:creationId xmlns:a16="http://schemas.microsoft.com/office/drawing/2014/main" id="{B019D005-D15A-06E3-93A5-76A5C842B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022" y="5493610"/>
            <a:ext cx="369416" cy="301888"/>
          </a:xfrm>
          <a:prstGeom prst="rect">
            <a:avLst/>
          </a:prstGeom>
        </p:spPr>
      </p:pic>
      <p:cxnSp>
        <p:nvCxnSpPr>
          <p:cNvPr id="11" name="Rett linje 10">
            <a:extLst>
              <a:ext uri="{FF2B5EF4-FFF2-40B4-BE49-F238E27FC236}">
                <a16:creationId xmlns:a16="http://schemas.microsoft.com/office/drawing/2014/main" id="{A7401FFA-0D1F-EF8F-0CA1-E07917659586}"/>
              </a:ext>
            </a:extLst>
          </p:cNvPr>
          <p:cNvCxnSpPr>
            <a:cxnSpLocks/>
          </p:cNvCxnSpPr>
          <p:nvPr/>
        </p:nvCxnSpPr>
        <p:spPr>
          <a:xfrm>
            <a:off x="3429001" y="4789283"/>
            <a:ext cx="0" cy="433136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D9573E84-0D22-F537-345D-00E11579132A}"/>
              </a:ext>
            </a:extLst>
          </p:cNvPr>
          <p:cNvGraphicFramePr>
            <a:graphicFrameLocks/>
          </p:cNvGraphicFramePr>
          <p:nvPr>
            <p:extLst>
              <p:ext uri="{D42A27DB-BD31-4B8C-83A1-F6EECF244321}">
                <p14:modId xmlns:p14="http://schemas.microsoft.com/office/powerpoint/2010/main" val="704882840"/>
              </p:ext>
            </p:extLst>
          </p:nvPr>
        </p:nvGraphicFramePr>
        <p:xfrm>
          <a:off x="3700575" y="7820239"/>
          <a:ext cx="2723125" cy="124060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ktangel 12">
            <a:extLst>
              <a:ext uri="{FF2B5EF4-FFF2-40B4-BE49-F238E27FC236}">
                <a16:creationId xmlns:a16="http://schemas.microsoft.com/office/drawing/2014/main" id="{0F129E6A-FA77-025D-5173-29182BAEBFAB}"/>
              </a:ext>
            </a:extLst>
          </p:cNvPr>
          <p:cNvSpPr/>
          <p:nvPr/>
        </p:nvSpPr>
        <p:spPr>
          <a:xfrm>
            <a:off x="3562351" y="7219558"/>
            <a:ext cx="2977695" cy="400110"/>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har en fortrolig venn. I Midtre Gauldal kommune på ulike </a:t>
            </a:r>
            <a:r>
              <a:rPr lang="nb-NO" sz="1000" b="1" dirty="0">
                <a:latin typeface="Akkurat Pro" panose="020B0504020101020102" pitchFamily="34" charset="0"/>
                <a:cs typeface="Arial" panose="020B0604020202020204" pitchFamily="34" charset="0"/>
              </a:rPr>
              <a:t>tidspunkter</a:t>
            </a:r>
          </a:p>
        </p:txBody>
      </p:sp>
      <p:sp>
        <p:nvSpPr>
          <p:cNvPr id="15" name="TekstSylinder 1">
            <a:extLst>
              <a:ext uri="{FF2B5EF4-FFF2-40B4-BE49-F238E27FC236}">
                <a16:creationId xmlns:a16="http://schemas.microsoft.com/office/drawing/2014/main" id="{0F00DC66-D37D-5CB5-2540-9556E5DAE258}"/>
              </a:ext>
            </a:extLst>
          </p:cNvPr>
          <p:cNvSpPr txBox="1"/>
          <p:nvPr/>
        </p:nvSpPr>
        <p:spPr>
          <a:xfrm>
            <a:off x="1623582" y="8377172"/>
            <a:ext cx="1705836" cy="339855"/>
          </a:xfrm>
          <a:prstGeom prst="rect">
            <a:avLst/>
          </a:prstGeom>
          <a:solidFill>
            <a:srgbClr val="FDF1A8"/>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50" b="0" i="0" u="none" strike="noStrike" kern="0" cap="none" spc="0" normalizeH="0" baseline="0" dirty="0">
                <a:ln>
                  <a:noFill/>
                </a:ln>
                <a:solidFill>
                  <a:sysClr val="windowText" lastClr="000000"/>
                </a:solidFill>
                <a:effectLst/>
                <a:uLnTx/>
                <a:uFillTx/>
                <a:latin typeface="Akkurat Pro Light" panose="020B0404020101020102" pitchFamily="34" charset="0"/>
              </a:rPr>
              <a:t>Noen resultater i figuren vises ikke fordi tallgrunnlaget er for lite</a:t>
            </a:r>
          </a:p>
        </p:txBody>
      </p:sp>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a:off x="3429000" y="795908"/>
            <a:ext cx="0" cy="588683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6" name="Rektangel 25">
            <a:extLst>
              <a:ext uri="{FF2B5EF4-FFF2-40B4-BE49-F238E27FC236}">
                <a16:creationId xmlns:a16="http://schemas.microsoft.com/office/drawing/2014/main" id="{608AFD81-207C-B04B-A557-A690166907EF}"/>
              </a:ext>
            </a:extLst>
          </p:cNvPr>
          <p:cNvSpPr/>
          <p:nvPr/>
        </p:nvSpPr>
        <p:spPr>
          <a:xfrm>
            <a:off x="3513491" y="828122"/>
            <a:ext cx="3006843" cy="400110"/>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UNGDATA JUNIOR	 7</a:t>
            </a:r>
          </a:p>
        </p:txBody>
      </p:sp>
      <p:graphicFrame>
        <p:nvGraphicFramePr>
          <p:cNvPr id="2" name="Diagram 1">
            <a:extLst>
              <a:ext uri="{FF2B5EF4-FFF2-40B4-BE49-F238E27FC236}">
                <a16:creationId xmlns:a16="http://schemas.microsoft.com/office/drawing/2014/main" id="{0AD619CA-B202-CC57-D843-D450BFC738A6}"/>
              </a:ext>
            </a:extLst>
          </p:cNvPr>
          <p:cNvGraphicFramePr>
            <a:graphicFrameLocks/>
          </p:cNvGraphicFramePr>
          <p:nvPr>
            <p:extLst>
              <p:ext uri="{D42A27DB-BD31-4B8C-83A1-F6EECF244321}">
                <p14:modId xmlns:p14="http://schemas.microsoft.com/office/powerpoint/2010/main" val="3210889109"/>
              </p:ext>
            </p:extLst>
          </p:nvPr>
        </p:nvGraphicFramePr>
        <p:xfrm>
          <a:off x="502312" y="1250534"/>
          <a:ext cx="2728685" cy="2255894"/>
        </p:xfrm>
        <a:graphic>
          <a:graphicData uri="http://schemas.openxmlformats.org/drawingml/2006/chart">
            <c:chart xmlns:c="http://schemas.openxmlformats.org/drawingml/2006/chart" xmlns:r="http://schemas.openxmlformats.org/officeDocument/2006/relationships" r:id="rId2"/>
          </a:graphicData>
        </a:graphic>
      </p:graphicFrame>
      <p:sp>
        <p:nvSpPr>
          <p:cNvPr id="3" name="Rektangel 2">
            <a:extLst>
              <a:ext uri="{FF2B5EF4-FFF2-40B4-BE49-F238E27FC236}">
                <a16:creationId xmlns:a16="http://schemas.microsoft.com/office/drawing/2014/main" id="{7372F3A1-AEE3-F98A-2224-7F4C537415B7}"/>
              </a:ext>
            </a:extLst>
          </p:cNvPr>
          <p:cNvSpPr/>
          <p:nvPr/>
        </p:nvSpPr>
        <p:spPr>
          <a:xfrm>
            <a:off x="350758" y="4006406"/>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a:t>
            </a:r>
          </a:p>
        </p:txBody>
      </p:sp>
      <p:graphicFrame>
        <p:nvGraphicFramePr>
          <p:cNvPr id="4" name="Diagram 3">
            <a:extLst>
              <a:ext uri="{FF2B5EF4-FFF2-40B4-BE49-F238E27FC236}">
                <a16:creationId xmlns:a16="http://schemas.microsoft.com/office/drawing/2014/main" id="{654AE2F3-9556-0700-B8EC-6FE029FFFFF4}"/>
              </a:ext>
            </a:extLst>
          </p:cNvPr>
          <p:cNvGraphicFramePr>
            <a:graphicFrameLocks/>
          </p:cNvGraphicFramePr>
          <p:nvPr>
            <p:extLst>
              <p:ext uri="{D42A27DB-BD31-4B8C-83A1-F6EECF244321}">
                <p14:modId xmlns:p14="http://schemas.microsoft.com/office/powerpoint/2010/main" val="1791849933"/>
              </p:ext>
            </p:extLst>
          </p:nvPr>
        </p:nvGraphicFramePr>
        <p:xfrm>
          <a:off x="502312" y="4442741"/>
          <a:ext cx="2728685" cy="2255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87ECE858-6C50-DD7E-32B4-D983156B4089}"/>
              </a:ext>
            </a:extLst>
          </p:cNvPr>
          <p:cNvGraphicFramePr>
            <a:graphicFrameLocks/>
          </p:cNvGraphicFramePr>
          <p:nvPr>
            <p:extLst>
              <p:ext uri="{D42A27DB-BD31-4B8C-83A1-F6EECF244321}">
                <p14:modId xmlns:p14="http://schemas.microsoft.com/office/powerpoint/2010/main" val="3010067617"/>
              </p:ext>
            </p:extLst>
          </p:nvPr>
        </p:nvGraphicFramePr>
        <p:xfrm>
          <a:off x="3569064" y="1250534"/>
          <a:ext cx="2728685" cy="2255894"/>
        </p:xfrm>
        <a:graphic>
          <a:graphicData uri="http://schemas.openxmlformats.org/drawingml/2006/chart">
            <c:chart xmlns:c="http://schemas.openxmlformats.org/drawingml/2006/chart" xmlns:r="http://schemas.openxmlformats.org/officeDocument/2006/relationships" r:id="rId4"/>
          </a:graphicData>
        </a:graphic>
      </p:graphicFrame>
      <p:sp>
        <p:nvSpPr>
          <p:cNvPr id="9" name="Rektangel 8">
            <a:extLst>
              <a:ext uri="{FF2B5EF4-FFF2-40B4-BE49-F238E27FC236}">
                <a16:creationId xmlns:a16="http://schemas.microsoft.com/office/drawing/2014/main" id="{B877BC54-A40C-BDB5-EB6A-BA0E39F30962}"/>
              </a:ext>
            </a:extLst>
          </p:cNvPr>
          <p:cNvSpPr/>
          <p:nvPr/>
        </p:nvSpPr>
        <p:spPr>
          <a:xfrm>
            <a:off x="3513491" y="4006406"/>
            <a:ext cx="2880242"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1" name="Diagram 10">
            <a:extLst>
              <a:ext uri="{FF2B5EF4-FFF2-40B4-BE49-F238E27FC236}">
                <a16:creationId xmlns:a16="http://schemas.microsoft.com/office/drawing/2014/main" id="{C02EB319-1582-6457-D9DE-790FB8DBD605}"/>
              </a:ext>
            </a:extLst>
          </p:cNvPr>
          <p:cNvGraphicFramePr>
            <a:graphicFrameLocks/>
          </p:cNvGraphicFramePr>
          <p:nvPr>
            <p:extLst>
              <p:ext uri="{D42A27DB-BD31-4B8C-83A1-F6EECF244321}">
                <p14:modId xmlns:p14="http://schemas.microsoft.com/office/powerpoint/2010/main" val="2687128062"/>
              </p:ext>
            </p:extLst>
          </p:nvPr>
        </p:nvGraphicFramePr>
        <p:xfrm>
          <a:off x="3569064" y="4442741"/>
          <a:ext cx="2728685" cy="225589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ktangel 13">
            <a:extLst>
              <a:ext uri="{FF2B5EF4-FFF2-40B4-BE49-F238E27FC236}">
                <a16:creationId xmlns:a16="http://schemas.microsoft.com/office/drawing/2014/main" id="{10ABEF0F-8A08-F5C7-20D9-B30A0D8AFEFA}"/>
              </a:ext>
            </a:extLst>
          </p:cNvPr>
          <p:cNvSpPr/>
          <p:nvPr/>
        </p:nvSpPr>
        <p:spPr>
          <a:xfrm>
            <a:off x="370801" y="7233905"/>
            <a:ext cx="5874370" cy="400110"/>
          </a:xfrm>
          <a:prstGeom prst="rect">
            <a:avLst/>
          </a:prstGeom>
        </p:spPr>
        <p:txBody>
          <a:bodyPr wrap="square">
            <a:spAutoFit/>
          </a:bodyPr>
          <a:lstStyle/>
          <a:p>
            <a:r>
              <a:rPr lang="nb-NO" sz="1000" b="1" dirty="0">
                <a:solidFill>
                  <a:srgbClr val="000000"/>
                </a:solidFill>
                <a:latin typeface="Akkurat Pro" panose="020B0504020101020102" pitchFamily="34" charset="0"/>
                <a:cs typeface="Arial" panose="020B0604020202020204" pitchFamily="34" charset="0"/>
              </a:rPr>
              <a:t>Prosentandel som ikke har venner å være sammen med på fritiden og på skolen. </a:t>
            </a:r>
          </a:p>
          <a:p>
            <a:r>
              <a:rPr lang="nb-NO" sz="1000" b="1" dirty="0">
                <a:solidFill>
                  <a:srgbClr val="000000"/>
                </a:solidFill>
                <a:latin typeface="Akkurat Pro" panose="020B0504020101020102" pitchFamily="34" charset="0"/>
                <a:cs typeface="Arial" panose="020B0604020202020204" pitchFamily="34" charset="0"/>
              </a:rPr>
              <a:t>I Midtre Gauldal kommune på ulike tidspunkter</a:t>
            </a:r>
            <a:endParaRPr lang="nb-NO" sz="1000" b="1" dirty="0">
              <a:solidFill>
                <a:srgbClr val="FF0000"/>
              </a:solidFill>
              <a:latin typeface="Akkurat Pro" panose="020B0504020101020102" pitchFamily="34" charset="0"/>
              <a:cs typeface="Arial" panose="020B0604020202020204" pitchFamily="34" charset="0"/>
            </a:endParaRPr>
          </a:p>
        </p:txBody>
      </p:sp>
      <p:graphicFrame>
        <p:nvGraphicFramePr>
          <p:cNvPr id="15" name="Diagram 14">
            <a:extLst>
              <a:ext uri="{FF2B5EF4-FFF2-40B4-BE49-F238E27FC236}">
                <a16:creationId xmlns:a16="http://schemas.microsoft.com/office/drawing/2014/main" id="{A8A7DFE6-E3BC-9CEC-C44E-24E1ECF97CFC}"/>
              </a:ext>
            </a:extLst>
          </p:cNvPr>
          <p:cNvGraphicFramePr>
            <a:graphicFrameLocks/>
          </p:cNvGraphicFramePr>
          <p:nvPr>
            <p:extLst>
              <p:ext uri="{D42A27DB-BD31-4B8C-83A1-F6EECF244321}">
                <p14:modId xmlns:p14="http://schemas.microsoft.com/office/powerpoint/2010/main" val="2093533115"/>
              </p:ext>
            </p:extLst>
          </p:nvPr>
        </p:nvGraphicFramePr>
        <p:xfrm>
          <a:off x="472684" y="7746218"/>
          <a:ext cx="5887229" cy="14806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62880-8BEB-475B-B167-633B2015F574}">
  <ds:schemaRefs>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schemas.microsoft.com/office/infopath/2007/PartnerControls"/>
    <ds:schemaRef ds:uri="64daf880-2b31-41e1-8842-90d100fd454f"/>
    <ds:schemaRef ds:uri="http://schemas.openxmlformats.org/package/2006/metadata/core-properties"/>
    <ds:schemaRef ds:uri="228ccc78-36fd-48c8-bea7-9c1f627215d7"/>
    <ds:schemaRef ds:uri="http://schemas.microsoft.com/sharepoint/v3"/>
  </ds:schemaRefs>
</ds:datastoreItem>
</file>

<file path=customXml/itemProps2.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AF32C7-CEC8-43E3-ADC5-459864A65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12316</TotalTime>
  <Words>10558</Words>
  <Application>Microsoft Office PowerPoint</Application>
  <PresentationFormat>A4 (210 x 297 mm)</PresentationFormat>
  <Paragraphs>492</Paragraphs>
  <Slides>40</Slides>
  <Notes>1</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Koblinger</vt:lpstr>
      </vt:variant>
      <vt:variant>
        <vt:i4>2</vt:i4>
      </vt:variant>
      <vt:variant>
        <vt:lpstr>Lysbildetitler</vt:lpstr>
      </vt:variant>
      <vt:variant>
        <vt:i4>40</vt:i4>
      </vt:variant>
    </vt:vector>
  </HeadingPairs>
  <TitlesOfParts>
    <vt:vector size="50" baseType="lpstr">
      <vt:lpstr>Akkurat Pro</vt:lpstr>
      <vt:lpstr>Akkurat Pro Light</vt:lpstr>
      <vt:lpstr>Akkurat Pro Regular</vt:lpstr>
      <vt:lpstr>Arial</vt:lpstr>
      <vt:lpstr>Calibri</vt:lpstr>
      <vt:lpstr>Eames Century Modern Bold</vt:lpstr>
      <vt:lpstr>Eames Century Modern Regular</vt:lpstr>
      <vt:lpstr>Office-tema</vt:lpstr>
      <vt:lpstr>file:///\\milos.ada.hioa.no\felles\sva\sva-no-f-uf\Ungdata\Rapportering\Rapportmaler_ungdata\Nøkkeltallsrapporter%202024-2026\NøRaJunior2024.xlsx!Dashboard!R28C1:R41C2</vt:lpstr>
      <vt:lpstr>file:///\\milos.ada.hioa.no\felles\sva\sva-no-f-uf\Ungdata\Rapportering\Rapportmaler_ungdata\Nøkkeltallsrapporter%202024-2026\NøRaJunior2024.xlsx!Dashboard!R13C2:R24C2</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Kristin Myklevoll</cp:lastModifiedBy>
  <cp:revision>2071</cp:revision>
  <cp:lastPrinted>2020-02-04T08:51:46Z</cp:lastPrinted>
  <dcterms:created xsi:type="dcterms:W3CDTF">2018-04-06T11:42:51Z</dcterms:created>
  <dcterms:modified xsi:type="dcterms:W3CDTF">2025-02-10T13:37:43Z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