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71" r:id="rId2"/>
    <p:sldId id="258" r:id="rId3"/>
    <p:sldId id="259" r:id="rId4"/>
    <p:sldId id="260" r:id="rId5"/>
    <p:sldId id="262" r:id="rId6"/>
    <p:sldId id="263" r:id="rId7"/>
    <p:sldId id="272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5281" autoAdjust="0"/>
  </p:normalViewPr>
  <p:slideViewPr>
    <p:cSldViewPr snapToGrid="0">
      <p:cViewPr varScale="1">
        <p:scale>
          <a:sx n="71" d="100"/>
          <a:sy n="71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03DF-E4C9-45E6-9E05-2CCDF249CD64}" type="datetimeFigureOut">
              <a:rPr lang="nb-NO" smtClean="0"/>
              <a:t>08.10.2025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124B1-21A4-4DE1-802B-B38C7EC456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19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fo.no/fagomrader/tilskudd-fra-staten/veiledningsnotat-om-forvaltningslovens-og-okonomiregelverkets-krav-til-utformingen-og-forvaltningen/5-forvaltning-av-en-tilskuddsordning#:~:text=Tilskuddsbrevet%20vil%20v%C3%A6re%20et%20enkeltvedtak,.1%20og%205.2.2.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124B1-21A4-4DE1-802B-B38C7EC4567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203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Veiledningsnotat: Om forvaltningslovens og økonomiregelverkets krav til utformingen og forvaltningen av statlige tilskuddsordninger - 5. Forvaltning av en tilskuddsordning | DFØ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124B1-21A4-4DE1-802B-B38C7EC4567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661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124B1-21A4-4DE1-802B-B38C7EC4567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128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3434E3-FF19-316B-28E6-3AEDFCF46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7248"/>
            <a:ext cx="9144000" cy="166863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F621A1B-5334-5FF7-0707-5C70898BF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7959"/>
            <a:ext cx="9144000" cy="901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8" name="Bilde 7" descr="Et bilde som inneholder sort, kunst">
            <a:extLst>
              <a:ext uri="{FF2B5EF4-FFF2-40B4-BE49-F238E27FC236}">
                <a16:creationId xmlns:a16="http://schemas.microsoft.com/office/drawing/2014/main" id="{62341B8E-0E17-5F71-2693-7969A2050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 t="25067" r="28178" b="24115"/>
          <a:stretch/>
        </p:blipFill>
        <p:spPr>
          <a:xfrm>
            <a:off x="9281786" y="475989"/>
            <a:ext cx="2054270" cy="2411482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AED0EB5-D865-83C0-2EAA-10616B3AD273}"/>
              </a:ext>
            </a:extLst>
          </p:cNvPr>
          <p:cNvSpPr/>
          <p:nvPr userDrawn="1"/>
        </p:nvSpPr>
        <p:spPr>
          <a:xfrm>
            <a:off x="0" y="356992"/>
            <a:ext cx="2404997" cy="651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716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97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585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6E1E10-3685-E2DE-11C5-E2456E6D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F8BDCF-B233-FB48-346B-6233DF354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F73457-B87C-E8CF-4B0A-9BD80CEDB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478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766340-3B50-E8D6-A183-C246EDE0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0F2657F-B531-C78A-6E45-0036B8850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20BD301-B9A6-4999-77B2-1A7F69EC5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B68D0A6-8AB8-A3A9-C81C-81C55FC6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229DF-6EC0-44C7-8C7D-33D6CE660AB1}" type="datetimeFigureOut">
              <a:rPr lang="nb-NO" smtClean="0"/>
              <a:t>08.10.2025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EAA5E9-30A2-60D3-D95C-C8CC6BD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55E56C1-99D0-7CB4-D144-F2FDBAD6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982AC-D0DE-4A81-9DB5-B4F2464677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27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69B7AE-7832-29BF-1E71-9505A24F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F173CAC-6D32-E092-BF76-A1F91AA0D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7059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10439C4-7290-26FF-512C-6B787D651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E44760-032B-7ED8-0A3E-D55A58B87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ir - førsteside ikke rediger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Et bilde som inneholder gul, design">
            <a:extLst>
              <a:ext uri="{FF2B5EF4-FFF2-40B4-BE49-F238E27FC236}">
                <a16:creationId xmlns:a16="http://schemas.microsoft.com/office/drawing/2014/main" id="{D9DD0119-175C-3053-C685-B2397334B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e 7" descr="Et bilde som inneholder tekst, Grafikk, grafisk design, Font">
            <a:extLst>
              <a:ext uri="{FF2B5EF4-FFF2-40B4-BE49-F238E27FC236}">
                <a16:creationId xmlns:a16="http://schemas.microsoft.com/office/drawing/2014/main" id="{47EB8490-C801-80B8-43C6-325E44FC7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65" y="2568693"/>
            <a:ext cx="4194870" cy="2665988"/>
          </a:xfrm>
          <a:prstGeom prst="rect">
            <a:avLst/>
          </a:prstGeom>
        </p:spPr>
      </p:pic>
      <p:pic>
        <p:nvPicPr>
          <p:cNvPr id="17" name="Bilde 16" descr="Et bilde som inneholder Font, tekst, skjermbilde, Grafikk&#10;&#10;KI-generert innhold kan være feil.">
            <a:extLst>
              <a:ext uri="{FF2B5EF4-FFF2-40B4-BE49-F238E27FC236}">
                <a16:creationId xmlns:a16="http://schemas.microsoft.com/office/drawing/2014/main" id="{1BD62AC9-A0D2-87EB-EADC-7EBD13667C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209020"/>
            <a:ext cx="973483" cy="360000"/>
          </a:xfrm>
          <a:prstGeom prst="rect">
            <a:avLst/>
          </a:prstGeom>
        </p:spPr>
      </p:pic>
      <p:pic>
        <p:nvPicPr>
          <p:cNvPr id="18" name="Bilde 17" descr="Et bilde som inneholder Font, symbol, tekst, skjermbilde&#10;&#10;KI-generert innhold kan være feil.">
            <a:extLst>
              <a:ext uri="{FF2B5EF4-FFF2-40B4-BE49-F238E27FC236}">
                <a16:creationId xmlns:a16="http://schemas.microsoft.com/office/drawing/2014/main" id="{3C0FF752-09AB-2AEF-FB39-65CAD7052F5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21" y="6209020"/>
            <a:ext cx="1508467" cy="360000"/>
          </a:xfrm>
          <a:prstGeom prst="rect">
            <a:avLst/>
          </a:prstGeom>
        </p:spPr>
      </p:pic>
      <p:pic>
        <p:nvPicPr>
          <p:cNvPr id="3" name="Bilde 2" descr="Et bilde som inneholder sort, kunst, illustrasjon">
            <a:extLst>
              <a:ext uri="{FF2B5EF4-FFF2-40B4-BE49-F238E27FC236}">
                <a16:creationId xmlns:a16="http://schemas.microsoft.com/office/drawing/2014/main" id="{90131AAA-FD24-184E-1A3D-671210BEAB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7" t="25020" r="30268" b="26447"/>
          <a:stretch/>
        </p:blipFill>
        <p:spPr>
          <a:xfrm>
            <a:off x="7613374" y="945374"/>
            <a:ext cx="2733262" cy="33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3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mørke, kunst, natt">
            <a:extLst>
              <a:ext uri="{FF2B5EF4-FFF2-40B4-BE49-F238E27FC236}">
                <a16:creationId xmlns:a16="http://schemas.microsoft.com/office/drawing/2014/main" id="{AE264B49-CF5E-7ACB-8D7A-63879FBE9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6" t="26422" r="53411" b="26715"/>
          <a:stretch/>
        </p:blipFill>
        <p:spPr>
          <a:xfrm>
            <a:off x="10676965" y="0"/>
            <a:ext cx="1515035" cy="7030593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804D09-A9F0-4AB2-C1A7-AFCC159E4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B2160A6-3D1B-6D01-96DB-3BFB9653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1729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09D837-1312-506D-2D5A-7B4AAF9E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55726"/>
            <a:ext cx="10515600" cy="1806749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116BB56-74C7-14CF-15A6-8EFDAAD46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7278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EF89C83-9C30-2963-1C02-4AE31DCB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1220" y="6325684"/>
            <a:ext cx="622086" cy="360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CD151D2-91D8-0C89-F012-797E6BA81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313" y="6328017"/>
            <a:ext cx="973483" cy="35999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7DAA432-C29B-4F5D-656F-BEFD412171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5333" y="6328017"/>
            <a:ext cx="1508466" cy="360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9F07E36-4BE7-6148-CB20-DAC4B1B2DC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" b="5930"/>
          <a:stretch/>
        </p:blipFill>
        <p:spPr>
          <a:xfrm>
            <a:off x="838200" y="6325684"/>
            <a:ext cx="599845" cy="3600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F9234A8-5CAE-98C3-B41D-5CDFF98506E5}"/>
              </a:ext>
            </a:extLst>
          </p:cNvPr>
          <p:cNvSpPr txBox="1"/>
          <p:nvPr userDrawn="1"/>
        </p:nvSpPr>
        <p:spPr>
          <a:xfrm>
            <a:off x="1387941" y="6351796"/>
            <a:ext cx="236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tx2"/>
                </a:solidFill>
              </a:rPr>
              <a:t>– omstillingsprogrammet i</a:t>
            </a:r>
          </a:p>
        </p:txBody>
      </p:sp>
      <p:sp>
        <p:nvSpPr>
          <p:cNvPr id="12" name="Likebent trekant 11">
            <a:extLst>
              <a:ext uri="{FF2B5EF4-FFF2-40B4-BE49-F238E27FC236}">
                <a16:creationId xmlns:a16="http://schemas.microsoft.com/office/drawing/2014/main" id="{884B1F77-2284-3E2D-90EC-59DBFF2215F0}"/>
              </a:ext>
            </a:extLst>
          </p:cNvPr>
          <p:cNvSpPr/>
          <p:nvPr userDrawn="1"/>
        </p:nvSpPr>
        <p:spPr>
          <a:xfrm rot="5400000">
            <a:off x="-55524" y="266567"/>
            <a:ext cx="1360327" cy="124928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sketch, kunst, illustrasjon, tegnefilm">
            <a:extLst>
              <a:ext uri="{FF2B5EF4-FFF2-40B4-BE49-F238E27FC236}">
                <a16:creationId xmlns:a16="http://schemas.microsoft.com/office/drawing/2014/main" id="{6E4F9F1D-DA0B-091A-621C-8EBE5F3E22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t="25941" r="28301" b="26118"/>
          <a:stretch/>
        </p:blipFill>
        <p:spPr>
          <a:xfrm>
            <a:off x="8908677" y="307767"/>
            <a:ext cx="3283323" cy="371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60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975252C-886F-0C78-61A9-1113D690F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1220" y="6325684"/>
            <a:ext cx="622086" cy="360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14CF15E-3586-9203-4113-6B1B833373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313" y="6328017"/>
            <a:ext cx="973483" cy="35999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C518302-0B9A-08C1-C95B-8D8EE05E2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5333" y="6328017"/>
            <a:ext cx="1508466" cy="360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E818888-3233-5CF0-33DF-ABD8B7761A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" b="5930"/>
          <a:stretch/>
        </p:blipFill>
        <p:spPr>
          <a:xfrm>
            <a:off x="838200" y="6325684"/>
            <a:ext cx="599845" cy="3600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8BF9929-551D-1313-2F9D-22EC7A2A81D5}"/>
              </a:ext>
            </a:extLst>
          </p:cNvPr>
          <p:cNvSpPr txBox="1"/>
          <p:nvPr userDrawn="1"/>
        </p:nvSpPr>
        <p:spPr>
          <a:xfrm>
            <a:off x="1387941" y="6351796"/>
            <a:ext cx="236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tx2"/>
                </a:solidFill>
              </a:rPr>
              <a:t>– omstillingsprogrammet i</a:t>
            </a:r>
          </a:p>
        </p:txBody>
      </p:sp>
      <p:pic>
        <p:nvPicPr>
          <p:cNvPr id="14" name="Bilde 13" descr="Et bilde som inneholder clip art, tegning, illustrasjon, Grafikk">
            <a:extLst>
              <a:ext uri="{FF2B5EF4-FFF2-40B4-BE49-F238E27FC236}">
                <a16:creationId xmlns:a16="http://schemas.microsoft.com/office/drawing/2014/main" id="{E657E6C4-987B-05B8-5BBA-B1BC3856A3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16" y="1330596"/>
            <a:ext cx="3122044" cy="476910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1E60FD9-12DF-6621-E549-7F85C6F9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12E444-E903-A9DC-DFF3-F7C561424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527677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37928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160A6-3D1B-6D01-96DB-3BFB9653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804D09-A9F0-4AB2-C1A7-AFCC159E4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C391009-D678-C1FA-348D-0261EE6A91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1220" y="6325684"/>
            <a:ext cx="622086" cy="360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56C84E8-8E04-D99E-DE7E-FB86BE1C84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313" y="6328017"/>
            <a:ext cx="973483" cy="35999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8B8642-C57E-81FD-3914-D3B3B9F3B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5333" y="6328017"/>
            <a:ext cx="1508466" cy="360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40F970D-8BA5-5D07-5DB0-7CD6A76AA9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" b="5930"/>
          <a:stretch/>
        </p:blipFill>
        <p:spPr>
          <a:xfrm>
            <a:off x="838200" y="6325684"/>
            <a:ext cx="599845" cy="36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CE331EC-8186-6EA7-1B6A-E30BEB8365C2}"/>
              </a:ext>
            </a:extLst>
          </p:cNvPr>
          <p:cNvSpPr txBox="1"/>
          <p:nvPr userDrawn="1"/>
        </p:nvSpPr>
        <p:spPr>
          <a:xfrm>
            <a:off x="1387941" y="6351796"/>
            <a:ext cx="236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tx2"/>
                </a:solidFill>
              </a:rPr>
              <a:t>– omstillingsprogrammet i</a:t>
            </a:r>
          </a:p>
        </p:txBody>
      </p:sp>
      <p:pic>
        <p:nvPicPr>
          <p:cNvPr id="11" name="Bilde 10" descr="Et bilde som inneholder tegnefilm, silhuett, kunst">
            <a:extLst>
              <a:ext uri="{FF2B5EF4-FFF2-40B4-BE49-F238E27FC236}">
                <a16:creationId xmlns:a16="http://schemas.microsoft.com/office/drawing/2014/main" id="{DA94E6C1-F566-577D-DBE0-2FECD34842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5" t="19694" r="28756" b="19815"/>
          <a:stretch/>
        </p:blipFill>
        <p:spPr>
          <a:xfrm>
            <a:off x="9273988" y="2102904"/>
            <a:ext cx="2918012" cy="41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8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EB693A-77C3-F536-CDE0-65E090EE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008734-721E-3F91-0310-EDB5AFB22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28F9902-7ADA-58C7-8A6B-250780E5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0F4055A-B13A-472E-DF85-7AF70FB7D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DCAFCA5-2321-437B-0ADA-19F6E72C1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21854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160A6-3D1B-6D01-96DB-3BFB9653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16035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804D09-A9F0-4AB2-C1A7-AFCC159E4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6" name="Bilde 5" descr="Et bilde som inneholder skjermbilde, design">
            <a:extLst>
              <a:ext uri="{FF2B5EF4-FFF2-40B4-BE49-F238E27FC236}">
                <a16:creationId xmlns:a16="http://schemas.microsoft.com/office/drawing/2014/main" id="{A637BC21-408C-54E1-5B57-EA30C6122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t="20709" r="19714" b="20149"/>
          <a:stretch/>
        </p:blipFill>
        <p:spPr>
          <a:xfrm>
            <a:off x="10441647" y="365125"/>
            <a:ext cx="1391771" cy="13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79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ED31FF-8BEB-26F3-3332-5428E282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6590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93346D0-6ABB-ABD6-18F3-6E5D5F91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088E22A-9F22-088E-57AC-F84269A7D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 descr="Et bilde som inneholder Font, skjermbilde, tekst, Grafikk">
            <a:extLst>
              <a:ext uri="{FF2B5EF4-FFF2-40B4-BE49-F238E27FC236}">
                <a16:creationId xmlns:a16="http://schemas.microsoft.com/office/drawing/2014/main" id="{E425EA0C-D490-2162-C439-ADF3E59387B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20" y="6325684"/>
            <a:ext cx="622087" cy="360000"/>
          </a:xfrm>
          <a:prstGeom prst="rect">
            <a:avLst/>
          </a:prstGeom>
        </p:spPr>
      </p:pic>
      <p:pic>
        <p:nvPicPr>
          <p:cNvPr id="12" name="Bilde 11" descr="Et bilde som inneholder Font, tekst, skjermbilde, Grafikk&#10;&#10;KI-generert innhold kan være feil.">
            <a:extLst>
              <a:ext uri="{FF2B5EF4-FFF2-40B4-BE49-F238E27FC236}">
                <a16:creationId xmlns:a16="http://schemas.microsoft.com/office/drawing/2014/main" id="{68433373-AA11-35FB-D467-059D9F1CA90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313" y="6328017"/>
            <a:ext cx="973483" cy="36000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60E989E7-AE9B-B0C1-D280-2687D965EC1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5333" y="6328017"/>
            <a:ext cx="1508466" cy="360000"/>
          </a:xfrm>
          <a:prstGeom prst="rect">
            <a:avLst/>
          </a:prstGeom>
        </p:spPr>
      </p:pic>
      <p:pic>
        <p:nvPicPr>
          <p:cNvPr id="16" name="Bilde 15" descr="Et bilde som inneholder Grafikk, Font, grafisk design, logo">
            <a:extLst>
              <a:ext uri="{FF2B5EF4-FFF2-40B4-BE49-F238E27FC236}">
                <a16:creationId xmlns:a16="http://schemas.microsoft.com/office/drawing/2014/main" id="{544A057D-B088-2420-05F3-B8A336F0C62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4725" r="9802" b="14725"/>
          <a:stretch/>
        </p:blipFill>
        <p:spPr>
          <a:xfrm>
            <a:off x="838200" y="6325684"/>
            <a:ext cx="599845" cy="360000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B3B17BD-E5B3-A789-544C-1672E5754807}"/>
              </a:ext>
            </a:extLst>
          </p:cNvPr>
          <p:cNvSpPr txBox="1"/>
          <p:nvPr userDrawn="1"/>
        </p:nvSpPr>
        <p:spPr>
          <a:xfrm>
            <a:off x="1387941" y="6351796"/>
            <a:ext cx="236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– omstillingsprogrammet i</a:t>
            </a:r>
          </a:p>
        </p:txBody>
      </p:sp>
    </p:spTree>
    <p:extLst>
      <p:ext uri="{BB962C8B-B14F-4D97-AF65-F5344CB8AC3E}">
        <p14:creationId xmlns:p14="http://schemas.microsoft.com/office/powerpoint/2010/main" val="39420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55" r:id="rId10"/>
    <p:sldLayoutId id="2147483649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lyDisplayW00-Regular" panose="01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zo Sans" panose="020B06030305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zo Sans" panose="020B06030305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zo Sans" panose="020B06030305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zo Sans" panose="020B06030305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zo Sans" panose="020B06030305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1445AF-6E34-F147-B80C-312682DC29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Kraftfondet og Spir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7B684C4-1FFF-7CEE-2740-309C3442D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Formannskapet i Midtre Gauldal kommune 7. oktober 2025</a:t>
            </a:r>
          </a:p>
        </p:txBody>
      </p:sp>
    </p:spTree>
    <p:extLst>
      <p:ext uri="{BB962C8B-B14F-4D97-AF65-F5344CB8AC3E}">
        <p14:creationId xmlns:p14="http://schemas.microsoft.com/office/powerpoint/2010/main" val="174649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72640AD-249F-18FF-74B7-4FE8D8F0D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417"/>
            <a:ext cx="4680000" cy="46575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/>
              <a:t>Kraftfondet skal benyttes til å fremme en positiv samfunnsutvikling i samsvar med kommunens visjon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/>
              <a:t>Skal fortrinnsvis anvendes til næringsformål, for eksempel: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b-NO" sz="1800" dirty="0"/>
              <a:t>Bedriftsutvikling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b-NO" sz="1800" dirty="0"/>
              <a:t>Kommunale næringsutviklingstiltak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b-NO" sz="1800" dirty="0"/>
              <a:t>Tilrettelegging for næringsutvikling i regi av kommunen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b-NO" sz="1800" dirty="0"/>
              <a:t>Tiltak i primærnæringene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b-NO" sz="1800" dirty="0"/>
              <a:t>Stedsutvikling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b-NO" sz="1800" dirty="0"/>
              <a:t>Ulike typer utviklingsarbeid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b-NO" sz="1800" dirty="0"/>
              <a:t>Med mer…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/>
              <a:t>Kan også benyttes til kommunale investeringer i varige driftsmidler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A8718E2-5597-7DFC-D97B-F845A1C9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Vedtekter for tilskudd – Kraftfondet </a:t>
            </a:r>
          </a:p>
        </p:txBody>
      </p:sp>
      <p:sp>
        <p:nvSpPr>
          <p:cNvPr id="4" name="Plassholder for innhold 1">
            <a:extLst>
              <a:ext uri="{FF2B5EF4-FFF2-40B4-BE49-F238E27FC236}">
                <a16:creationId xmlns:a16="http://schemas.microsoft.com/office/drawing/2014/main" id="{05345C0E-1B51-1A1E-DEB7-9575399056C1}"/>
              </a:ext>
            </a:extLst>
          </p:cNvPr>
          <p:cNvSpPr txBox="1">
            <a:spLocks/>
          </p:cNvSpPr>
          <p:nvPr/>
        </p:nvSpPr>
        <p:spPr>
          <a:xfrm>
            <a:off x="6311423" y="1519417"/>
            <a:ext cx="4984801" cy="503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zo Sans" panose="020B06030305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zo Sans" panose="020B06030305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zo Sans" panose="020B06030305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" panose="020B06030305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/>
              <a:t>Frivillige lag og organisasjoner søke fondet om støtte til investeringer (ikke driftstøtte)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/>
              <a:t>Søknader som har direkte positiv innvirkning på sysselsetting, utviklingsevne og bosetning i kommunen prioriteres.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/>
              <a:t>Det er fortrinnsvis fondets avkastning som tildeles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/>
              <a:t>Fondsmidlene kan ikke nyttes til å dekke løpende drift av kommunen, bortsett fra renter og avdrag på investeringer som er gjort i tråd med fondets formål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/>
              <a:t>Det kan ikke gis støtte til bedrifter for å dekke løpende drift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/>
              <a:t>Støtte kan gis i form av lån og tilskudd. </a:t>
            </a:r>
          </a:p>
        </p:txBody>
      </p:sp>
    </p:spTree>
    <p:extLst>
      <p:ext uri="{BB962C8B-B14F-4D97-AF65-F5344CB8AC3E}">
        <p14:creationId xmlns:p14="http://schemas.microsoft.com/office/powerpoint/2010/main" val="172006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D19389-F611-5EA1-5135-3E59DD6A3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23038"/>
            <a:ext cx="5157787" cy="498272"/>
          </a:xfrm>
        </p:spPr>
        <p:txBody>
          <a:bodyPr/>
          <a:lstStyle/>
          <a:p>
            <a:r>
              <a:rPr lang="nb-NO" dirty="0"/>
              <a:t>Spir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E6F7B55-B4CE-E26B-DEE4-01153988B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83182"/>
            <a:ext cx="5157787" cy="4106481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Ekstraordinær innsats i en avgrenset periode</a:t>
            </a:r>
          </a:p>
          <a:p>
            <a:r>
              <a:rPr lang="nb-NO" dirty="0"/>
              <a:t>Først og fremst </a:t>
            </a:r>
            <a:r>
              <a:rPr lang="nb-NO" b="1" dirty="0"/>
              <a:t>næringsutvikling</a:t>
            </a:r>
          </a:p>
          <a:p>
            <a:r>
              <a:rPr lang="nb-NO" dirty="0"/>
              <a:t>Skal bidra til </a:t>
            </a:r>
            <a:r>
              <a:rPr lang="nb-NO" b="1" dirty="0"/>
              <a:t>økt utviklingsevne</a:t>
            </a:r>
          </a:p>
          <a:p>
            <a:r>
              <a:rPr lang="nb-NO" dirty="0"/>
              <a:t>Vektlegger </a:t>
            </a:r>
            <a:r>
              <a:rPr lang="nb-NO" b="1" dirty="0"/>
              <a:t>PLP-metodikk</a:t>
            </a:r>
          </a:p>
          <a:p>
            <a:r>
              <a:rPr lang="nb-NO" dirty="0"/>
              <a:t>Kompetanse, nettverk etc.</a:t>
            </a:r>
          </a:p>
          <a:p>
            <a:r>
              <a:rPr lang="nb-NO" dirty="0"/>
              <a:t>Kan ikke brukes til </a:t>
            </a:r>
            <a:r>
              <a:rPr lang="nb-NO" i="1" dirty="0"/>
              <a:t>indirekte</a:t>
            </a:r>
            <a:r>
              <a:rPr lang="nb-NO" dirty="0"/>
              <a:t> investeringer i virksomhetens egenkapital</a:t>
            </a:r>
          </a:p>
          <a:p>
            <a:r>
              <a:rPr lang="nb-NO" dirty="0"/>
              <a:t>Kan ikke brukes til lettomsettelig materiell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8340E82-ED67-D2A4-84F3-EF425DC82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23038"/>
            <a:ext cx="5183188" cy="498272"/>
          </a:xfrm>
        </p:spPr>
        <p:txBody>
          <a:bodyPr/>
          <a:lstStyle/>
          <a:p>
            <a:r>
              <a:rPr lang="nb-NO" dirty="0"/>
              <a:t>Kraftfondet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0A47F28-AFAF-B7C0-BA13-4AF5F13C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Hovedforskjellene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42E880F-DDC8-4106-F86D-1498C26AC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83182"/>
            <a:ext cx="5183188" cy="41064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nb-NO" b="1" dirty="0"/>
              <a:t>Langsiktig</a:t>
            </a:r>
            <a:r>
              <a:rPr lang="nb-NO" dirty="0"/>
              <a:t> tilskuddordning</a:t>
            </a:r>
          </a:p>
          <a:p>
            <a:pPr>
              <a:lnSpc>
                <a:spcPct val="120000"/>
              </a:lnSpc>
            </a:pPr>
            <a:r>
              <a:rPr lang="nb-NO" b="1" dirty="0"/>
              <a:t>Samfunnsutvikling</a:t>
            </a:r>
            <a:r>
              <a:rPr lang="nb-NO" dirty="0"/>
              <a:t> på linje med næringsutvikling</a:t>
            </a:r>
          </a:p>
          <a:p>
            <a:r>
              <a:rPr lang="nb-NO" b="1" dirty="0"/>
              <a:t>Bedriftsutvikling</a:t>
            </a:r>
          </a:p>
          <a:p>
            <a:r>
              <a:rPr lang="nb-NO" dirty="0"/>
              <a:t>Støtte til </a:t>
            </a:r>
            <a:r>
              <a:rPr lang="nb-NO" b="1" dirty="0"/>
              <a:t>investeringer</a:t>
            </a:r>
          </a:p>
          <a:p>
            <a:r>
              <a:rPr lang="nb-NO" dirty="0"/>
              <a:t>Lån eller tilskudd</a:t>
            </a:r>
          </a:p>
        </p:txBody>
      </p:sp>
    </p:spTree>
    <p:extLst>
      <p:ext uri="{BB962C8B-B14F-4D97-AF65-F5344CB8AC3E}">
        <p14:creationId xmlns:p14="http://schemas.microsoft.com/office/powerpoint/2010/main" val="225017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7DA0A9D-2455-C58B-A80B-F65A320E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293"/>
            <a:ext cx="10515600" cy="4911582"/>
          </a:xfrm>
        </p:spPr>
        <p:txBody>
          <a:bodyPr>
            <a:normAutofit fontScale="70000" lnSpcReduction="20000"/>
          </a:bodyPr>
          <a:lstStyle/>
          <a:p>
            <a:r>
              <a:rPr lang="nb-NO" b="1" dirty="0"/>
              <a:t>Forstudie</a:t>
            </a:r>
          </a:p>
          <a:p>
            <a:pPr lvl="1"/>
            <a:r>
              <a:rPr lang="nb-NO" dirty="0"/>
              <a:t>Analysere og avklare realistiske muligheter for videreføring av en idé, eller et potensial</a:t>
            </a:r>
          </a:p>
          <a:p>
            <a:pPr lvl="1"/>
            <a:r>
              <a:rPr lang="nb-NO" dirty="0"/>
              <a:t>Vurdere og kartlegge muligheter, løsningsmåter, risiko, økonomi, marked og forventet resultat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b="1" dirty="0"/>
              <a:t>Forprosjekt</a:t>
            </a:r>
          </a:p>
          <a:p>
            <a:pPr lvl="1"/>
            <a:r>
              <a:rPr lang="nb-NO" dirty="0"/>
              <a:t>Spesifiserer og avklarer hvordan et hovedprosjekt skal realiseres</a:t>
            </a:r>
          </a:p>
          <a:p>
            <a:pPr lvl="1"/>
            <a:r>
              <a:rPr lang="nb-NO" dirty="0"/>
              <a:t>Her vurderes resultat, økonomi, fremdrift, og hvilke kritiske risikofaktorer som er til stede</a:t>
            </a:r>
          </a:p>
          <a:p>
            <a:pPr lvl="1"/>
            <a:r>
              <a:rPr lang="nb-NO" dirty="0"/>
              <a:t>Et typisk forprosjekt kan resultere i en forretningsplan eller en prosjektplan for et hovedprosjekt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b="1" dirty="0"/>
              <a:t>Hovedprosjekt</a:t>
            </a:r>
          </a:p>
          <a:p>
            <a:pPr lvl="1"/>
            <a:r>
              <a:rPr lang="nb-NO" dirty="0"/>
              <a:t>Realiserer en eller flere utvalgte målsettinger, med konkrete tiltak som skal bidra til at målene oppnås og gevinst kan realiseres</a:t>
            </a:r>
          </a:p>
          <a:p>
            <a:pPr lvl="1"/>
            <a:r>
              <a:rPr lang="nb-NO" dirty="0"/>
              <a:t>Her skal det gjennomføres endring og utvikling i bedriften eller organisasjonen, som det foreligger et kunnskapsgrunnlag for å anta vil ha positive effekter</a:t>
            </a:r>
          </a:p>
          <a:p>
            <a:pPr marL="457200" lvl="1" indent="0">
              <a:buNone/>
            </a:pPr>
            <a:endParaRPr lang="nb-NO" dirty="0"/>
          </a:p>
          <a:p>
            <a:r>
              <a:rPr lang="nb-NO" b="1" dirty="0"/>
              <a:t>Tilretteleggende tiltak</a:t>
            </a:r>
          </a:p>
          <a:p>
            <a:pPr lvl="1"/>
            <a:r>
              <a:rPr lang="nb-NO" dirty="0"/>
              <a:t>Adresserer mer generelle utfordringer, og er tiltak på samfunnsnivå</a:t>
            </a:r>
          </a:p>
          <a:p>
            <a:pPr lvl="1"/>
            <a:r>
              <a:rPr lang="nb-NO" dirty="0"/>
              <a:t>Legger til rette for en mer attraktiv kommune å bo og drive næringsvirksomhet i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0309762-B905-C8EC-ED46-74198A43E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8991" cy="1325563"/>
          </a:xfrm>
        </p:spPr>
        <p:txBody>
          <a:bodyPr/>
          <a:lstStyle/>
          <a:p>
            <a:r>
              <a:rPr lang="nb-NO" dirty="0"/>
              <a:t>PLP-metodikk (prosjektlederprosess)</a:t>
            </a:r>
          </a:p>
        </p:txBody>
      </p:sp>
    </p:spTree>
    <p:extLst>
      <p:ext uri="{BB962C8B-B14F-4D97-AF65-F5344CB8AC3E}">
        <p14:creationId xmlns:p14="http://schemas.microsoft.com/office/powerpoint/2010/main" val="153905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2D664A0-91BF-FAFD-BA00-D0E77D20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202765"/>
          </a:xfrm>
        </p:spPr>
        <p:txBody>
          <a:bodyPr/>
          <a:lstStyle/>
          <a:p>
            <a:r>
              <a:rPr lang="nb-NO" dirty="0"/>
              <a:t>Utfordringer (og muligheter)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46700208-F9BE-90AF-17E4-A1216B53B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76307"/>
            <a:ext cx="8527677" cy="4100656"/>
          </a:xfrm>
        </p:spPr>
        <p:txBody>
          <a:bodyPr/>
          <a:lstStyle/>
          <a:p>
            <a:r>
              <a:rPr lang="nb-NO" dirty="0"/>
              <a:t>Sammenhengen mellom tilskuddene</a:t>
            </a:r>
          </a:p>
          <a:p>
            <a:r>
              <a:rPr lang="nb-NO" dirty="0"/>
              <a:t>(U)klarhet i ulikhetene</a:t>
            </a:r>
          </a:p>
          <a:p>
            <a:r>
              <a:rPr lang="nb-NO" dirty="0"/>
              <a:t>Kraftfondets vedtekter</a:t>
            </a:r>
          </a:p>
          <a:p>
            <a:r>
              <a:rPr lang="nb-NO" dirty="0"/>
              <a:t>Skjønnsbasert utøvelse av forvaltningen</a:t>
            </a:r>
          </a:p>
        </p:txBody>
      </p:sp>
    </p:spTree>
    <p:extLst>
      <p:ext uri="{BB962C8B-B14F-4D97-AF65-F5344CB8AC3E}">
        <p14:creationId xmlns:p14="http://schemas.microsoft.com/office/powerpoint/2010/main" val="144191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B5D5297-FF23-C35C-B746-8FA4091FE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795"/>
            <a:ext cx="10515600" cy="4513168"/>
          </a:xfrm>
        </p:spPr>
        <p:txBody>
          <a:bodyPr>
            <a:normAutofit/>
          </a:bodyPr>
          <a:lstStyle/>
          <a:p>
            <a:r>
              <a:rPr lang="nb-NO" dirty="0"/>
              <a:t>Definisjoner (§2)</a:t>
            </a:r>
          </a:p>
          <a:p>
            <a:pPr lvl="1"/>
            <a:r>
              <a:rPr lang="nb-NO" dirty="0"/>
              <a:t>«Et enkeltvedtak som en avgjørelse som er truffet under utøving av offentlig myndighet og som er bestemmende for rettigheter og plikter til bestemte personer»</a:t>
            </a:r>
          </a:p>
          <a:p>
            <a:pPr lvl="2"/>
            <a:r>
              <a:rPr lang="nb-NO" dirty="0"/>
              <a:t>Fordeling av offentlige tilskudd er offentlig myndighetsutøvelse, og søknadsbehandlingen blir bestemmende for om den enkelte får tilskudd</a:t>
            </a:r>
          </a:p>
          <a:p>
            <a:pPr lvl="2"/>
            <a:r>
              <a:rPr lang="nb-NO" dirty="0"/>
              <a:t>Avgjørelsen blir da et enkeltvedtak enten utfallet av søknadsbehandlingen blir et vedtak om at søknaden er innvilget, avslått eller avvist</a:t>
            </a:r>
          </a:p>
          <a:p>
            <a:r>
              <a:rPr lang="nb-NO" dirty="0"/>
              <a:t>Behandling av søknader om tilskudd fra både Kraftfondet og Spir må derfor følge Forvaltningsloven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ED6A3E5-B4FA-D076-EBC7-8AA9DDC8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9919"/>
          </a:xfrm>
        </p:spPr>
        <p:txBody>
          <a:bodyPr/>
          <a:lstStyle/>
          <a:p>
            <a:r>
              <a:rPr lang="nb-NO" dirty="0"/>
              <a:t>Forvaltningsloven</a:t>
            </a:r>
          </a:p>
        </p:txBody>
      </p:sp>
    </p:spTree>
    <p:extLst>
      <p:ext uri="{BB962C8B-B14F-4D97-AF65-F5344CB8AC3E}">
        <p14:creationId xmlns:p14="http://schemas.microsoft.com/office/powerpoint/2010/main" val="422828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DCFD73D-E615-7B25-D0F6-312E7EA91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Habilitetskrav (kap. 2)</a:t>
            </a:r>
          </a:p>
          <a:p>
            <a:r>
              <a:rPr lang="nb-NO" dirty="0"/>
              <a:t>Saksbehandlingstid (§11)</a:t>
            </a:r>
          </a:p>
          <a:p>
            <a:pPr lvl="1"/>
            <a:r>
              <a:rPr lang="nb-NO" dirty="0"/>
              <a:t>Skal behandles uten ugrunnet opphold, foreløpig svar må sendes etter én måned</a:t>
            </a:r>
          </a:p>
          <a:p>
            <a:r>
              <a:rPr lang="nb-NO" dirty="0"/>
              <a:t>Om vedtaket (kap. V)</a:t>
            </a:r>
          </a:p>
          <a:p>
            <a:pPr lvl="1"/>
            <a:r>
              <a:rPr lang="nb-NO" dirty="0"/>
              <a:t>Et enkeltvedtak skal være skriftlig om ikke dette av praktiske grunner vil være særlig byrdefullt for forvaltningsorganet (§23)</a:t>
            </a:r>
          </a:p>
          <a:p>
            <a:pPr lvl="1"/>
            <a:r>
              <a:rPr lang="nb-NO" dirty="0"/>
              <a:t>Enkeltvedtak skal grunngis, og forvaltningsorganet skal gi begrunnelsen samtidig med at vedtaket treffes (§24)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CF57B08-E98F-19ED-32C8-C9771C04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Forvaltningsloven</a:t>
            </a:r>
          </a:p>
        </p:txBody>
      </p:sp>
    </p:spTree>
    <p:extLst>
      <p:ext uri="{BB962C8B-B14F-4D97-AF65-F5344CB8AC3E}">
        <p14:creationId xmlns:p14="http://schemas.microsoft.com/office/powerpoint/2010/main" val="24930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820E146-78DC-C810-3574-3C577DB57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544"/>
            <a:ext cx="10515600" cy="4554419"/>
          </a:xfrm>
        </p:spPr>
        <p:txBody>
          <a:bodyPr>
            <a:normAutofit/>
          </a:bodyPr>
          <a:lstStyle/>
          <a:p>
            <a:r>
              <a:rPr lang="nb-NO" dirty="0"/>
              <a:t>Om begrunnelsen for vedtaket (§ 25)</a:t>
            </a:r>
          </a:p>
          <a:p>
            <a:pPr lvl="1"/>
            <a:r>
              <a:rPr lang="nb-NO" dirty="0"/>
              <a:t>Skal henvise til regler vedtaket bygger på</a:t>
            </a:r>
          </a:p>
          <a:p>
            <a:pPr lvl="1"/>
            <a:r>
              <a:rPr lang="nb-NO" dirty="0"/>
              <a:t>Skal nevne de faktiske forhold som vedtaket bygger på</a:t>
            </a:r>
          </a:p>
          <a:p>
            <a:pPr lvl="1"/>
            <a:r>
              <a:rPr lang="nb-NO" dirty="0"/>
              <a:t>Hovedhensyn som har vært avgjørende ved utøving av forvaltningsmessig skjønn, bør nevnes</a:t>
            </a:r>
          </a:p>
          <a:p>
            <a:pPr lvl="1"/>
            <a:r>
              <a:rPr lang="nb-NO" dirty="0"/>
              <a:t>Er det gitt retningslinjer for skjønnsutøvingen, vil i alminnelighet en henvisning til retningslinjene være tilstrekkelig</a:t>
            </a:r>
          </a:p>
          <a:p>
            <a:r>
              <a:rPr lang="nb-NO" dirty="0"/>
              <a:t>Om underretting om vedtaket (§27)</a:t>
            </a:r>
          </a:p>
          <a:p>
            <a:pPr lvl="1"/>
            <a:r>
              <a:rPr lang="nb-NO" dirty="0"/>
              <a:t>Partene underrettes om vedtaket så snart som mulig</a:t>
            </a:r>
          </a:p>
          <a:p>
            <a:pPr lvl="1"/>
            <a:r>
              <a:rPr lang="nb-NO" dirty="0"/>
              <a:t>Det skal gis opplysning om klageadgang, klagefrist, klageinstans og den nærmere fremgangsmåte ved klage 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88FDFCA-BBC8-F5EB-99FC-CB09D37F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2116" cy="1325563"/>
          </a:xfrm>
        </p:spPr>
        <p:txBody>
          <a:bodyPr/>
          <a:lstStyle/>
          <a:p>
            <a:r>
              <a:rPr lang="nb-NO" dirty="0"/>
              <a:t>Forvaltningsloven</a:t>
            </a:r>
          </a:p>
        </p:txBody>
      </p:sp>
    </p:spTree>
    <p:extLst>
      <p:ext uri="{BB962C8B-B14F-4D97-AF65-F5344CB8AC3E}">
        <p14:creationId xmlns:p14="http://schemas.microsoft.com/office/powerpoint/2010/main" val="428563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618D6D8-91C5-AF2C-E957-0D426A464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Klage og omgjøring (kap. VI)</a:t>
            </a:r>
          </a:p>
          <a:p>
            <a:pPr lvl="1"/>
            <a:r>
              <a:rPr lang="nb-NO" dirty="0"/>
              <a:t>Enkeltvedtak kan påklages til det forvaltningsorganet som er nærmest overordnet det forvaltningsorganet som har truffet vedtaket (§ 28)</a:t>
            </a:r>
          </a:p>
          <a:p>
            <a:pPr lvl="1"/>
            <a:r>
              <a:rPr lang="nb-NO" dirty="0"/>
              <a:t>Et forvaltningsorgan kan omgjøre sitt eget vedtak uten at det er påklaget dersom (§35):</a:t>
            </a:r>
          </a:p>
          <a:p>
            <a:pPr lvl="2"/>
            <a:r>
              <a:rPr lang="nb-NO" dirty="0"/>
              <a:t>endringen ikke er til skade for noen som vedtaket retter seg mot eller direkte tilgodeser eller</a:t>
            </a:r>
          </a:p>
          <a:p>
            <a:pPr lvl="2"/>
            <a:r>
              <a:rPr lang="nb-NO" dirty="0"/>
              <a:t>underretning om vedtaket ikke er kommet fram til vedkommende og vedtaket heller ikke er offentlig kunngjort, eller</a:t>
            </a:r>
          </a:p>
          <a:p>
            <a:pPr lvl="2"/>
            <a:r>
              <a:rPr lang="nb-NO" dirty="0"/>
              <a:t>vedtaket må anses ugyldig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DACCF98-5C1E-95B7-72F4-2C0DE916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Forvaltningsloven</a:t>
            </a:r>
          </a:p>
        </p:txBody>
      </p:sp>
    </p:spTree>
    <p:extLst>
      <p:ext uri="{BB962C8B-B14F-4D97-AF65-F5344CB8AC3E}">
        <p14:creationId xmlns:p14="http://schemas.microsoft.com/office/powerpoint/2010/main" val="422957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72640AD-249F-18FF-74B7-4FE8D8F0D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417"/>
            <a:ext cx="4680000" cy="46575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dirty="0"/>
              <a:t>Et sett med normer som stiller krav til hvordan forvaltningen bør opptre i møtet med borgerne</a:t>
            </a:r>
          </a:p>
          <a:p>
            <a:pPr>
              <a:lnSpc>
                <a:spcPct val="100000"/>
              </a:lnSpc>
            </a:pPr>
            <a:r>
              <a:rPr lang="nb-NO" dirty="0"/>
              <a:t>Avgjørende fundament for tillit til forvaltningen i et demokratisk samfunn som Norge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A8718E2-5597-7DFC-D97B-F845A1C9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God forvaltningsskikk</a:t>
            </a:r>
          </a:p>
        </p:txBody>
      </p:sp>
      <p:sp>
        <p:nvSpPr>
          <p:cNvPr id="4" name="Plassholder for innhold 1">
            <a:extLst>
              <a:ext uri="{FF2B5EF4-FFF2-40B4-BE49-F238E27FC236}">
                <a16:creationId xmlns:a16="http://schemas.microsoft.com/office/drawing/2014/main" id="{05345C0E-1B51-1A1E-DEB7-9575399056C1}"/>
              </a:ext>
            </a:extLst>
          </p:cNvPr>
          <p:cNvSpPr txBox="1">
            <a:spLocks/>
          </p:cNvSpPr>
          <p:nvPr/>
        </p:nvSpPr>
        <p:spPr>
          <a:xfrm>
            <a:off x="6180794" y="1519417"/>
            <a:ext cx="4461997" cy="46575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zo Sans" panose="020B06030305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zo Sans" panose="020B06030305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zo Sans" panose="020B06030305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" panose="020B06030305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zo Sans" panose="020B06030305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nb-NO" dirty="0"/>
              <a:t>God forvaltningsskikk=</a:t>
            </a:r>
          </a:p>
          <a:p>
            <a:pPr lvl="1">
              <a:lnSpc>
                <a:spcPct val="120000"/>
              </a:lnSpc>
            </a:pPr>
            <a:r>
              <a:rPr lang="nb-NO" dirty="0"/>
              <a:t>Tilgjengelighet</a:t>
            </a:r>
          </a:p>
          <a:p>
            <a:pPr lvl="1"/>
            <a:r>
              <a:rPr lang="nb-NO" dirty="0"/>
              <a:t>Åpenhet</a:t>
            </a:r>
          </a:p>
          <a:p>
            <a:pPr lvl="1"/>
            <a:r>
              <a:rPr lang="nb-NO" dirty="0"/>
              <a:t>Etterprøvbarhet</a:t>
            </a:r>
          </a:p>
          <a:p>
            <a:pPr lvl="1"/>
            <a:r>
              <a:rPr lang="nb-NO" dirty="0"/>
              <a:t>Saklighet</a:t>
            </a:r>
          </a:p>
          <a:p>
            <a:pPr lvl="1"/>
            <a:r>
              <a:rPr lang="nb-NO" dirty="0"/>
              <a:t>Forutsigbarhet</a:t>
            </a:r>
          </a:p>
          <a:p>
            <a:pPr lvl="1"/>
            <a:r>
              <a:rPr lang="nb-NO" dirty="0"/>
              <a:t>Upartiskhet</a:t>
            </a:r>
          </a:p>
          <a:p>
            <a:pPr lvl="1"/>
            <a:r>
              <a:rPr lang="nb-NO" dirty="0"/>
              <a:t>Effektivitet</a:t>
            </a:r>
          </a:p>
          <a:p>
            <a:pPr lvl="1"/>
            <a:r>
              <a:rPr lang="nb-NO" b="1" dirty="0"/>
              <a:t>Likebehandling</a:t>
            </a:r>
          </a:p>
          <a:p>
            <a:pPr lvl="1"/>
            <a:r>
              <a:rPr lang="nb-NO" dirty="0"/>
              <a:t>Hensynsfullhet</a:t>
            </a:r>
          </a:p>
        </p:txBody>
      </p:sp>
    </p:spTree>
    <p:extLst>
      <p:ext uri="{BB962C8B-B14F-4D97-AF65-F5344CB8AC3E}">
        <p14:creationId xmlns:p14="http://schemas.microsoft.com/office/powerpoint/2010/main" val="94472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008C0A7-63BA-2AB3-6049-723DF18C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Spir og Kraftfondet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E93D6F4-691B-B59D-877C-A19955D31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0168" cy="4351338"/>
          </a:xfrm>
        </p:spPr>
        <p:txBody>
          <a:bodyPr/>
          <a:lstStyle/>
          <a:p>
            <a:r>
              <a:rPr lang="nb-NO" dirty="0"/>
              <a:t>To ulike tilskuddordninger – i utgangspunktet ingen formell kobling</a:t>
            </a:r>
          </a:p>
          <a:p>
            <a:r>
              <a:rPr lang="nb-NO" dirty="0"/>
              <a:t>Konsesjonsavgiften skal inngå i et kommunalt fond – kraftfondet</a:t>
            </a:r>
          </a:p>
          <a:p>
            <a:r>
              <a:rPr lang="nb-NO" dirty="0"/>
              <a:t>Spir – regional omstilling</a:t>
            </a:r>
          </a:p>
          <a:p>
            <a:pPr lvl="1"/>
            <a:r>
              <a:rPr lang="nb-NO" dirty="0"/>
              <a:t>Finansiert av stat (50%), fylke (25%) og kommune (25%)</a:t>
            </a:r>
          </a:p>
          <a:p>
            <a:pPr lvl="1"/>
            <a:r>
              <a:rPr lang="nb-NO" dirty="0"/>
              <a:t>En tilskuddordning </a:t>
            </a:r>
            <a:r>
              <a:rPr lang="nb-NO" i="1" dirty="0"/>
              <a:t>vi får midler fra</a:t>
            </a:r>
            <a:r>
              <a:rPr lang="nb-NO" dirty="0"/>
              <a:t>, som vi kan tildele videre etter gitt oppdrag fra fylkeskommunen</a:t>
            </a:r>
          </a:p>
        </p:txBody>
      </p:sp>
    </p:spTree>
    <p:extLst>
      <p:ext uri="{BB962C8B-B14F-4D97-AF65-F5344CB8AC3E}">
        <p14:creationId xmlns:p14="http://schemas.microsoft.com/office/powerpoint/2010/main" val="4303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3CFFA3A-0C53-E63A-AC05-0C449F520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nb-NO" sz="2000" dirty="0"/>
              <a:t>Aktiviteten eller prosjektet skal bidra til å nå målene i omstillingsplanen</a:t>
            </a:r>
          </a:p>
          <a:p>
            <a:pPr>
              <a:lnSpc>
                <a:spcPct val="120000"/>
              </a:lnSpc>
            </a:pPr>
            <a:r>
              <a:rPr lang="nb-NO" sz="2000" dirty="0"/>
              <a:t>Omstillingsprogrammet skal stimulere til nyskaping og innovasjon, utvikle møteplasser med fokus på kompetanseutvikling og stimulere til økt samarbeid mellom lokale bedrifter, med kommunene og andre eksterne fagmiljø</a:t>
            </a:r>
          </a:p>
          <a:p>
            <a:pPr>
              <a:lnSpc>
                <a:spcPct val="120000"/>
              </a:lnSpc>
            </a:pPr>
            <a:r>
              <a:rPr lang="nb-NO" sz="2000" dirty="0"/>
              <a:t>PLP-metodikken skal, som hovedregel, benyttes som faglig metodikk</a:t>
            </a:r>
          </a:p>
          <a:p>
            <a:pPr>
              <a:lnSpc>
                <a:spcPct val="120000"/>
              </a:lnSpc>
            </a:pPr>
            <a:r>
              <a:rPr lang="nb-NO" sz="2000" dirty="0"/>
              <a:t>Midlene skal hovedsakelig benyttes til forstudier og forprosjekter, unntaksvis hovedprosjekter</a:t>
            </a:r>
          </a:p>
          <a:p>
            <a:pPr>
              <a:lnSpc>
                <a:spcPct val="100000"/>
              </a:lnSpc>
            </a:pPr>
            <a:r>
              <a:rPr lang="nb-NO" sz="2000" dirty="0"/>
              <a:t>Kan ikke benyttes til:</a:t>
            </a:r>
          </a:p>
          <a:p>
            <a:pPr lvl="1">
              <a:lnSpc>
                <a:spcPct val="100000"/>
              </a:lnSpc>
            </a:pPr>
            <a:r>
              <a:rPr lang="nb-NO" sz="1600" dirty="0"/>
              <a:t>Ordinære driftsoppgaver</a:t>
            </a:r>
          </a:p>
          <a:p>
            <a:pPr lvl="1">
              <a:lnSpc>
                <a:spcPct val="100000"/>
              </a:lnSpc>
            </a:pPr>
            <a:r>
              <a:rPr lang="nb-NO" sz="1600" dirty="0"/>
              <a:t>Ekstraordinær bistand til kriserammede bedrifter</a:t>
            </a:r>
          </a:p>
          <a:p>
            <a:pPr lvl="1">
              <a:lnSpc>
                <a:spcPct val="100000"/>
              </a:lnSpc>
            </a:pPr>
            <a:r>
              <a:rPr lang="nb-NO" sz="1600" dirty="0"/>
              <a:t>Lettomsettelig driftsmateriell</a:t>
            </a:r>
          </a:p>
          <a:p>
            <a:pPr>
              <a:lnSpc>
                <a:spcPct val="100000"/>
              </a:lnSpc>
            </a:pPr>
            <a:r>
              <a:rPr lang="nb-NO" sz="2000" dirty="0"/>
              <a:t>Skal ha spesiell oppmerksomhet på:</a:t>
            </a:r>
          </a:p>
          <a:p>
            <a:pPr lvl="1">
              <a:lnSpc>
                <a:spcPct val="100000"/>
              </a:lnSpc>
            </a:pPr>
            <a:r>
              <a:rPr lang="nb-NO" sz="1600" dirty="0"/>
              <a:t>Reelle nyskapnings- og utviklingsprosjekter </a:t>
            </a:r>
          </a:p>
          <a:p>
            <a:pPr lvl="1">
              <a:lnSpc>
                <a:spcPct val="100000"/>
              </a:lnSpc>
            </a:pPr>
            <a:r>
              <a:rPr lang="nb-NO" sz="1600" dirty="0"/>
              <a:t>Å unngå uheldig konkurransevridning i forhold til eksisterende virksomheter i lokalmiljøet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54DAA4C-8D5E-C430-2E71-2E455B71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Retningslinjer for tilskudd – Spir </a:t>
            </a:r>
          </a:p>
        </p:txBody>
      </p:sp>
    </p:spTree>
    <p:extLst>
      <p:ext uri="{BB962C8B-B14F-4D97-AF65-F5344CB8AC3E}">
        <p14:creationId xmlns:p14="http://schemas.microsoft.com/office/powerpoint/2010/main" val="75189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37EA50E-7CAB-9104-5D81-57705B727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175"/>
            <a:ext cx="10515600" cy="43687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dirty="0"/>
              <a:t>«Forskrift om tilskuddsordninger til omstilling og utvikling i områder med særlige </a:t>
            </a:r>
            <a:r>
              <a:rPr lang="nb-NO" dirty="0" err="1"/>
              <a:t>distriktsutfordringer</a:t>
            </a:r>
            <a:r>
              <a:rPr lang="nb-NO" dirty="0"/>
              <a:t>»:</a:t>
            </a:r>
          </a:p>
          <a:p>
            <a:pPr lvl="1"/>
            <a:r>
              <a:rPr lang="nb-NO" dirty="0"/>
              <a:t>Tilskuddet skal blant annet ikke brukes til</a:t>
            </a:r>
          </a:p>
          <a:p>
            <a:pPr lvl="2">
              <a:lnSpc>
                <a:spcPct val="120000"/>
              </a:lnSpc>
            </a:pPr>
            <a:r>
              <a:rPr lang="nb-NO" dirty="0"/>
              <a:t>direkte eller indirekte investeringer i virksomhetens egenkapital</a:t>
            </a:r>
          </a:p>
          <a:p>
            <a:pPr lvl="1"/>
            <a:r>
              <a:rPr lang="nb-NO" dirty="0"/>
              <a:t>Kriterier for måloppnåelse som enkelt tiltak skal vurderes opp mot</a:t>
            </a:r>
          </a:p>
          <a:p>
            <a:pPr lvl="2"/>
            <a:r>
              <a:rPr lang="nb-NO" dirty="0"/>
              <a:t>Økt utviklingskapasitet og utviklings- og gjennomføringsevne i kommunen,</a:t>
            </a:r>
          </a:p>
          <a:p>
            <a:pPr lvl="2"/>
            <a:r>
              <a:rPr lang="nb-NO" dirty="0"/>
              <a:t>Økt attraktivitet for bosetting og attraktivitet for næringsliv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488D012-F794-A179-A76A-5C03C75F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Tillegg – regler for omstillingsmidler</a:t>
            </a:r>
          </a:p>
        </p:txBody>
      </p:sp>
    </p:spTree>
    <p:extLst>
      <p:ext uri="{BB962C8B-B14F-4D97-AF65-F5344CB8AC3E}">
        <p14:creationId xmlns:p14="http://schemas.microsoft.com/office/powerpoint/2010/main" val="216194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pir">
      <a:dk1>
        <a:srgbClr val="2E403D"/>
      </a:dk1>
      <a:lt1>
        <a:srgbClr val="E0DBC6"/>
      </a:lt1>
      <a:dk2>
        <a:srgbClr val="0C2066"/>
      </a:dk2>
      <a:lt2>
        <a:srgbClr val="E6FE74"/>
      </a:lt2>
      <a:accent1>
        <a:srgbClr val="688480"/>
      </a:accent1>
      <a:accent2>
        <a:srgbClr val="A4A4F4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Spir">
      <a:majorFont>
        <a:latin typeface="BelyDisplayW00-Regular"/>
        <a:ea typeface=""/>
        <a:cs typeface=""/>
      </a:majorFont>
      <a:minorFont>
        <a:latin typeface="Azo Sans Te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978</Words>
  <Application>Microsoft Office PowerPoint</Application>
  <PresentationFormat>Widescreen</PresentationFormat>
  <Paragraphs>127</Paragraphs>
  <Slides>13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Aptos</vt:lpstr>
      <vt:lpstr>Arial</vt:lpstr>
      <vt:lpstr>Azo Sans</vt:lpstr>
      <vt:lpstr>Azo Sans Test</vt:lpstr>
      <vt:lpstr>BelyDisplayW00-Regular</vt:lpstr>
      <vt:lpstr>Office-tema</vt:lpstr>
      <vt:lpstr>Kraftfondet og Spir</vt:lpstr>
      <vt:lpstr>Forvaltningsloven</vt:lpstr>
      <vt:lpstr>Forvaltningsloven</vt:lpstr>
      <vt:lpstr>Forvaltningsloven</vt:lpstr>
      <vt:lpstr>Forvaltningsloven</vt:lpstr>
      <vt:lpstr>God forvaltningsskikk</vt:lpstr>
      <vt:lpstr>Spir og Kraftfondet</vt:lpstr>
      <vt:lpstr>Retningslinjer for tilskudd – Spir </vt:lpstr>
      <vt:lpstr>Tillegg – regler for omstillingsmidler</vt:lpstr>
      <vt:lpstr>Vedtekter for tilskudd – Kraftfondet </vt:lpstr>
      <vt:lpstr>Hovedforskjellene</vt:lpstr>
      <vt:lpstr>PLP-metodikk (prosjektlederprosess)</vt:lpstr>
      <vt:lpstr>Utfordringer (og muligheter)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2025-02-19T13:50:52Z</dcterms:created>
  <dcterms:modified xsi:type="dcterms:W3CDTF">2025-10-08T09:50:28Z</dcterms:modified>
</cp:coreProperties>
</file>