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76" r:id="rId4"/>
  </p:sldMasterIdLst>
  <p:notesMasterIdLst>
    <p:notesMasterId r:id="rId19"/>
  </p:notesMasterIdLst>
  <p:sldIdLst>
    <p:sldId id="906" r:id="rId5"/>
    <p:sldId id="2445" r:id="rId6"/>
    <p:sldId id="2448" r:id="rId7"/>
    <p:sldId id="2452" r:id="rId8"/>
    <p:sldId id="2450" r:id="rId9"/>
    <p:sldId id="2444" r:id="rId10"/>
    <p:sldId id="2451" r:id="rId11"/>
    <p:sldId id="907" r:id="rId12"/>
    <p:sldId id="915" r:id="rId13"/>
    <p:sldId id="2440" r:id="rId14"/>
    <p:sldId id="2442" r:id="rId15"/>
    <p:sldId id="2441" r:id="rId16"/>
    <p:sldId id="2443" r:id="rId17"/>
    <p:sldId id="2431" r:id="rId18"/>
  </p:sldIdLst>
  <p:sldSz cx="12192000" cy="6858000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D27"/>
    <a:srgbClr val="9C9C6C"/>
    <a:srgbClr val="9D9D6D"/>
    <a:srgbClr val="9B6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67" autoAdjust="0"/>
  </p:normalViewPr>
  <p:slideViewPr>
    <p:cSldViewPr snapToGrid="0">
      <p:cViewPr varScale="1">
        <p:scale>
          <a:sx n="94" d="100"/>
          <a:sy n="94" d="100"/>
        </p:scale>
        <p:origin x="1194" y="84"/>
      </p:cViewPr>
      <p:guideLst>
        <p:guide pos="384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8979F-F9CF-46E6-A599-CCE49B00658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87DD43-0A1E-470E-97BA-BD822D2547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u="sng" dirty="0"/>
            <a:t>Mye er oppnådd</a:t>
          </a:r>
          <a:r>
            <a:rPr lang="nb-NO" sz="1800" dirty="0"/>
            <a:t>: </a:t>
          </a:r>
        </a:p>
        <a:p>
          <a:pPr>
            <a:lnSpc>
              <a:spcPct val="100000"/>
            </a:lnSpc>
          </a:pPr>
          <a:r>
            <a:rPr lang="nb-NO" sz="1800" dirty="0"/>
            <a:t>stabil drift, godt samarbeid på porten, stort aktivitetsnivå, mye aktivitet, høye besøkstall, mange interessenter</a:t>
          </a:r>
          <a:endParaRPr lang="en-US" sz="1800" dirty="0"/>
        </a:p>
      </dgm:t>
    </dgm:pt>
    <dgm:pt modelId="{5C143262-28DA-4B62-B548-0D4A809558B9}" type="parTrans" cxnId="{D6AA39AE-5B42-4F1E-8785-7665338ED92C}">
      <dgm:prSet/>
      <dgm:spPr/>
      <dgm:t>
        <a:bodyPr/>
        <a:lstStyle/>
        <a:p>
          <a:endParaRPr lang="en-US" sz="3200"/>
        </a:p>
      </dgm:t>
    </dgm:pt>
    <dgm:pt modelId="{9448334A-E18A-4B45-BE69-B4CFC470016E}" type="sibTrans" cxnId="{D6AA39AE-5B42-4F1E-8785-7665338ED92C}">
      <dgm:prSet/>
      <dgm:spPr/>
      <dgm:t>
        <a:bodyPr/>
        <a:lstStyle/>
        <a:p>
          <a:endParaRPr lang="en-US"/>
        </a:p>
      </dgm:t>
    </dgm:pt>
    <dgm:pt modelId="{27986F96-16E4-40EC-B296-4E0C04E66F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u="sng" dirty="0"/>
            <a:t>TTT:</a:t>
          </a:r>
        </a:p>
        <a:p>
          <a:pPr>
            <a:lnSpc>
              <a:spcPct val="100000"/>
            </a:lnSpc>
          </a:pPr>
          <a:r>
            <a:rPr lang="nb-NO" sz="1800" dirty="0"/>
            <a:t>Kontorfellesskapet</a:t>
          </a:r>
        </a:p>
        <a:p>
          <a:pPr>
            <a:lnSpc>
              <a:spcPct val="100000"/>
            </a:lnSpc>
          </a:pPr>
          <a:r>
            <a:rPr lang="nb-NO" sz="1800" dirty="0"/>
            <a:t>Driftsformer, for eksempel kafe´</a:t>
          </a:r>
        </a:p>
        <a:p>
          <a:pPr>
            <a:lnSpc>
              <a:spcPct val="100000"/>
            </a:lnSpc>
          </a:pPr>
          <a:r>
            <a:rPr lang="nb-NO" sz="1800" dirty="0"/>
            <a:t>Mye investeringer er gjort – må tilpasse økonomi</a:t>
          </a:r>
          <a:endParaRPr lang="en-US" sz="1800" dirty="0"/>
        </a:p>
      </dgm:t>
    </dgm:pt>
    <dgm:pt modelId="{A12B4888-3ADB-4346-89EB-C83170702E06}" type="parTrans" cxnId="{E02EBC5C-828A-4477-8A83-2EC9C5E8ED07}">
      <dgm:prSet/>
      <dgm:spPr/>
      <dgm:t>
        <a:bodyPr/>
        <a:lstStyle/>
        <a:p>
          <a:endParaRPr lang="en-US" sz="3200"/>
        </a:p>
      </dgm:t>
    </dgm:pt>
    <dgm:pt modelId="{F173B014-1575-4339-92EF-05E9B4C8B5BD}" type="sibTrans" cxnId="{E02EBC5C-828A-4477-8A83-2EC9C5E8ED07}">
      <dgm:prSet/>
      <dgm:spPr/>
      <dgm:t>
        <a:bodyPr/>
        <a:lstStyle/>
        <a:p>
          <a:endParaRPr lang="en-US"/>
        </a:p>
      </dgm:t>
    </dgm:pt>
    <dgm:pt modelId="{0B2871D8-F501-46B8-959E-E7659257BA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800" u="sng" dirty="0"/>
            <a:t>Veien videre:</a:t>
          </a:r>
        </a:p>
        <a:p>
          <a:pPr>
            <a:lnSpc>
              <a:spcPct val="100000"/>
            </a:lnSpc>
          </a:pPr>
          <a:r>
            <a:rPr lang="en-US" sz="1800" dirty="0" err="1"/>
            <a:t>Profil</a:t>
          </a:r>
          <a:r>
            <a:rPr lang="en-US" sz="1800" dirty="0"/>
            <a:t> – </a:t>
          </a:r>
          <a:r>
            <a:rPr lang="en-US" sz="1800" dirty="0" err="1"/>
            <a:t>må</a:t>
          </a:r>
          <a:r>
            <a:rPr lang="en-US" sz="1800" dirty="0"/>
            <a:t> </a:t>
          </a:r>
          <a:r>
            <a:rPr lang="en-US" sz="1800" dirty="0" err="1"/>
            <a:t>ikke</a:t>
          </a:r>
          <a:r>
            <a:rPr lang="en-US" sz="1800" dirty="0"/>
            <a:t> </a:t>
          </a:r>
          <a:r>
            <a:rPr lang="en-US" sz="1800" dirty="0" err="1"/>
            <a:t>bli</a:t>
          </a:r>
          <a:r>
            <a:rPr lang="en-US" sz="1800" dirty="0"/>
            <a:t> for </a:t>
          </a:r>
          <a:r>
            <a:rPr lang="en-US" sz="1800" dirty="0" err="1"/>
            <a:t>mye</a:t>
          </a:r>
          <a:r>
            <a:rPr lang="en-US" sz="1800" dirty="0"/>
            <a:t> </a:t>
          </a:r>
          <a:r>
            <a:rPr lang="en-US" sz="1800" dirty="0" err="1"/>
            <a:t>på</a:t>
          </a:r>
          <a:r>
            <a:rPr lang="en-US" sz="1800" dirty="0"/>
            <a:t> </a:t>
          </a:r>
          <a:r>
            <a:rPr lang="en-US" sz="1800" dirty="0" err="1"/>
            <a:t>ett</a:t>
          </a:r>
          <a:r>
            <a:rPr lang="en-US" sz="1800" dirty="0"/>
            <a:t> </a:t>
          </a:r>
          <a:r>
            <a:rPr lang="en-US" sz="1800" dirty="0" err="1"/>
            <a:t>sted</a:t>
          </a:r>
          <a:r>
            <a:rPr lang="en-US" sz="1800" dirty="0"/>
            <a:t>. </a:t>
          </a:r>
          <a:r>
            <a:rPr lang="en-US" sz="1800" dirty="0" err="1"/>
            <a:t>Helhet</a:t>
          </a:r>
          <a:r>
            <a:rPr lang="en-US" sz="1800" dirty="0"/>
            <a:t> i </a:t>
          </a:r>
          <a:r>
            <a:rPr lang="en-US" sz="1800" dirty="0" err="1"/>
            <a:t>tilbudet</a:t>
          </a:r>
          <a:r>
            <a:rPr lang="en-US" sz="1800" dirty="0"/>
            <a:t>. Nye </a:t>
          </a:r>
          <a:r>
            <a:rPr lang="en-US" sz="1800" dirty="0" err="1"/>
            <a:t>muligheter</a:t>
          </a:r>
          <a:r>
            <a:rPr lang="en-US" sz="1800" dirty="0"/>
            <a:t> for å teste </a:t>
          </a:r>
          <a:r>
            <a:rPr lang="en-US" sz="1800" dirty="0" err="1"/>
            <a:t>kommunalt</a:t>
          </a:r>
          <a:r>
            <a:rPr lang="en-US" sz="1800" dirty="0"/>
            <a:t> </a:t>
          </a:r>
          <a:r>
            <a:rPr lang="en-US" sz="1800" dirty="0" err="1"/>
            <a:t>tjenestetilbud</a:t>
          </a:r>
          <a:r>
            <a:rPr lang="en-US" sz="1800" dirty="0"/>
            <a:t> “</a:t>
          </a:r>
          <a:r>
            <a:rPr lang="en-US" sz="1800" dirty="0" err="1"/>
            <a:t>ute</a:t>
          </a:r>
          <a:r>
            <a:rPr lang="en-US" sz="1800" dirty="0"/>
            <a:t>”. Stort </a:t>
          </a:r>
          <a:r>
            <a:rPr lang="en-US" sz="1800" dirty="0" err="1"/>
            <a:t>potensial</a:t>
          </a:r>
          <a:r>
            <a:rPr lang="en-US" sz="1800" dirty="0"/>
            <a:t> </a:t>
          </a:r>
          <a:r>
            <a:rPr lang="en-US" sz="1800" dirty="0" err="1"/>
            <a:t>som</a:t>
          </a:r>
          <a:r>
            <a:rPr lang="en-US" sz="1800" dirty="0"/>
            <a:t> port </a:t>
          </a:r>
          <a:r>
            <a:rPr lang="en-US" sz="1800" dirty="0" err="1"/>
            <a:t>til</a:t>
          </a:r>
          <a:r>
            <a:rPr lang="en-US" sz="1800" dirty="0"/>
            <a:t> hele </a:t>
          </a:r>
          <a:r>
            <a:rPr lang="en-US" sz="1800" dirty="0" err="1"/>
            <a:t>kommunen</a:t>
          </a:r>
          <a:r>
            <a:rPr lang="en-US" sz="1800" dirty="0"/>
            <a:t>. </a:t>
          </a:r>
          <a:r>
            <a:rPr lang="en-US" sz="1800" dirty="0" err="1"/>
            <a:t>Villakssenteret</a:t>
          </a:r>
          <a:r>
            <a:rPr lang="en-US" sz="1800" dirty="0"/>
            <a:t> </a:t>
          </a:r>
          <a:r>
            <a:rPr lang="en-US" sz="1800" dirty="0" err="1"/>
            <a:t>vil</a:t>
          </a:r>
          <a:r>
            <a:rPr lang="en-US" sz="1800" dirty="0"/>
            <a:t> </a:t>
          </a:r>
          <a:r>
            <a:rPr lang="en-US" sz="1800" dirty="0" err="1"/>
            <a:t>bety</a:t>
          </a:r>
          <a:r>
            <a:rPr lang="en-US" sz="1800" dirty="0"/>
            <a:t> </a:t>
          </a:r>
          <a:r>
            <a:rPr lang="en-US" sz="1800" dirty="0" err="1"/>
            <a:t>mye</a:t>
          </a:r>
          <a:r>
            <a:rPr lang="en-US" sz="1800" dirty="0"/>
            <a:t> for </a:t>
          </a:r>
          <a:r>
            <a:rPr lang="en-US" sz="1800" dirty="0" err="1"/>
            <a:t>tilbud</a:t>
          </a:r>
          <a:r>
            <a:rPr lang="en-US" sz="1800" dirty="0"/>
            <a:t>, </a:t>
          </a:r>
          <a:r>
            <a:rPr lang="en-US" sz="1800" dirty="0" err="1"/>
            <a:t>profil</a:t>
          </a:r>
          <a:r>
            <a:rPr lang="en-US" sz="1800" dirty="0"/>
            <a:t> og </a:t>
          </a:r>
          <a:r>
            <a:rPr lang="en-US" sz="1800" dirty="0" err="1"/>
            <a:t>besøkstall</a:t>
          </a:r>
          <a:endParaRPr lang="en-US" sz="1800" dirty="0"/>
        </a:p>
        <a:p>
          <a:pPr>
            <a:lnSpc>
              <a:spcPct val="100000"/>
            </a:lnSpc>
          </a:pPr>
          <a:endParaRPr lang="en-US" sz="1800" dirty="0"/>
        </a:p>
      </dgm:t>
    </dgm:pt>
    <dgm:pt modelId="{8853987F-828E-4F6B-8429-1C18CE500A81}" type="parTrans" cxnId="{FD6CF2CD-E5FF-464F-93E3-B46EF09C5303}">
      <dgm:prSet/>
      <dgm:spPr/>
      <dgm:t>
        <a:bodyPr/>
        <a:lstStyle/>
        <a:p>
          <a:endParaRPr lang="en-US" sz="3200"/>
        </a:p>
      </dgm:t>
    </dgm:pt>
    <dgm:pt modelId="{57DFF2BF-F7EE-4920-8B71-DF250A3445BF}" type="sibTrans" cxnId="{FD6CF2CD-E5FF-464F-93E3-B46EF09C5303}">
      <dgm:prSet/>
      <dgm:spPr/>
      <dgm:t>
        <a:bodyPr/>
        <a:lstStyle/>
        <a:p>
          <a:endParaRPr lang="en-US"/>
        </a:p>
      </dgm:t>
    </dgm:pt>
    <dgm:pt modelId="{0761FBF8-1744-4DB3-A819-C3BCDCEB0991}" type="pres">
      <dgm:prSet presAssocID="{0D68979F-F9CF-46E6-A599-CCE49B00658E}" presName="root" presStyleCnt="0">
        <dgm:presLayoutVars>
          <dgm:dir/>
          <dgm:resizeHandles val="exact"/>
        </dgm:presLayoutVars>
      </dgm:prSet>
      <dgm:spPr/>
    </dgm:pt>
    <dgm:pt modelId="{F5B3586C-8C34-4A01-8443-2A6A3EE2B1F4}" type="pres">
      <dgm:prSet presAssocID="{6A87DD43-0A1E-470E-97BA-BD822D2547FF}" presName="compNode" presStyleCnt="0"/>
      <dgm:spPr/>
    </dgm:pt>
    <dgm:pt modelId="{E9CCB717-9D3E-458A-83BD-BA2245C46A94}" type="pres">
      <dgm:prSet presAssocID="{6A87DD43-0A1E-470E-97BA-BD822D2547FF}" presName="bgRect" presStyleLbl="bgShp" presStyleIdx="0" presStyleCnt="3" custLinFactNeighborY="-8531"/>
      <dgm:spPr/>
    </dgm:pt>
    <dgm:pt modelId="{3505D1D1-7EDB-475E-8D3C-FCA7FD283180}" type="pres">
      <dgm:prSet presAssocID="{6A87DD43-0A1E-470E-97BA-BD822D2547FF}" presName="iconRect" presStyleLbl="node1" presStyleIdx="0" presStyleCnt="3" custFlipHor="1" custScaleX="100000" custScaleY="1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gg til med heldekkende fyll"/>
        </a:ext>
      </dgm:extLst>
    </dgm:pt>
    <dgm:pt modelId="{F3B1598B-8475-4DDF-8658-E40B8FBECDC2}" type="pres">
      <dgm:prSet presAssocID="{6A87DD43-0A1E-470E-97BA-BD822D2547FF}" presName="spaceRect" presStyleCnt="0"/>
      <dgm:spPr/>
    </dgm:pt>
    <dgm:pt modelId="{62D02F62-1DF7-4A00-BD09-30244A585FB2}" type="pres">
      <dgm:prSet presAssocID="{6A87DD43-0A1E-470E-97BA-BD822D2547FF}" presName="parTx" presStyleLbl="revTx" presStyleIdx="0" presStyleCnt="3">
        <dgm:presLayoutVars>
          <dgm:chMax val="0"/>
          <dgm:chPref val="0"/>
        </dgm:presLayoutVars>
      </dgm:prSet>
      <dgm:spPr/>
    </dgm:pt>
    <dgm:pt modelId="{9E177687-C138-4105-9772-98C8DFE0D05B}" type="pres">
      <dgm:prSet presAssocID="{9448334A-E18A-4B45-BE69-B4CFC470016E}" presName="sibTrans" presStyleCnt="0"/>
      <dgm:spPr/>
    </dgm:pt>
    <dgm:pt modelId="{6A0FB047-4476-4BF8-9B1E-05C50901C015}" type="pres">
      <dgm:prSet presAssocID="{27986F96-16E4-40EC-B296-4E0C04E66F43}" presName="compNode" presStyleCnt="0"/>
      <dgm:spPr/>
    </dgm:pt>
    <dgm:pt modelId="{982926D7-D9EF-4383-B07D-38E59CE905B1}" type="pres">
      <dgm:prSet presAssocID="{27986F96-16E4-40EC-B296-4E0C04E66F43}" presName="bgRect" presStyleLbl="bgShp" presStyleIdx="1" presStyleCnt="3" custLinFactNeighborY="-17862"/>
      <dgm:spPr/>
    </dgm:pt>
    <dgm:pt modelId="{B341CDC3-AC3E-49FA-87B3-59C05D5FA7CD}" type="pres">
      <dgm:prSet presAssocID="{27986F96-16E4-40EC-B296-4E0C04E66F43}" presName="iconRect" presStyleLbl="node1" presStyleIdx="1" presStyleCnt="3" custLinFactNeighborX="-8571" custLinFactNeighborY="-3078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eltegnpiler med heldekkende fyll"/>
        </a:ext>
      </dgm:extLst>
    </dgm:pt>
    <dgm:pt modelId="{FCC2ED52-E040-49D0-9E09-F48274905381}" type="pres">
      <dgm:prSet presAssocID="{27986F96-16E4-40EC-B296-4E0C04E66F43}" presName="spaceRect" presStyleCnt="0"/>
      <dgm:spPr/>
    </dgm:pt>
    <dgm:pt modelId="{F06BD73E-5CFF-4EA6-B06D-C7FD58CE82A4}" type="pres">
      <dgm:prSet presAssocID="{27986F96-16E4-40EC-B296-4E0C04E66F43}" presName="parTx" presStyleLbl="revTx" presStyleIdx="1" presStyleCnt="3" custLinFactNeighborX="-118" custLinFactNeighborY="-14791">
        <dgm:presLayoutVars>
          <dgm:chMax val="0"/>
          <dgm:chPref val="0"/>
        </dgm:presLayoutVars>
      </dgm:prSet>
      <dgm:spPr/>
    </dgm:pt>
    <dgm:pt modelId="{D9B1884D-95FE-48A8-B340-35CD5A5ADAFA}" type="pres">
      <dgm:prSet presAssocID="{F173B014-1575-4339-92EF-05E9B4C8B5BD}" presName="sibTrans" presStyleCnt="0"/>
      <dgm:spPr/>
    </dgm:pt>
    <dgm:pt modelId="{AAAEE951-5373-428F-B806-B8FE19AC1364}" type="pres">
      <dgm:prSet presAssocID="{0B2871D8-F501-46B8-959E-E7659257BADE}" presName="compNode" presStyleCnt="0"/>
      <dgm:spPr/>
    </dgm:pt>
    <dgm:pt modelId="{28D23360-B268-4C73-B801-C7BE96A5BAB4}" type="pres">
      <dgm:prSet presAssocID="{0B2871D8-F501-46B8-959E-E7659257BADE}" presName="bgRect" presStyleLbl="bgShp" presStyleIdx="2" presStyleCnt="3" custLinFactNeighborX="1130" custLinFactNeighborY="-36045"/>
      <dgm:spPr/>
    </dgm:pt>
    <dgm:pt modelId="{279E1B1D-73B6-4DB6-9A6B-D6E8620876FC}" type="pres">
      <dgm:prSet presAssocID="{0B2871D8-F501-46B8-959E-E7659257BADE}" presName="iconRect" presStyleLbl="node1" presStyleIdx="2" presStyleCnt="3" custLinFactNeighborX="-7003" custLinFactNeighborY="-7012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øyrepekende pekefinger"/>
        </a:ext>
      </dgm:extLst>
    </dgm:pt>
    <dgm:pt modelId="{A6E613A5-8EC4-4650-8A69-483E4ED5BEF0}" type="pres">
      <dgm:prSet presAssocID="{0B2871D8-F501-46B8-959E-E7659257BADE}" presName="spaceRect" presStyleCnt="0"/>
      <dgm:spPr/>
    </dgm:pt>
    <dgm:pt modelId="{464041FD-63CC-4FB4-98C5-27E86DFC2E4C}" type="pres">
      <dgm:prSet presAssocID="{0B2871D8-F501-46B8-959E-E7659257BADE}" presName="parTx" presStyleLbl="revTx" presStyleIdx="2" presStyleCnt="3" custLinFactNeighborX="-926" custLinFactNeighborY="-23215">
        <dgm:presLayoutVars>
          <dgm:chMax val="0"/>
          <dgm:chPref val="0"/>
        </dgm:presLayoutVars>
      </dgm:prSet>
      <dgm:spPr/>
    </dgm:pt>
  </dgm:ptLst>
  <dgm:cxnLst>
    <dgm:cxn modelId="{E02EBC5C-828A-4477-8A83-2EC9C5E8ED07}" srcId="{0D68979F-F9CF-46E6-A599-CCE49B00658E}" destId="{27986F96-16E4-40EC-B296-4E0C04E66F43}" srcOrd="1" destOrd="0" parTransId="{A12B4888-3ADB-4346-89EB-C83170702E06}" sibTransId="{F173B014-1575-4339-92EF-05E9B4C8B5BD}"/>
    <dgm:cxn modelId="{63B3AE43-AC96-4D59-AD55-F57A70C1103C}" type="presOf" srcId="{27986F96-16E4-40EC-B296-4E0C04E66F43}" destId="{F06BD73E-5CFF-4EA6-B06D-C7FD58CE82A4}" srcOrd="0" destOrd="0" presId="urn:microsoft.com/office/officeart/2018/2/layout/IconVerticalSolidList"/>
    <dgm:cxn modelId="{D6AA39AE-5B42-4F1E-8785-7665338ED92C}" srcId="{0D68979F-F9CF-46E6-A599-CCE49B00658E}" destId="{6A87DD43-0A1E-470E-97BA-BD822D2547FF}" srcOrd="0" destOrd="0" parTransId="{5C143262-28DA-4B62-B548-0D4A809558B9}" sibTransId="{9448334A-E18A-4B45-BE69-B4CFC470016E}"/>
    <dgm:cxn modelId="{92C6BAC4-8BE8-4D15-8E2B-02112E3A3F5A}" type="presOf" srcId="{0B2871D8-F501-46B8-959E-E7659257BADE}" destId="{464041FD-63CC-4FB4-98C5-27E86DFC2E4C}" srcOrd="0" destOrd="0" presId="urn:microsoft.com/office/officeart/2018/2/layout/IconVerticalSolidList"/>
    <dgm:cxn modelId="{9EC07FC7-11A4-4271-B0A9-BA4E7A1D1C2B}" type="presOf" srcId="{0D68979F-F9CF-46E6-A599-CCE49B00658E}" destId="{0761FBF8-1744-4DB3-A819-C3BCDCEB0991}" srcOrd="0" destOrd="0" presId="urn:microsoft.com/office/officeart/2018/2/layout/IconVerticalSolidList"/>
    <dgm:cxn modelId="{FD6CF2CD-E5FF-464F-93E3-B46EF09C5303}" srcId="{0D68979F-F9CF-46E6-A599-CCE49B00658E}" destId="{0B2871D8-F501-46B8-959E-E7659257BADE}" srcOrd="2" destOrd="0" parTransId="{8853987F-828E-4F6B-8429-1C18CE500A81}" sibTransId="{57DFF2BF-F7EE-4920-8B71-DF250A3445BF}"/>
    <dgm:cxn modelId="{C57927E0-DD07-4F2F-8014-3D5BB0C3FCFF}" type="presOf" srcId="{6A87DD43-0A1E-470E-97BA-BD822D2547FF}" destId="{62D02F62-1DF7-4A00-BD09-30244A585FB2}" srcOrd="0" destOrd="0" presId="urn:microsoft.com/office/officeart/2018/2/layout/IconVerticalSolidList"/>
    <dgm:cxn modelId="{011D6661-31CB-46F3-B3DA-03267A669321}" type="presParOf" srcId="{0761FBF8-1744-4DB3-A819-C3BCDCEB0991}" destId="{F5B3586C-8C34-4A01-8443-2A6A3EE2B1F4}" srcOrd="0" destOrd="0" presId="urn:microsoft.com/office/officeart/2018/2/layout/IconVerticalSolidList"/>
    <dgm:cxn modelId="{74810802-EBC5-4365-8304-D58EB2CAB908}" type="presParOf" srcId="{F5B3586C-8C34-4A01-8443-2A6A3EE2B1F4}" destId="{E9CCB717-9D3E-458A-83BD-BA2245C46A94}" srcOrd="0" destOrd="0" presId="urn:microsoft.com/office/officeart/2018/2/layout/IconVerticalSolidList"/>
    <dgm:cxn modelId="{0BFFA090-E997-431D-BFDF-35DBC982CA55}" type="presParOf" srcId="{F5B3586C-8C34-4A01-8443-2A6A3EE2B1F4}" destId="{3505D1D1-7EDB-475E-8D3C-FCA7FD283180}" srcOrd="1" destOrd="0" presId="urn:microsoft.com/office/officeart/2018/2/layout/IconVerticalSolidList"/>
    <dgm:cxn modelId="{77644311-7CB1-497B-8FB9-D0B5612AE1C5}" type="presParOf" srcId="{F5B3586C-8C34-4A01-8443-2A6A3EE2B1F4}" destId="{F3B1598B-8475-4DDF-8658-E40B8FBECDC2}" srcOrd="2" destOrd="0" presId="urn:microsoft.com/office/officeart/2018/2/layout/IconVerticalSolidList"/>
    <dgm:cxn modelId="{2BC025C0-F97E-44DE-A11A-53B30417F145}" type="presParOf" srcId="{F5B3586C-8C34-4A01-8443-2A6A3EE2B1F4}" destId="{62D02F62-1DF7-4A00-BD09-30244A585FB2}" srcOrd="3" destOrd="0" presId="urn:microsoft.com/office/officeart/2018/2/layout/IconVerticalSolidList"/>
    <dgm:cxn modelId="{DC8147DB-3A14-4AB0-B28E-F47CB0C2611E}" type="presParOf" srcId="{0761FBF8-1744-4DB3-A819-C3BCDCEB0991}" destId="{9E177687-C138-4105-9772-98C8DFE0D05B}" srcOrd="1" destOrd="0" presId="urn:microsoft.com/office/officeart/2018/2/layout/IconVerticalSolidList"/>
    <dgm:cxn modelId="{5E083FC0-DF6C-4606-B71B-C5A45B7660C8}" type="presParOf" srcId="{0761FBF8-1744-4DB3-A819-C3BCDCEB0991}" destId="{6A0FB047-4476-4BF8-9B1E-05C50901C015}" srcOrd="2" destOrd="0" presId="urn:microsoft.com/office/officeart/2018/2/layout/IconVerticalSolidList"/>
    <dgm:cxn modelId="{0D4A1392-6F27-4ED4-96EE-F5D82BFE15C1}" type="presParOf" srcId="{6A0FB047-4476-4BF8-9B1E-05C50901C015}" destId="{982926D7-D9EF-4383-B07D-38E59CE905B1}" srcOrd="0" destOrd="0" presId="urn:microsoft.com/office/officeart/2018/2/layout/IconVerticalSolidList"/>
    <dgm:cxn modelId="{0242FD47-038E-49E0-92DD-ED3768474185}" type="presParOf" srcId="{6A0FB047-4476-4BF8-9B1E-05C50901C015}" destId="{B341CDC3-AC3E-49FA-87B3-59C05D5FA7CD}" srcOrd="1" destOrd="0" presId="urn:microsoft.com/office/officeart/2018/2/layout/IconVerticalSolidList"/>
    <dgm:cxn modelId="{8D744C48-E88E-4424-BCA9-9CBF671CB245}" type="presParOf" srcId="{6A0FB047-4476-4BF8-9B1E-05C50901C015}" destId="{FCC2ED52-E040-49D0-9E09-F48274905381}" srcOrd="2" destOrd="0" presId="urn:microsoft.com/office/officeart/2018/2/layout/IconVerticalSolidList"/>
    <dgm:cxn modelId="{4B1B9681-0C01-466C-AC8E-13C84F1F2965}" type="presParOf" srcId="{6A0FB047-4476-4BF8-9B1E-05C50901C015}" destId="{F06BD73E-5CFF-4EA6-B06D-C7FD58CE82A4}" srcOrd="3" destOrd="0" presId="urn:microsoft.com/office/officeart/2018/2/layout/IconVerticalSolidList"/>
    <dgm:cxn modelId="{8BA4748D-C752-49BE-B676-189777692760}" type="presParOf" srcId="{0761FBF8-1744-4DB3-A819-C3BCDCEB0991}" destId="{D9B1884D-95FE-48A8-B340-35CD5A5ADAFA}" srcOrd="3" destOrd="0" presId="urn:microsoft.com/office/officeart/2018/2/layout/IconVerticalSolidList"/>
    <dgm:cxn modelId="{7A5AEA21-2350-49B2-9153-47344C6E95D7}" type="presParOf" srcId="{0761FBF8-1744-4DB3-A819-C3BCDCEB0991}" destId="{AAAEE951-5373-428F-B806-B8FE19AC1364}" srcOrd="4" destOrd="0" presId="urn:microsoft.com/office/officeart/2018/2/layout/IconVerticalSolidList"/>
    <dgm:cxn modelId="{F16617D8-BE4C-4917-A65F-8EF6FB333846}" type="presParOf" srcId="{AAAEE951-5373-428F-B806-B8FE19AC1364}" destId="{28D23360-B268-4C73-B801-C7BE96A5BAB4}" srcOrd="0" destOrd="0" presId="urn:microsoft.com/office/officeart/2018/2/layout/IconVerticalSolidList"/>
    <dgm:cxn modelId="{CC580194-FACB-407C-80A3-1B573B32831F}" type="presParOf" srcId="{AAAEE951-5373-428F-B806-B8FE19AC1364}" destId="{279E1B1D-73B6-4DB6-9A6B-D6E8620876FC}" srcOrd="1" destOrd="0" presId="urn:microsoft.com/office/officeart/2018/2/layout/IconVerticalSolidList"/>
    <dgm:cxn modelId="{DDA5B040-65E5-481A-A96B-AEAAECA10FDF}" type="presParOf" srcId="{AAAEE951-5373-428F-B806-B8FE19AC1364}" destId="{A6E613A5-8EC4-4650-8A69-483E4ED5BEF0}" srcOrd="2" destOrd="0" presId="urn:microsoft.com/office/officeart/2018/2/layout/IconVerticalSolidList"/>
    <dgm:cxn modelId="{B531A2D4-EB4D-41C8-8552-2DF1AB06952C}" type="presParOf" srcId="{AAAEE951-5373-428F-B806-B8FE19AC1364}" destId="{464041FD-63CC-4FB4-98C5-27E86DFC2E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CB717-9D3E-458A-83BD-BA2245C46A94}">
      <dsp:nvSpPr>
        <dsp:cNvPr id="0" name=""/>
        <dsp:cNvSpPr/>
      </dsp:nvSpPr>
      <dsp:spPr>
        <a:xfrm>
          <a:off x="0" y="0"/>
          <a:ext cx="7193280" cy="19378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5D1D1-7EDB-475E-8D3C-FCA7FD283180}">
      <dsp:nvSpPr>
        <dsp:cNvPr id="0" name=""/>
        <dsp:cNvSpPr/>
      </dsp:nvSpPr>
      <dsp:spPr>
        <a:xfrm flipH="1">
          <a:off x="586206" y="441678"/>
          <a:ext cx="1066872" cy="1065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02F62-1DF7-4A00-BD09-30244A585FB2}">
      <dsp:nvSpPr>
        <dsp:cNvPr id="0" name=""/>
        <dsp:cNvSpPr/>
      </dsp:nvSpPr>
      <dsp:spPr>
        <a:xfrm>
          <a:off x="2239286" y="5657"/>
          <a:ext cx="4836361" cy="1939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292" tIns="205292" rIns="205292" bIns="2052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u="sng" kern="1200" dirty="0"/>
            <a:t>Mye er oppnådd</a:t>
          </a:r>
          <a:r>
            <a:rPr lang="nb-NO" sz="1800" kern="1200" dirty="0"/>
            <a:t>: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stabil drift, godt samarbeid på porten, stort aktivitetsnivå, mye aktivitet, høye besøkstall, mange interessenter</a:t>
          </a:r>
          <a:endParaRPr lang="en-US" sz="1800" kern="1200" dirty="0"/>
        </a:p>
      </dsp:txBody>
      <dsp:txXfrm>
        <a:off x="2239286" y="5657"/>
        <a:ext cx="4836361" cy="1939768"/>
      </dsp:txXfrm>
    </dsp:sp>
    <dsp:sp modelId="{982926D7-D9EF-4383-B07D-38E59CE905B1}">
      <dsp:nvSpPr>
        <dsp:cNvPr id="0" name=""/>
        <dsp:cNvSpPr/>
      </dsp:nvSpPr>
      <dsp:spPr>
        <a:xfrm>
          <a:off x="0" y="2055698"/>
          <a:ext cx="7193280" cy="19378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1CDC3-AC3E-49FA-87B3-59C05D5FA7CD}">
      <dsp:nvSpPr>
        <dsp:cNvPr id="0" name=""/>
        <dsp:cNvSpPr/>
      </dsp:nvSpPr>
      <dsp:spPr>
        <a:xfrm>
          <a:off x="494765" y="2509747"/>
          <a:ext cx="1066872" cy="1065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BD73E-5CFF-4EA6-B06D-C7FD58CE82A4}">
      <dsp:nvSpPr>
        <dsp:cNvPr id="0" name=""/>
        <dsp:cNvSpPr/>
      </dsp:nvSpPr>
      <dsp:spPr>
        <a:xfrm>
          <a:off x="2233579" y="2114930"/>
          <a:ext cx="4836361" cy="1939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292" tIns="205292" rIns="205292" bIns="2052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u="sng" kern="1200" dirty="0"/>
            <a:t>TTT: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Kontorfellesskapet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Driftsformer, for eksempel kafe´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Mye investeringer er gjort – må tilpasse økonomi</a:t>
          </a:r>
          <a:endParaRPr lang="en-US" sz="1800" kern="1200" dirty="0"/>
        </a:p>
      </dsp:txBody>
      <dsp:txXfrm>
        <a:off x="2233579" y="2114930"/>
        <a:ext cx="4836361" cy="1939768"/>
      </dsp:txXfrm>
    </dsp:sp>
    <dsp:sp modelId="{28D23360-B268-4C73-B801-C7BE96A5BAB4}">
      <dsp:nvSpPr>
        <dsp:cNvPr id="0" name=""/>
        <dsp:cNvSpPr/>
      </dsp:nvSpPr>
      <dsp:spPr>
        <a:xfrm>
          <a:off x="0" y="4099519"/>
          <a:ext cx="7193280" cy="19378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E1B1D-73B6-4DB6-9A6B-D6E8620876FC}">
      <dsp:nvSpPr>
        <dsp:cNvPr id="0" name=""/>
        <dsp:cNvSpPr/>
      </dsp:nvSpPr>
      <dsp:spPr>
        <a:xfrm>
          <a:off x="511493" y="4486591"/>
          <a:ext cx="1066872" cy="1065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041FD-63CC-4FB4-98C5-27E86DFC2E4C}">
      <dsp:nvSpPr>
        <dsp:cNvPr id="0" name=""/>
        <dsp:cNvSpPr/>
      </dsp:nvSpPr>
      <dsp:spPr>
        <a:xfrm>
          <a:off x="2194501" y="4347709"/>
          <a:ext cx="4836361" cy="1939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292" tIns="205292" rIns="205292" bIns="2052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u="sng" kern="1200" dirty="0"/>
            <a:t>Veien videre: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Profil</a:t>
          </a:r>
          <a:r>
            <a:rPr lang="en-US" sz="1800" kern="1200" dirty="0"/>
            <a:t> – </a:t>
          </a:r>
          <a:r>
            <a:rPr lang="en-US" sz="1800" kern="1200" dirty="0" err="1"/>
            <a:t>må</a:t>
          </a:r>
          <a:r>
            <a:rPr lang="en-US" sz="1800" kern="1200" dirty="0"/>
            <a:t> </a:t>
          </a:r>
          <a:r>
            <a:rPr lang="en-US" sz="1800" kern="1200" dirty="0" err="1"/>
            <a:t>ikke</a:t>
          </a:r>
          <a:r>
            <a:rPr lang="en-US" sz="1800" kern="1200" dirty="0"/>
            <a:t> </a:t>
          </a:r>
          <a:r>
            <a:rPr lang="en-US" sz="1800" kern="1200" dirty="0" err="1"/>
            <a:t>bli</a:t>
          </a:r>
          <a:r>
            <a:rPr lang="en-US" sz="1800" kern="1200" dirty="0"/>
            <a:t> for </a:t>
          </a:r>
          <a:r>
            <a:rPr lang="en-US" sz="1800" kern="1200" dirty="0" err="1"/>
            <a:t>mye</a:t>
          </a:r>
          <a:r>
            <a:rPr lang="en-US" sz="1800" kern="1200" dirty="0"/>
            <a:t> </a:t>
          </a:r>
          <a:r>
            <a:rPr lang="en-US" sz="1800" kern="1200" dirty="0" err="1"/>
            <a:t>på</a:t>
          </a:r>
          <a:r>
            <a:rPr lang="en-US" sz="1800" kern="1200" dirty="0"/>
            <a:t> </a:t>
          </a:r>
          <a:r>
            <a:rPr lang="en-US" sz="1800" kern="1200" dirty="0" err="1"/>
            <a:t>ett</a:t>
          </a:r>
          <a:r>
            <a:rPr lang="en-US" sz="1800" kern="1200" dirty="0"/>
            <a:t> </a:t>
          </a:r>
          <a:r>
            <a:rPr lang="en-US" sz="1800" kern="1200" dirty="0" err="1"/>
            <a:t>sted</a:t>
          </a:r>
          <a:r>
            <a:rPr lang="en-US" sz="1800" kern="1200" dirty="0"/>
            <a:t>. </a:t>
          </a:r>
          <a:r>
            <a:rPr lang="en-US" sz="1800" kern="1200" dirty="0" err="1"/>
            <a:t>Helhet</a:t>
          </a:r>
          <a:r>
            <a:rPr lang="en-US" sz="1800" kern="1200" dirty="0"/>
            <a:t> i </a:t>
          </a:r>
          <a:r>
            <a:rPr lang="en-US" sz="1800" kern="1200" dirty="0" err="1"/>
            <a:t>tilbudet</a:t>
          </a:r>
          <a:r>
            <a:rPr lang="en-US" sz="1800" kern="1200" dirty="0"/>
            <a:t>. Nye </a:t>
          </a:r>
          <a:r>
            <a:rPr lang="en-US" sz="1800" kern="1200" dirty="0" err="1"/>
            <a:t>muligheter</a:t>
          </a:r>
          <a:r>
            <a:rPr lang="en-US" sz="1800" kern="1200" dirty="0"/>
            <a:t> for å teste </a:t>
          </a:r>
          <a:r>
            <a:rPr lang="en-US" sz="1800" kern="1200" dirty="0" err="1"/>
            <a:t>kommunalt</a:t>
          </a:r>
          <a:r>
            <a:rPr lang="en-US" sz="1800" kern="1200" dirty="0"/>
            <a:t> </a:t>
          </a:r>
          <a:r>
            <a:rPr lang="en-US" sz="1800" kern="1200" dirty="0" err="1"/>
            <a:t>tjenestetilbud</a:t>
          </a:r>
          <a:r>
            <a:rPr lang="en-US" sz="1800" kern="1200" dirty="0"/>
            <a:t> “</a:t>
          </a:r>
          <a:r>
            <a:rPr lang="en-US" sz="1800" kern="1200" dirty="0" err="1"/>
            <a:t>ute</a:t>
          </a:r>
          <a:r>
            <a:rPr lang="en-US" sz="1800" kern="1200" dirty="0"/>
            <a:t>”. Stort </a:t>
          </a:r>
          <a:r>
            <a:rPr lang="en-US" sz="1800" kern="1200" dirty="0" err="1"/>
            <a:t>potensial</a:t>
          </a:r>
          <a:r>
            <a:rPr lang="en-US" sz="1800" kern="1200" dirty="0"/>
            <a:t> </a:t>
          </a:r>
          <a:r>
            <a:rPr lang="en-US" sz="1800" kern="1200" dirty="0" err="1"/>
            <a:t>som</a:t>
          </a:r>
          <a:r>
            <a:rPr lang="en-US" sz="1800" kern="1200" dirty="0"/>
            <a:t> port </a:t>
          </a:r>
          <a:r>
            <a:rPr lang="en-US" sz="1800" kern="1200" dirty="0" err="1"/>
            <a:t>til</a:t>
          </a:r>
          <a:r>
            <a:rPr lang="en-US" sz="1800" kern="1200" dirty="0"/>
            <a:t> hele </a:t>
          </a:r>
          <a:r>
            <a:rPr lang="en-US" sz="1800" kern="1200" dirty="0" err="1"/>
            <a:t>kommunen</a:t>
          </a:r>
          <a:r>
            <a:rPr lang="en-US" sz="1800" kern="1200" dirty="0"/>
            <a:t>. </a:t>
          </a:r>
          <a:r>
            <a:rPr lang="en-US" sz="1800" kern="1200" dirty="0" err="1"/>
            <a:t>Villakssenteret</a:t>
          </a:r>
          <a:r>
            <a:rPr lang="en-US" sz="1800" kern="1200" dirty="0"/>
            <a:t> </a:t>
          </a:r>
          <a:r>
            <a:rPr lang="en-US" sz="1800" kern="1200" dirty="0" err="1"/>
            <a:t>vil</a:t>
          </a:r>
          <a:r>
            <a:rPr lang="en-US" sz="1800" kern="1200" dirty="0"/>
            <a:t> </a:t>
          </a:r>
          <a:r>
            <a:rPr lang="en-US" sz="1800" kern="1200" dirty="0" err="1"/>
            <a:t>bety</a:t>
          </a:r>
          <a:r>
            <a:rPr lang="en-US" sz="1800" kern="1200" dirty="0"/>
            <a:t> </a:t>
          </a:r>
          <a:r>
            <a:rPr lang="en-US" sz="1800" kern="1200" dirty="0" err="1"/>
            <a:t>mye</a:t>
          </a:r>
          <a:r>
            <a:rPr lang="en-US" sz="1800" kern="1200" dirty="0"/>
            <a:t> for </a:t>
          </a:r>
          <a:r>
            <a:rPr lang="en-US" sz="1800" kern="1200" dirty="0" err="1"/>
            <a:t>tilbud</a:t>
          </a:r>
          <a:r>
            <a:rPr lang="en-US" sz="1800" kern="1200" dirty="0"/>
            <a:t>, </a:t>
          </a:r>
          <a:r>
            <a:rPr lang="en-US" sz="1800" kern="1200" dirty="0" err="1"/>
            <a:t>profil</a:t>
          </a:r>
          <a:r>
            <a:rPr lang="en-US" sz="1800" kern="1200" dirty="0"/>
            <a:t> og </a:t>
          </a:r>
          <a:r>
            <a:rPr lang="en-US" sz="1800" kern="1200" dirty="0" err="1"/>
            <a:t>besøkstall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194501" y="4347709"/>
        <a:ext cx="4836361" cy="1939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E967F19-ED2A-4516-A4C7-B7DF6918F1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56857" cy="486483"/>
          </a:xfrm>
          <a:prstGeom prst="rect">
            <a:avLst/>
          </a:prstGeom>
        </p:spPr>
        <p:txBody>
          <a:bodyPr vert="horz" lIns="89144" tIns="44572" rIns="89144" bIns="44572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D7382C1-7691-4B93-9367-B11A081F76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32691" y="1"/>
            <a:ext cx="2856857" cy="486483"/>
          </a:xfrm>
          <a:prstGeom prst="rect">
            <a:avLst/>
          </a:prstGeom>
        </p:spPr>
        <p:txBody>
          <a:bodyPr vert="horz" lIns="89144" tIns="44572" rIns="89144" bIns="44572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B3B160-F7D5-48DD-B72D-8211983C4615}" type="datetimeFigureOut">
              <a:rPr lang="nb-NO"/>
              <a:pPr>
                <a:defRPr/>
              </a:pPr>
              <a:t>17.06.2025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E6CF144B-11BD-4800-B5E9-BEAE915D89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1214438"/>
            <a:ext cx="5827712" cy="3279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44" tIns="44572" rIns="89144" bIns="44572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0F9E0B59-7C2B-45D9-9C80-C94781270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802" y="4676764"/>
            <a:ext cx="5273485" cy="3826583"/>
          </a:xfrm>
          <a:prstGeom prst="rect">
            <a:avLst/>
          </a:prstGeom>
        </p:spPr>
        <p:txBody>
          <a:bodyPr vert="horz" lIns="89144" tIns="44572" rIns="89144" bIns="44572" rtlCol="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2674D75-B75F-4C01-9CF7-EDCE9AAE31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32292"/>
            <a:ext cx="2856857" cy="486483"/>
          </a:xfrm>
          <a:prstGeom prst="rect">
            <a:avLst/>
          </a:prstGeom>
        </p:spPr>
        <p:txBody>
          <a:bodyPr vert="horz" lIns="89144" tIns="44572" rIns="89144" bIns="44572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6F7229-E30F-4C07-99D7-D71C46E38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32691" y="9232292"/>
            <a:ext cx="2856857" cy="486483"/>
          </a:xfrm>
          <a:prstGeom prst="rect">
            <a:avLst/>
          </a:prstGeom>
        </p:spPr>
        <p:txBody>
          <a:bodyPr vert="horz" wrap="square" lIns="89144" tIns="44572" rIns="89144" bIns="4457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44A159-481D-4524-B166-E420C73C0E9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44A159-481D-4524-B166-E420C73C0E9B}" type="slidenum">
              <a:rPr lang="nb-NO" altLang="nb-NO" smtClean="0"/>
              <a:pPr>
                <a:defRPr/>
              </a:pPr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8121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emside - d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5B3C201D-51DA-445C-984B-E38B43A72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7E358756-740F-48C0-9A5D-F24246AD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C1B15AA-C0B1-4D90-A1AE-EB1851527448}" type="datetime1">
              <a:rPr lang="nb-NO"/>
              <a:pPr>
                <a:defRPr/>
              </a:pPr>
              <a:t>17.06.2025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62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2">
            <a:extLst>
              <a:ext uri="{FF2B5EF4-FFF2-40B4-BE49-F238E27FC236}">
                <a16:creationId xmlns:a16="http://schemas.microsoft.com/office/drawing/2014/main" id="{7D756F58-A36A-4B03-9CEB-22D2B2A7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946C-DF70-464C-94CF-77D09762826C}" type="datetime1">
              <a:rPr lang="nb-NO"/>
              <a:pPr>
                <a:defRPr/>
              </a:pPr>
              <a:t>17.06.2025</a:t>
            </a:fld>
            <a:endParaRPr lang="nb-NO"/>
          </a:p>
        </p:txBody>
      </p:sp>
      <p:sp>
        <p:nvSpPr>
          <p:cNvPr id="5" name="Plassholder for bunntekst 3">
            <a:extLst>
              <a:ext uri="{FF2B5EF4-FFF2-40B4-BE49-F238E27FC236}">
                <a16:creationId xmlns:a16="http://schemas.microsoft.com/office/drawing/2014/main" id="{B5349577-52F6-49E4-884B-6E1EE68B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3F9913E8-6095-44D3-BE08-C5D8B655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CFFD-7278-4B73-8AA9-E8CF4481143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1388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6">
            <a:extLst>
              <a:ext uri="{FF2B5EF4-FFF2-40B4-BE49-F238E27FC236}">
                <a16:creationId xmlns:a16="http://schemas.microsoft.com/office/drawing/2014/main" id="{2DA267BE-8B05-4336-9340-71C06F9A2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13" y="6296025"/>
            <a:ext cx="6889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8348E70-04EC-451D-958F-3E1D5590E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47650" y="6242050"/>
            <a:ext cx="12493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D03E-F435-4D80-A6F3-120D3233BA2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93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emside - 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12E5211A-094A-46A0-9BD0-F9C0CC71C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993B6C-7066-4ECE-AAAF-E46F3809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70A0B5-6BE6-4C3B-8C20-261DA0CC8073}" type="datetime1">
              <a:rPr lang="nb-NO"/>
              <a:pPr>
                <a:defRPr/>
              </a:pPr>
              <a:t>17.06.2025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62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emside - e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6CE8C1C2-C5BD-4920-A9BC-D19D31103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D8D879B-8911-4D7C-B20E-8912F5CB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1052362-01B3-4B6D-9495-C4279DE8EB0B}" type="datetime1">
              <a:rPr lang="nb-NO"/>
              <a:pPr>
                <a:defRPr/>
              </a:pPr>
              <a:t>17.06.2025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99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Fremside - 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EE7811B0-4710-4BA5-A81B-E4BB2D902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B464A4D9-7EF1-439C-B9F3-387ADB74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74E2F6-B7ED-47F7-8CB5-74895AE91A13}" type="datetime1">
              <a:rPr lang="nb-NO"/>
              <a:pPr>
                <a:defRPr/>
              </a:pPr>
              <a:t>17.06.2025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80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Fremside - g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5E1B1816-D2CB-440D-AC3E-DDD2E2127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5C7F9D64-6B39-4DE6-A3B4-16795DE3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386B4E-26F5-4C31-8827-64EC0BD102A7}" type="datetime1">
              <a:rPr lang="nb-NO"/>
              <a:pPr>
                <a:defRPr/>
              </a:pPr>
              <a:t>17.06.2025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856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Fremside - trak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9C3DF97E-9EE5-4248-ADC4-1EBFF67CE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4EBC4C0C-2EEB-4624-BD01-CE96B72E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08E683-E87C-4CBB-B53E-D15ED2F87238}" type="datetime1">
              <a:rPr lang="nb-NO"/>
              <a:pPr>
                <a:defRPr/>
              </a:pPr>
              <a:t>17.06.2025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693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AC939358-CAB2-4E95-AAA9-ECF0A9CB4B3B}"/>
              </a:ext>
            </a:extLst>
          </p:cNvPr>
          <p:cNvSpPr txBox="1">
            <a:spLocks/>
          </p:cNvSpPr>
          <p:nvPr/>
        </p:nvSpPr>
        <p:spPr>
          <a:xfrm>
            <a:off x="1333500" y="4362450"/>
            <a:ext cx="9620250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b-NO">
                <a:ea typeface="+mj-ea"/>
                <a:cs typeface="+mj-cs"/>
              </a:rPr>
              <a:t>Klikk for å redigere tittelstil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1333467" y="5005414"/>
            <a:ext cx="9525067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0796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>
            <a:extLst>
              <a:ext uri="{FF2B5EF4-FFF2-40B4-BE49-F238E27FC236}">
                <a16:creationId xmlns:a16="http://schemas.microsoft.com/office/drawing/2014/main" id="{7F360178-CA2F-48DC-9FC8-ACEE31DC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55408A16-A76C-41E9-AC26-A7CB17FB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77C47B-9655-4AEF-ABD8-702FE8DC8AA8}" type="datetime1">
              <a:rPr lang="nb-NO"/>
              <a:pPr>
                <a:defRPr/>
              </a:pPr>
              <a:t>17.06.2025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89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98CBBF89-2C67-4B5E-A1BA-22E8A072B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928670"/>
            <a:ext cx="10248933" cy="631844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47625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/>
          </p:nvPr>
        </p:nvSpPr>
        <p:spPr>
          <a:xfrm>
            <a:off x="6477001" y="1571625"/>
            <a:ext cx="5143500" cy="4071938"/>
          </a:xfrm>
          <a:ln>
            <a:solidFill>
              <a:srgbClr val="325D27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58AA877-65A2-4784-8118-891E257F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3000" y="635635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6D8EA2E-4403-49A3-90B1-BD24CF114B2E}" type="datetime1">
              <a:rPr lang="nb-NO"/>
              <a:pPr>
                <a:defRPr/>
              </a:pPr>
              <a:t>17.06.2025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10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581D243E-7BC7-4167-A419-52C0A7B174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7B815DA5-F21B-4999-8D03-BB4F30E1C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F216A4-48E0-487A-A443-CC2CA0ABD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551EDF-0136-4512-8FD6-53F67EDD46B4}" type="datetime1">
              <a:rPr lang="nb-NO"/>
              <a:pPr>
                <a:defRPr/>
              </a:pPr>
              <a:t>17.06.2025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28019F-1815-427D-870F-B72CAC359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91EB4A-C2DB-4E7A-B589-B73A6FE5C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0C1AE5-D4AA-47AD-97DF-692D0160053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63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png"/><Relationship Id="rId5" Type="http://schemas.openxmlformats.org/officeDocument/2006/relationships/image" Target="../media/image13.emf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964E32-42BC-56CA-D514-C781FDA9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0" y="2623021"/>
            <a:ext cx="5161280" cy="703282"/>
          </a:xfrm>
        </p:spPr>
        <p:txBody>
          <a:bodyPr>
            <a:noAutofit/>
          </a:bodyPr>
          <a:lstStyle/>
          <a:p>
            <a:r>
              <a:rPr lang="nb-NO" sz="3200" dirty="0"/>
              <a:t>Kommunedirektøren ber om å få tolket protokolltilførsel fra formannskapet 13.05.2025</a:t>
            </a:r>
            <a:br>
              <a:rPr lang="nb-NO" sz="3200" dirty="0"/>
            </a:br>
            <a:br>
              <a:rPr lang="nb-NO" sz="3200" dirty="0"/>
            </a:br>
            <a:br>
              <a:rPr lang="nb-NO" sz="3200" dirty="0"/>
            </a:br>
            <a:r>
              <a:rPr lang="nb-NO" sz="2400" dirty="0"/>
              <a:t>Formannskapet 17.06.2025</a:t>
            </a:r>
          </a:p>
        </p:txBody>
      </p:sp>
      <p:pic>
        <p:nvPicPr>
          <p:cNvPr id="1026" name="Picture 2" descr="Foto">
            <a:extLst>
              <a:ext uri="{FF2B5EF4-FFF2-40B4-BE49-F238E27FC236}">
                <a16:creationId xmlns:a16="http://schemas.microsoft.com/office/drawing/2014/main" id="{654BBC65-0F13-90B5-33BD-65355A7B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1455420"/>
            <a:ext cx="5262880" cy="39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an være grafikk av tekst som sier 'FRIVILLIG IOTRE GAULDAL MIDTRE SENTRAL'">
            <a:extLst>
              <a:ext uri="{FF2B5EF4-FFF2-40B4-BE49-F238E27FC236}">
                <a16:creationId xmlns:a16="http://schemas.microsoft.com/office/drawing/2014/main" id="{C09891D7-C34B-32C6-333E-98520CC2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0" y="3487446"/>
            <a:ext cx="665730" cy="6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D13581C-B190-9CB1-D6DC-377339CC0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51" y="2342270"/>
            <a:ext cx="665729" cy="56150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C0F1218-7D2F-88D1-6A37-239ABA6A4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895" y="2484280"/>
            <a:ext cx="665729" cy="5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374BB1-C397-C385-52E2-D0EDE069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1" y="206992"/>
            <a:ext cx="5283200" cy="703282"/>
          </a:xfrm>
        </p:spPr>
        <p:txBody>
          <a:bodyPr/>
          <a:lstStyle/>
          <a:p>
            <a:r>
              <a:rPr lang="nb-NO" dirty="0"/>
              <a:t>Besøkssenter villaks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75ECA7-13E3-79B9-A577-C26F192D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68" y="1173481"/>
            <a:ext cx="5626132" cy="4043378"/>
          </a:xfrm>
        </p:spPr>
        <p:txBody>
          <a:bodyPr/>
          <a:lstStyle/>
          <a:p>
            <a:r>
              <a:rPr lang="nb-NO" sz="2400" dirty="0"/>
              <a:t>Søknad besøkssenter nasjonalpark og besøkssenter villaks, sendt i oktober 2024</a:t>
            </a:r>
          </a:p>
          <a:p>
            <a:r>
              <a:rPr lang="nb-NO" sz="2400" dirty="0"/>
              <a:t>Autorisasjon for besøkssenter villaks, gitt i desember 2024</a:t>
            </a:r>
          </a:p>
          <a:p>
            <a:r>
              <a:rPr lang="nb-NO" sz="2400" dirty="0"/>
              <a:t>Finansiering på plass</a:t>
            </a:r>
          </a:p>
          <a:p>
            <a:pPr lvl="1"/>
            <a:r>
              <a:rPr lang="nb-NO" sz="1800" dirty="0">
                <a:highlight>
                  <a:srgbClr val="FFFF00"/>
                </a:highlight>
              </a:rPr>
              <a:t>…..</a:t>
            </a:r>
          </a:p>
          <a:p>
            <a:pPr lvl="1"/>
            <a:r>
              <a:rPr lang="nb-NO" sz="1800" dirty="0">
                <a:highlight>
                  <a:srgbClr val="FFFF00"/>
                </a:highlight>
              </a:rPr>
              <a:t>…..</a:t>
            </a:r>
          </a:p>
          <a:p>
            <a:r>
              <a:rPr lang="nb-NO" sz="2400" dirty="0"/>
              <a:t>Tett samarbeid med Nasjonalt villakssenter Lærdal </a:t>
            </a:r>
          </a:p>
          <a:p>
            <a:endParaRPr lang="nb-NO" sz="2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3866272-A978-C3B9-6321-54DA903219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83" t="18760" r="36334" b="8992"/>
          <a:stretch/>
        </p:blipFill>
        <p:spPr>
          <a:xfrm>
            <a:off x="7467600" y="578629"/>
            <a:ext cx="4460240" cy="62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549F31-7C9A-0400-6A26-DE75A54F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07" y="44432"/>
            <a:ext cx="10248933" cy="703282"/>
          </a:xfrm>
        </p:spPr>
        <p:txBody>
          <a:bodyPr/>
          <a:lstStyle/>
          <a:p>
            <a:r>
              <a:rPr lang="nb-NO" dirty="0"/>
              <a:t>Store ambisjoner over tid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407D563-8AB7-C5DB-CBC4-4EEA532E8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40" y="44432"/>
            <a:ext cx="5504001" cy="310567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9CE315F-D006-439C-4509-05A3B95B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9" t="6775" r="-479" b="22457"/>
          <a:stretch/>
        </p:blipFill>
        <p:spPr>
          <a:xfrm>
            <a:off x="2824479" y="3770162"/>
            <a:ext cx="8861883" cy="304340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DEE064A-D12A-707F-9E2C-CBD4803BDB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007" t="7320" r="25368" b="63240"/>
          <a:stretch/>
        </p:blipFill>
        <p:spPr>
          <a:xfrm>
            <a:off x="280654" y="1367770"/>
            <a:ext cx="541528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F4418-31E1-32BA-8505-05E799AA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27" y="115552"/>
            <a:ext cx="10248933" cy="703282"/>
          </a:xfrm>
        </p:spPr>
        <p:txBody>
          <a:bodyPr/>
          <a:lstStyle/>
          <a:p>
            <a:r>
              <a:rPr lang="nb-NO" dirty="0"/>
              <a:t>Etablering av villakssenteret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840D14-0F26-9EF9-B782-B5F3544A5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0" y="1285241"/>
            <a:ext cx="8696960" cy="4043378"/>
          </a:xfrm>
        </p:spPr>
        <p:txBody>
          <a:bodyPr/>
          <a:lstStyle/>
          <a:p>
            <a:r>
              <a:rPr lang="nb-NO" sz="2000" dirty="0" err="1"/>
              <a:t>Interimstyret</a:t>
            </a:r>
            <a:r>
              <a:rPr lang="nb-NO" sz="2000" dirty="0"/>
              <a:t>: ordfører, kommunedirektør, enhetsleder SUK</a:t>
            </a:r>
          </a:p>
          <a:p>
            <a:endParaRPr lang="nb-NO" sz="2000" dirty="0"/>
          </a:p>
          <a:p>
            <a:r>
              <a:rPr lang="nb-NO" sz="2000" dirty="0"/>
              <a:t>Planlagt åpning 6. juni – </a:t>
            </a:r>
            <a:r>
              <a:rPr lang="nb-NO" sz="2000" u="sng" dirty="0"/>
              <a:t>første versjon</a:t>
            </a:r>
            <a:r>
              <a:rPr lang="nb-NO" sz="2000" dirty="0"/>
              <a:t> av senteret:</a:t>
            </a:r>
          </a:p>
          <a:p>
            <a:pPr lvl="1"/>
            <a:r>
              <a:rPr lang="nb-NO" sz="2000" dirty="0"/>
              <a:t>2025 blir en laksesesong, bør komme i gang nå</a:t>
            </a:r>
          </a:p>
          <a:p>
            <a:pPr lvl="1"/>
            <a:r>
              <a:rPr lang="nb-NO" sz="2000" dirty="0"/>
              <a:t>Daglig leder er ikke på plass og at det trengs planleggingstid for å få en god helhet både i villakssenteret og senteret som del av porten – taler for å ikke gå for fort fram. </a:t>
            </a:r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B314A4E-086E-FE64-17F6-CAFF77E983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04" t="13848" r="41023" b="30656"/>
          <a:stretch/>
        </p:blipFill>
        <p:spPr>
          <a:xfrm>
            <a:off x="0" y="2376943"/>
            <a:ext cx="3109773" cy="185997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4940718-5F7E-5295-D5B2-CB4603A32205}"/>
              </a:ext>
            </a:extLst>
          </p:cNvPr>
          <p:cNvSpPr txBox="1"/>
          <p:nvPr/>
        </p:nvSpPr>
        <p:spPr>
          <a:xfrm>
            <a:off x="3525520" y="4418597"/>
            <a:ext cx="3992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u="sng" dirty="0"/>
              <a:t>Kort sikt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Ansettelse av daglig leder (intervjuer starter denne uka)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Innkjøp av utstyr inne og ute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Forankre arbeidet med villakssenteret hos andre leietakere, interessenter og innbyggerne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6990B38-197B-FFFC-5CD7-F08E3095D46C}"/>
              </a:ext>
            </a:extLst>
          </p:cNvPr>
          <p:cNvSpPr txBox="1"/>
          <p:nvPr/>
        </p:nvSpPr>
        <p:spPr>
          <a:xfrm>
            <a:off x="7863840" y="4695596"/>
            <a:ext cx="39928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u="sng" dirty="0"/>
              <a:t>Resten av året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Design og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Utvikling av opplegg for utstilling, undervisning og forankring hos interessenter lokalt og regionalt.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Styringsmodell for senteret</a:t>
            </a:r>
          </a:p>
        </p:txBody>
      </p:sp>
      <p:sp>
        <p:nvSpPr>
          <p:cNvPr id="8" name="Pil: ned 7">
            <a:extLst>
              <a:ext uri="{FF2B5EF4-FFF2-40B4-BE49-F238E27FC236}">
                <a16:creationId xmlns:a16="http://schemas.microsoft.com/office/drawing/2014/main" id="{73179541-444D-8426-90A1-B32AFAA90D0E}"/>
              </a:ext>
            </a:extLst>
          </p:cNvPr>
          <p:cNvSpPr/>
          <p:nvPr/>
        </p:nvSpPr>
        <p:spPr>
          <a:xfrm>
            <a:off x="5521960" y="3830320"/>
            <a:ext cx="401320" cy="508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: ned 8">
            <a:extLst>
              <a:ext uri="{FF2B5EF4-FFF2-40B4-BE49-F238E27FC236}">
                <a16:creationId xmlns:a16="http://schemas.microsoft.com/office/drawing/2014/main" id="{A7DFD470-C2A1-A760-03C8-58AE642C7376}"/>
              </a:ext>
            </a:extLst>
          </p:cNvPr>
          <p:cNvSpPr/>
          <p:nvPr/>
        </p:nvSpPr>
        <p:spPr>
          <a:xfrm>
            <a:off x="9659620" y="3870960"/>
            <a:ext cx="401320" cy="508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31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1E7FD2-09A9-4B01-CD13-914DACE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27" y="186672"/>
            <a:ext cx="10248933" cy="703282"/>
          </a:xfrm>
        </p:spPr>
        <p:txBody>
          <a:bodyPr/>
          <a:lstStyle/>
          <a:p>
            <a:r>
              <a:rPr lang="nb-NO" dirty="0"/>
              <a:t>Eksempler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6BC39D6-CB76-4168-0AA0-E83999ACD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922" y="346322"/>
            <a:ext cx="4952200" cy="22634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E43D8C6-D9AA-CF1B-5AB4-5E7838D48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8" y="1685334"/>
            <a:ext cx="2704563" cy="277562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AB50D88-0A7A-59C1-221E-8ECD162C6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922" y="2805333"/>
            <a:ext cx="4584879" cy="288587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1D21F0C-43BB-B51D-D1F0-FD896213D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873" y="5154209"/>
            <a:ext cx="2352397" cy="170379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45E013E-F26E-1508-6B88-20E2CF331190}"/>
              </a:ext>
            </a:extLst>
          </p:cNvPr>
          <p:cNvSpPr txBox="1"/>
          <p:nvPr/>
        </p:nvSpPr>
        <p:spPr>
          <a:xfrm>
            <a:off x="3512624" y="669671"/>
            <a:ext cx="331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Informasjonstavler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Interaktive verktøy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Undervisningsopplegg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Uteutstillinger og –opplevelser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Mulig bygningsmessige tilpasninger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Vi har store muligheter i et lokale som ligger sentralt, nært større befolkningsområder</a:t>
            </a:r>
          </a:p>
          <a:p>
            <a:endParaRPr lang="nb-NO" dirty="0"/>
          </a:p>
          <a:p>
            <a:r>
              <a:rPr lang="nb-NO" dirty="0"/>
              <a:t>Lett å nå senteret – gang på gang</a:t>
            </a:r>
          </a:p>
          <a:p>
            <a:endParaRPr lang="nb-NO" dirty="0"/>
          </a:p>
          <a:p>
            <a:r>
              <a:rPr lang="nb-NO" dirty="0"/>
              <a:t>Gratis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2BB0837-47BA-8538-B79F-429149AC8195}"/>
              </a:ext>
            </a:extLst>
          </p:cNvPr>
          <p:cNvSpPr txBox="1"/>
          <p:nvPr/>
        </p:nvSpPr>
        <p:spPr>
          <a:xfrm>
            <a:off x="7721600" y="1288177"/>
            <a:ext cx="88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Her blir det åpent</a:t>
            </a:r>
          </a:p>
        </p:txBody>
      </p:sp>
    </p:spTree>
    <p:extLst>
      <p:ext uri="{BB962C8B-B14F-4D97-AF65-F5344CB8AC3E}">
        <p14:creationId xmlns:p14="http://schemas.microsoft.com/office/powerpoint/2010/main" val="372741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4BF0823-422C-5287-A073-AEAEE8291A12}"/>
              </a:ext>
            </a:extLst>
          </p:cNvPr>
          <p:cNvSpPr txBox="1"/>
          <p:nvPr/>
        </p:nvSpPr>
        <p:spPr>
          <a:xfrm>
            <a:off x="5634415" y="5301644"/>
            <a:ext cx="134052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MG Frivilligsentral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AD746F22-BADC-DC04-FA8B-9739A61530BD}"/>
              </a:ext>
            </a:extLst>
          </p:cNvPr>
          <p:cNvSpPr txBox="1"/>
          <p:nvPr/>
        </p:nvSpPr>
        <p:spPr>
          <a:xfrm>
            <a:off x="8658095" y="5278153"/>
            <a:ext cx="105796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Besøkssenter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32040F85-A0AC-7076-D9C5-C0F861C0017C}"/>
              </a:ext>
            </a:extLst>
          </p:cNvPr>
          <p:cNvSpPr txBox="1"/>
          <p:nvPr/>
        </p:nvSpPr>
        <p:spPr>
          <a:xfrm>
            <a:off x="7494087" y="5301644"/>
            <a:ext cx="8656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Kafé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2B98AF86-AACF-0C1B-21F1-49C11E618755}"/>
              </a:ext>
            </a:extLst>
          </p:cNvPr>
          <p:cNvSpPr txBox="1"/>
          <p:nvPr/>
        </p:nvSpPr>
        <p:spPr>
          <a:xfrm>
            <a:off x="7390634" y="4045666"/>
            <a:ext cx="10816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MG koordinator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C5830B49-C164-9121-3BFE-96BC0B74CDD3}"/>
              </a:ext>
            </a:extLst>
          </p:cNvPr>
          <p:cNvSpPr txBox="1"/>
          <p:nvPr/>
        </p:nvSpPr>
        <p:spPr>
          <a:xfrm>
            <a:off x="9885497" y="5271538"/>
            <a:ext cx="8656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Leietaker x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C5DDBEC5-CB47-132D-D2E1-45AC1A3F5DB3}"/>
              </a:ext>
            </a:extLst>
          </p:cNvPr>
          <p:cNvSpPr txBox="1"/>
          <p:nvPr/>
        </p:nvSpPr>
        <p:spPr>
          <a:xfrm>
            <a:off x="7487388" y="4562636"/>
            <a:ext cx="865603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 err="1"/>
              <a:t>Husmøterbrukerne</a:t>
            </a:r>
            <a:r>
              <a:rPr lang="nb-NO" sz="1200" dirty="0"/>
              <a:t> og MG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7C6BE88F-8BDF-F002-AB2B-59638B74FEA3}"/>
              </a:ext>
            </a:extLst>
          </p:cNvPr>
          <p:cNvSpPr txBox="1"/>
          <p:nvPr/>
        </p:nvSpPr>
        <p:spPr>
          <a:xfrm>
            <a:off x="3523343" y="5126017"/>
            <a:ext cx="104700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Leietakere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008A4617-F469-6F70-1DD0-C3E7A5AC4D17}"/>
              </a:ext>
            </a:extLst>
          </p:cNvPr>
          <p:cNvSpPr txBox="1"/>
          <p:nvPr/>
        </p:nvSpPr>
        <p:spPr>
          <a:xfrm>
            <a:off x="3556412" y="4248841"/>
            <a:ext cx="10470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Koordinator</a:t>
            </a:r>
          </a:p>
          <a:p>
            <a:r>
              <a:rPr lang="nb-NO" sz="1200" dirty="0"/>
              <a:t>MG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9E486103-2E4E-2823-D87F-B252304B0F4B}"/>
              </a:ext>
            </a:extLst>
          </p:cNvPr>
          <p:cNvSpPr txBox="1"/>
          <p:nvPr/>
        </p:nvSpPr>
        <p:spPr>
          <a:xfrm>
            <a:off x="3524961" y="3319756"/>
            <a:ext cx="104700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/>
              <a:t>Aktiviteter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41F5C079-A659-BD5F-FB08-BEF887A9C8AE}"/>
              </a:ext>
            </a:extLst>
          </p:cNvPr>
          <p:cNvSpPr/>
          <p:nvPr/>
        </p:nvSpPr>
        <p:spPr>
          <a:xfrm>
            <a:off x="5781173" y="3151327"/>
            <a:ext cx="890890" cy="443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Audi-</a:t>
            </a:r>
            <a:r>
              <a:rPr lang="nb-NO" sz="1200" dirty="0" err="1"/>
              <a:t>torium</a:t>
            </a:r>
            <a:endParaRPr lang="nb-NO" sz="1200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95CE356-152E-1B13-2C72-A801A4F685A0}"/>
              </a:ext>
            </a:extLst>
          </p:cNvPr>
          <p:cNvSpPr/>
          <p:nvPr/>
        </p:nvSpPr>
        <p:spPr>
          <a:xfrm>
            <a:off x="6761625" y="3130236"/>
            <a:ext cx="890890" cy="443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Felles-arealer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3ED3677-058F-B435-FB0E-BC2D113D1308}"/>
              </a:ext>
            </a:extLst>
          </p:cNvPr>
          <p:cNvSpPr/>
          <p:nvPr/>
        </p:nvSpPr>
        <p:spPr>
          <a:xfrm>
            <a:off x="7722018" y="3134199"/>
            <a:ext cx="927639" cy="443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Kontor-arealer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06296BC-AD82-C10E-081E-5104C3CFCCB9}"/>
              </a:ext>
            </a:extLst>
          </p:cNvPr>
          <p:cNvSpPr/>
          <p:nvPr/>
        </p:nvSpPr>
        <p:spPr>
          <a:xfrm>
            <a:off x="8719160" y="3139976"/>
            <a:ext cx="927639" cy="443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……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E6064108-37B6-40C0-BA85-EC5450CB1482}"/>
              </a:ext>
            </a:extLst>
          </p:cNvPr>
          <p:cNvSpPr txBox="1"/>
          <p:nvPr/>
        </p:nvSpPr>
        <p:spPr>
          <a:xfrm>
            <a:off x="8904312" y="4324217"/>
            <a:ext cx="1238006" cy="6001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100" dirty="0"/>
              <a:t>Avtaler mellom kommune-leietaker </a:t>
            </a:r>
            <a:r>
              <a:rPr lang="nb-NO" sz="1100" dirty="0" err="1"/>
              <a:t>x,y,z</a:t>
            </a:r>
            <a:endParaRPr lang="nb-NO" sz="1100" dirty="0"/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3546C168-7F26-B202-BD1D-755FA6607D73}"/>
              </a:ext>
            </a:extLst>
          </p:cNvPr>
          <p:cNvSpPr txBox="1"/>
          <p:nvPr/>
        </p:nvSpPr>
        <p:spPr>
          <a:xfrm>
            <a:off x="5706643" y="4310663"/>
            <a:ext cx="1238006" cy="6001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100" dirty="0"/>
              <a:t>Avtaler mellom kommune-leietaker </a:t>
            </a:r>
            <a:r>
              <a:rPr lang="nb-NO" sz="1100" dirty="0" err="1"/>
              <a:t>x,y,z</a:t>
            </a:r>
            <a:endParaRPr lang="nb-NO" sz="1100" dirty="0"/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F8C25CB0-0656-93B9-8C14-DFDB0364AFBA}"/>
              </a:ext>
            </a:extLst>
          </p:cNvPr>
          <p:cNvSpPr txBox="1"/>
          <p:nvPr/>
        </p:nvSpPr>
        <p:spPr>
          <a:xfrm>
            <a:off x="4988025" y="751651"/>
            <a:ext cx="5304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Kommunalt eid 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SUK er ansvarlig for drift og har koordinator for huset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Brukermedvirkning står i fokus. Dette gjør vi gjennom: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1400" dirty="0"/>
              <a:t>Avtaler mellom hver enkelt leietaker og kommunen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1400" dirty="0"/>
              <a:t>Løpende husmøter for leietakerne.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1400" dirty="0"/>
              <a:t>Konsensus som </a:t>
            </a:r>
            <a:r>
              <a:rPr lang="nb-NO" sz="1400" dirty="0" err="1"/>
              <a:t>hovearbeidsmetode</a:t>
            </a:r>
            <a:endParaRPr lang="nb-NO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1400" dirty="0"/>
              <a:t>Alle bidrar til utvikling og drift av huset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Hver enkelt leietaker har sin egen organisering og styring/ledelse</a:t>
            </a: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0878505E-126C-552B-D5F2-F8471609102E}"/>
              </a:ext>
            </a:extLst>
          </p:cNvPr>
          <p:cNvGrpSpPr/>
          <p:nvPr/>
        </p:nvGrpSpPr>
        <p:grpSpPr>
          <a:xfrm>
            <a:off x="1127448" y="624638"/>
            <a:ext cx="10081120" cy="5180626"/>
            <a:chOff x="1127448" y="624638"/>
            <a:chExt cx="10081120" cy="5180626"/>
          </a:xfrm>
        </p:grpSpPr>
        <p:cxnSp>
          <p:nvCxnSpPr>
            <p:cNvPr id="5" name="Rett linje 4">
              <a:extLst>
                <a:ext uri="{FF2B5EF4-FFF2-40B4-BE49-F238E27FC236}">
                  <a16:creationId xmlns:a16="http://schemas.microsoft.com/office/drawing/2014/main" id="{C75D9D2D-DC64-BA70-3110-05A545DF7EC8}"/>
                </a:ext>
              </a:extLst>
            </p:cNvPr>
            <p:cNvCxnSpPr/>
            <p:nvPr/>
          </p:nvCxnSpPr>
          <p:spPr>
            <a:xfrm>
              <a:off x="1559496" y="2780928"/>
              <a:ext cx="0" cy="30243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Rett linje 5">
              <a:extLst>
                <a:ext uri="{FF2B5EF4-FFF2-40B4-BE49-F238E27FC236}">
                  <a16:creationId xmlns:a16="http://schemas.microsoft.com/office/drawing/2014/main" id="{0C00ADCD-E592-E56F-7F35-085B06297B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448" y="624638"/>
              <a:ext cx="2592288" cy="25922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68A7D150-12DB-C796-359C-90C5368014A9}"/>
                </a:ext>
              </a:extLst>
            </p:cNvPr>
            <p:cNvCxnSpPr>
              <a:cxnSpLocks/>
            </p:cNvCxnSpPr>
            <p:nvPr/>
          </p:nvCxnSpPr>
          <p:spPr>
            <a:xfrm>
              <a:off x="5231904" y="2780928"/>
              <a:ext cx="0" cy="29358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D88CA329-A5E9-4ABE-1824-76C7136127F1}"/>
                </a:ext>
              </a:extLst>
            </p:cNvPr>
            <p:cNvCxnSpPr>
              <a:cxnSpLocks/>
            </p:cNvCxnSpPr>
            <p:nvPr/>
          </p:nvCxnSpPr>
          <p:spPr>
            <a:xfrm>
              <a:off x="3711352" y="690237"/>
              <a:ext cx="1872208" cy="246109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21A36EAD-45D5-FA61-39D2-380012181AB2}"/>
                </a:ext>
              </a:extLst>
            </p:cNvPr>
            <p:cNvCxnSpPr>
              <a:cxnSpLocks/>
            </p:cNvCxnSpPr>
            <p:nvPr/>
          </p:nvCxnSpPr>
          <p:spPr>
            <a:xfrm>
              <a:off x="1559496" y="2780928"/>
              <a:ext cx="37444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54BEE07B-E2AB-4CDE-664E-E1FC8F6C6DEF}"/>
                </a:ext>
              </a:extLst>
            </p:cNvPr>
            <p:cNvCxnSpPr>
              <a:cxnSpLocks/>
            </p:cNvCxnSpPr>
            <p:nvPr/>
          </p:nvCxnSpPr>
          <p:spPr>
            <a:xfrm>
              <a:off x="3711352" y="690237"/>
              <a:ext cx="584103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44D6A8F4-61FD-1F17-33EB-1B79FAF6EC20}"/>
                </a:ext>
              </a:extLst>
            </p:cNvPr>
            <p:cNvCxnSpPr>
              <a:cxnSpLocks/>
            </p:cNvCxnSpPr>
            <p:nvPr/>
          </p:nvCxnSpPr>
          <p:spPr>
            <a:xfrm>
              <a:off x="9480376" y="624638"/>
              <a:ext cx="1728192" cy="24443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8B3B1A5-8AC9-CD95-D77F-469C2583B070}"/>
                </a:ext>
              </a:extLst>
            </p:cNvPr>
            <p:cNvCxnSpPr>
              <a:cxnSpLocks/>
            </p:cNvCxnSpPr>
            <p:nvPr/>
          </p:nvCxnSpPr>
          <p:spPr>
            <a:xfrm>
              <a:off x="10920536" y="2707084"/>
              <a:ext cx="0" cy="29541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C388DF76-2B10-883E-E567-93BB49562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3698" y="5661248"/>
              <a:ext cx="9346838" cy="1110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4492E5BB-8763-2B76-3818-2E91A25D9C08}"/>
                </a:ext>
              </a:extLst>
            </p:cNvPr>
            <p:cNvCxnSpPr>
              <a:cxnSpLocks/>
            </p:cNvCxnSpPr>
            <p:nvPr/>
          </p:nvCxnSpPr>
          <p:spPr>
            <a:xfrm>
              <a:off x="5231904" y="2780928"/>
              <a:ext cx="0" cy="30243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0FED5074-C02F-3749-1EDD-60342A086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5259" y="2707084"/>
              <a:ext cx="5725277" cy="711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3E79DAEC-E974-C0E6-2631-719548D7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87" y="24112"/>
            <a:ext cx="10248933" cy="703282"/>
          </a:xfrm>
        </p:spPr>
        <p:txBody>
          <a:bodyPr>
            <a:normAutofit/>
          </a:bodyPr>
          <a:lstStyle/>
          <a:p>
            <a:r>
              <a:rPr lang="nb-NO" dirty="0"/>
              <a:t>Styring av </a:t>
            </a:r>
            <a:r>
              <a:rPr lang="nb-NO" dirty="0" err="1"/>
              <a:t>Gauldalsporten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154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C32ACFF-B016-9642-F6BE-0FD699EF5F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00" t="36279" r="32417" b="34729"/>
          <a:stretch>
            <a:fillRect/>
          </a:stretch>
        </p:blipFill>
        <p:spPr>
          <a:xfrm>
            <a:off x="4323487" y="1158240"/>
            <a:ext cx="7868513" cy="349504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0F67B03-6CFF-F88E-B07B-681C2FE1C6D6}"/>
              </a:ext>
            </a:extLst>
          </p:cNvPr>
          <p:cNvSpPr txBox="1"/>
          <p:nvPr/>
        </p:nvSpPr>
        <p:spPr>
          <a:xfrm>
            <a:off x="192333" y="410031"/>
            <a:ext cx="3509329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b-NO" b="0" i="0" dirty="0">
                <a:solidFill>
                  <a:srgbClr val="001D35"/>
                </a:solidFill>
                <a:effectLst/>
                <a:latin typeface="Google Sans"/>
              </a:rPr>
              <a:t>Kommunedirektøren ber om en tolkning av dette vedtaket, </a:t>
            </a:r>
            <a:r>
              <a:rPr lang="nb-NO" b="0" i="0" dirty="0" err="1">
                <a:solidFill>
                  <a:srgbClr val="001D35"/>
                </a:solidFill>
                <a:effectLst/>
                <a:latin typeface="Google Sans"/>
              </a:rPr>
              <a:t>dvs</a:t>
            </a:r>
            <a:r>
              <a:rPr lang="nb-NO" b="0" i="0" dirty="0">
                <a:solidFill>
                  <a:srgbClr val="001D35"/>
                </a:solidFill>
                <a:effectLst/>
                <a:latin typeface="Google Sans"/>
              </a:rPr>
              <a:t> en avklaring/presisering av hva vedtaket innebærer</a:t>
            </a:r>
          </a:p>
          <a:p>
            <a:endParaRPr lang="nb-NO" b="0" i="0" dirty="0">
              <a:solidFill>
                <a:srgbClr val="001D35"/>
              </a:solidFill>
              <a:effectLst/>
              <a:latin typeface="Google Sans"/>
            </a:endParaRPr>
          </a:p>
          <a:p>
            <a:endParaRPr lang="nb-NO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lvl="2"/>
            <a:r>
              <a:rPr lang="nb-NO" dirty="0">
                <a:solidFill>
                  <a:srgbClr val="001D35"/>
                </a:solidFill>
                <a:latin typeface="Google Sans"/>
                <a:sym typeface="Wingdings" panose="05000000000000000000" pitchFamily="2" charset="2"/>
              </a:rPr>
              <a:t></a:t>
            </a:r>
            <a:r>
              <a:rPr lang="nb-NO" dirty="0">
                <a:solidFill>
                  <a:srgbClr val="001D35"/>
                </a:solidFill>
                <a:latin typeface="Google Sans"/>
              </a:rPr>
              <a:t>Innhold og framdrift</a:t>
            </a:r>
          </a:p>
          <a:p>
            <a:pPr lvl="2"/>
            <a:endParaRPr lang="nb-NO" dirty="0">
              <a:solidFill>
                <a:srgbClr val="001D35"/>
              </a:solidFill>
              <a:latin typeface="Google Sans"/>
              <a:sym typeface="Wingdings" panose="05000000000000000000" pitchFamily="2" charset="2"/>
            </a:endParaRPr>
          </a:p>
          <a:p>
            <a:pPr lvl="2"/>
            <a:endParaRPr lang="nb-NO" dirty="0">
              <a:solidFill>
                <a:srgbClr val="001D35"/>
              </a:solidFill>
              <a:latin typeface="Google Sans"/>
              <a:sym typeface="Wingdings" panose="05000000000000000000" pitchFamily="2" charset="2"/>
            </a:endParaRPr>
          </a:p>
          <a:p>
            <a:pPr lvl="2"/>
            <a:endParaRPr lang="nb-NO" dirty="0">
              <a:solidFill>
                <a:srgbClr val="001D35"/>
              </a:solidFill>
              <a:latin typeface="Google Sans"/>
              <a:sym typeface="Wingdings" panose="05000000000000000000" pitchFamily="2" charset="2"/>
            </a:endParaRPr>
          </a:p>
          <a:p>
            <a:pPr lvl="1"/>
            <a:r>
              <a:rPr lang="nb-NO" dirty="0">
                <a:solidFill>
                  <a:srgbClr val="001D35"/>
                </a:solidFill>
                <a:latin typeface="Google Sans"/>
                <a:sym typeface="Wingdings" panose="05000000000000000000" pitchFamily="2" charset="2"/>
              </a:rPr>
              <a:t>	</a:t>
            </a:r>
            <a:r>
              <a:rPr lang="nb-NO" dirty="0">
                <a:solidFill>
                  <a:srgbClr val="001D35"/>
                </a:solidFill>
                <a:latin typeface="Google Sans"/>
              </a:rPr>
              <a:t>Framdrift </a:t>
            </a:r>
          </a:p>
          <a:p>
            <a:pPr lvl="1"/>
            <a:endParaRPr lang="nb-NO" dirty="0">
              <a:solidFill>
                <a:srgbClr val="001D35"/>
              </a:solidFill>
              <a:latin typeface="Google Sans"/>
            </a:endParaRPr>
          </a:p>
          <a:p>
            <a:pPr lvl="1"/>
            <a:endParaRPr lang="nb-NO" dirty="0">
              <a:solidFill>
                <a:srgbClr val="001D35"/>
              </a:solidFill>
              <a:latin typeface="Google Sans"/>
            </a:endParaRPr>
          </a:p>
          <a:p>
            <a:pPr lvl="2"/>
            <a:r>
              <a:rPr lang="nb-NO" dirty="0">
                <a:solidFill>
                  <a:srgbClr val="001D35"/>
                </a:solidFill>
                <a:latin typeface="Google Sans"/>
                <a:sym typeface="Wingdings" panose="05000000000000000000" pitchFamily="2" charset="2"/>
              </a:rPr>
              <a:t>Forventning </a:t>
            </a:r>
            <a:endParaRPr lang="nb-NO" dirty="0"/>
          </a:p>
        </p:txBody>
      </p:sp>
      <p:sp>
        <p:nvSpPr>
          <p:cNvPr id="8" name="Venstre klammeparentes 7">
            <a:extLst>
              <a:ext uri="{FF2B5EF4-FFF2-40B4-BE49-F238E27FC236}">
                <a16:creationId xmlns:a16="http://schemas.microsoft.com/office/drawing/2014/main" id="{6AC1657F-5300-3BCF-8487-3B1A8E5FFF8C}"/>
              </a:ext>
            </a:extLst>
          </p:cNvPr>
          <p:cNvSpPr/>
          <p:nvPr/>
        </p:nvSpPr>
        <p:spPr>
          <a:xfrm>
            <a:off x="4023360" y="2905760"/>
            <a:ext cx="701040" cy="11379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Venstre klammeparentes 8">
            <a:extLst>
              <a:ext uri="{FF2B5EF4-FFF2-40B4-BE49-F238E27FC236}">
                <a16:creationId xmlns:a16="http://schemas.microsoft.com/office/drawing/2014/main" id="{4586B63C-7A8D-99C7-E561-6BC3AF14C354}"/>
              </a:ext>
            </a:extLst>
          </p:cNvPr>
          <p:cNvSpPr/>
          <p:nvPr/>
        </p:nvSpPr>
        <p:spPr>
          <a:xfrm>
            <a:off x="3970495" y="1727200"/>
            <a:ext cx="701040" cy="11379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Venstre klammeparentes 9">
            <a:extLst>
              <a:ext uri="{FF2B5EF4-FFF2-40B4-BE49-F238E27FC236}">
                <a16:creationId xmlns:a16="http://schemas.microsoft.com/office/drawing/2014/main" id="{961001A9-991C-2D72-203E-1729B0C80B57}"/>
              </a:ext>
            </a:extLst>
          </p:cNvPr>
          <p:cNvSpPr/>
          <p:nvPr/>
        </p:nvSpPr>
        <p:spPr>
          <a:xfrm>
            <a:off x="4023360" y="4033520"/>
            <a:ext cx="701040" cy="264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88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4C7C8-A146-61E6-2C3A-A7727369F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E03D463-F765-0543-F9C1-0A871F190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00" t="36279" r="32417" b="34729"/>
          <a:stretch>
            <a:fillRect/>
          </a:stretch>
        </p:blipFill>
        <p:spPr>
          <a:xfrm>
            <a:off x="4023360" y="111760"/>
            <a:ext cx="7868513" cy="349504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FC28908-8949-99B2-5AFB-E4FA23CB30A6}"/>
              </a:ext>
            </a:extLst>
          </p:cNvPr>
          <p:cNvSpPr txBox="1"/>
          <p:nvPr/>
        </p:nvSpPr>
        <p:spPr>
          <a:xfrm>
            <a:off x="151693" y="984071"/>
            <a:ext cx="3509329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1D35"/>
                </a:solidFill>
                <a:effectLst/>
                <a:latin typeface="Google Sans"/>
              </a:rPr>
              <a:t>KD jobber med </a:t>
            </a:r>
            <a:r>
              <a:rPr lang="nb-NO" b="0" i="0" u="sng" dirty="0">
                <a:solidFill>
                  <a:srgbClr val="001D35"/>
                </a:solidFill>
                <a:effectLst/>
                <a:latin typeface="Google Sans"/>
              </a:rPr>
              <a:t>sikte</a:t>
            </a:r>
            <a:r>
              <a:rPr lang="nb-NO" b="0" i="0" dirty="0">
                <a:solidFill>
                  <a:srgbClr val="001D35"/>
                </a:solidFill>
                <a:effectLst/>
                <a:latin typeface="Google Sans"/>
              </a:rPr>
              <a:t> på at en sak kan legges fram i møte 26. august.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1D35"/>
                </a:solidFill>
                <a:latin typeface="Google Sans"/>
              </a:rPr>
              <a:t>Vi vil utrede alternativer, konsepter og konsekvenser av disse. Medvirkningsprosess startes opp.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1D35"/>
                </a:solidFill>
                <a:latin typeface="Google Sans"/>
              </a:rPr>
              <a:t>Konkretisering, formell medvirkning rundt valgt løsning og iverksetting må komme i etterkant.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1D35"/>
                </a:solidFill>
                <a:latin typeface="Google Sans"/>
              </a:rPr>
              <a:t>Inntil noe annet er bestemt, så styres </a:t>
            </a:r>
            <a:r>
              <a:rPr lang="nb-NO" dirty="0" err="1">
                <a:solidFill>
                  <a:srgbClr val="001D35"/>
                </a:solidFill>
                <a:latin typeface="Google Sans"/>
              </a:rPr>
              <a:t>Gauldalsporten</a:t>
            </a:r>
            <a:r>
              <a:rPr lang="nb-NO" dirty="0">
                <a:solidFill>
                  <a:srgbClr val="001D35"/>
                </a:solidFill>
                <a:latin typeface="Google Sans"/>
              </a:rPr>
              <a:t> og besøkssenteret som i dag – </a:t>
            </a:r>
            <a:r>
              <a:rPr lang="nb-NO" dirty="0" err="1">
                <a:solidFill>
                  <a:srgbClr val="001D35"/>
                </a:solidFill>
                <a:latin typeface="Google Sans"/>
              </a:rPr>
              <a:t>dvs</a:t>
            </a:r>
            <a:r>
              <a:rPr lang="nb-NO" dirty="0">
                <a:solidFill>
                  <a:srgbClr val="001D35"/>
                </a:solidFill>
                <a:latin typeface="Google Sans"/>
              </a:rPr>
              <a:t> i tråd med tidligere vedtak. </a:t>
            </a:r>
            <a:endParaRPr lang="nb-NO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  <p:sp>
        <p:nvSpPr>
          <p:cNvPr id="8" name="Venstre klammeparentes 7">
            <a:extLst>
              <a:ext uri="{FF2B5EF4-FFF2-40B4-BE49-F238E27FC236}">
                <a16:creationId xmlns:a16="http://schemas.microsoft.com/office/drawing/2014/main" id="{BE7BD0EF-56B7-234B-8CF5-B91C99C11D52}"/>
              </a:ext>
            </a:extLst>
          </p:cNvPr>
          <p:cNvSpPr/>
          <p:nvPr/>
        </p:nvSpPr>
        <p:spPr>
          <a:xfrm>
            <a:off x="4023360" y="1894393"/>
            <a:ext cx="701040" cy="113792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DE40EC0-3358-B7A1-4448-4ED71AEDF6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28" t="19690" r="15073" b="15734"/>
          <a:stretch>
            <a:fillRect/>
          </a:stretch>
        </p:blipFill>
        <p:spPr>
          <a:xfrm>
            <a:off x="5374639" y="3972560"/>
            <a:ext cx="4563823" cy="28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0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EB81E-2475-BF31-CC14-7042481A3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149E48F-2A52-48C5-B5DC-20DC01787D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00" t="36279" r="32417" b="34729"/>
          <a:stretch>
            <a:fillRect/>
          </a:stretch>
        </p:blipFill>
        <p:spPr>
          <a:xfrm>
            <a:off x="3952240" y="50799"/>
            <a:ext cx="7868513" cy="349504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5485947-02B5-F2CB-B6CB-9AFB2011C076}"/>
              </a:ext>
            </a:extLst>
          </p:cNvPr>
          <p:cNvSpPr txBox="1"/>
          <p:nvPr/>
        </p:nvSpPr>
        <p:spPr>
          <a:xfrm>
            <a:off x="161853" y="279241"/>
            <a:ext cx="3509329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1D35"/>
                </a:solidFill>
                <a:effectLst/>
                <a:latin typeface="Google Sans"/>
              </a:rPr>
              <a:t>KDs anbefaling er en litt </a:t>
            </a:r>
            <a:r>
              <a:rPr lang="nb-NO" dirty="0">
                <a:solidFill>
                  <a:srgbClr val="001D35"/>
                </a:solidFill>
                <a:latin typeface="Google Sans"/>
              </a:rPr>
              <a:t>mer dempa prosess, som ser helhet og tenker langsiktig, men der vi bruker egne krefter og tenker praktisk.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1D35"/>
              </a:solidFill>
              <a:latin typeface="Google San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rgbClr val="001D35"/>
                </a:solidFill>
                <a:latin typeface="Google Sans"/>
              </a:rPr>
              <a:t>Gir mindre tidsbruk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rgbClr val="001D35"/>
                </a:solidFill>
                <a:latin typeface="Google Sans"/>
              </a:rPr>
              <a:t>Gir mindre kostnader i en omstillingstid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rgbClr val="001D35"/>
                </a:solidFill>
                <a:latin typeface="Google Sans"/>
              </a:rPr>
              <a:t>Vi bruker og viser tillit til de ansatte som jobber der, og skaper trygghet og ro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rgbClr val="001D35"/>
                </a:solidFill>
                <a:latin typeface="Google Sans"/>
              </a:rPr>
              <a:t>Ikke bruk av MDs penger til noe annet enn formålet</a:t>
            </a:r>
            <a:endParaRPr lang="nb-NO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1D35"/>
                </a:solidFill>
                <a:effectLst/>
                <a:latin typeface="Google Sans"/>
              </a:rPr>
              <a:t>Hva mener formannskapet er «rett tolkning» av vedtaket?</a:t>
            </a:r>
            <a:endParaRPr lang="nb-NO" dirty="0">
              <a:solidFill>
                <a:srgbClr val="001D35"/>
              </a:solidFill>
              <a:latin typeface="Google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  <p:sp>
        <p:nvSpPr>
          <p:cNvPr id="8" name="Venstre klammeparentes 7">
            <a:extLst>
              <a:ext uri="{FF2B5EF4-FFF2-40B4-BE49-F238E27FC236}">
                <a16:creationId xmlns:a16="http://schemas.microsoft.com/office/drawing/2014/main" id="{3E8D482A-4351-A471-86C2-0FB3ACDFC511}"/>
              </a:ext>
            </a:extLst>
          </p:cNvPr>
          <p:cNvSpPr/>
          <p:nvPr/>
        </p:nvSpPr>
        <p:spPr>
          <a:xfrm>
            <a:off x="3819174" y="512632"/>
            <a:ext cx="701040" cy="128568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33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1C87C-CD99-289E-B82C-1AE0D4F6D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12FED5A-5E18-D80B-4ADC-82052508E7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00" t="36279" r="32417" b="34729"/>
          <a:stretch>
            <a:fillRect/>
          </a:stretch>
        </p:blipFill>
        <p:spPr>
          <a:xfrm>
            <a:off x="4023360" y="111760"/>
            <a:ext cx="7868513" cy="349504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C7E0DB8-9D5E-4ABA-A729-C4F0BB2E17A3}"/>
              </a:ext>
            </a:extLst>
          </p:cNvPr>
          <p:cNvSpPr txBox="1"/>
          <p:nvPr/>
        </p:nvSpPr>
        <p:spPr>
          <a:xfrm>
            <a:off x="212653" y="1765318"/>
            <a:ext cx="3509329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1D35"/>
                </a:solidFill>
                <a:effectLst/>
                <a:latin typeface="Google Sans"/>
              </a:rPr>
              <a:t>For å forstå forventningene, ber KD om å i størst mulig grad å få avklart hva dette konkret betyr og innebærer: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rgbClr val="001D35"/>
                </a:solidFill>
                <a:latin typeface="Google Sans"/>
              </a:rPr>
              <a:t>Nivå på informasjon?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rgbClr val="001D35"/>
                </a:solidFill>
                <a:latin typeface="Google Sans"/>
              </a:rPr>
              <a:t>Informasjonsmengde?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rgbClr val="001D35"/>
                </a:solidFill>
                <a:latin typeface="Google Sans"/>
              </a:rPr>
              <a:t>Hyppighet på informasjon?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b="0" i="0" dirty="0">
                <a:solidFill>
                  <a:srgbClr val="001D35"/>
                </a:solidFill>
                <a:effectLst/>
                <a:latin typeface="Google Sans"/>
              </a:rPr>
              <a:t>Styringslinjene og hvem tar beslutning</a:t>
            </a:r>
          </a:p>
        </p:txBody>
      </p:sp>
      <p:sp>
        <p:nvSpPr>
          <p:cNvPr id="8" name="Venstre klammeparentes 7">
            <a:extLst>
              <a:ext uri="{FF2B5EF4-FFF2-40B4-BE49-F238E27FC236}">
                <a16:creationId xmlns:a16="http://schemas.microsoft.com/office/drawing/2014/main" id="{233780C8-F0C0-E904-6B4D-6C99D2E94D6B}"/>
              </a:ext>
            </a:extLst>
          </p:cNvPr>
          <p:cNvSpPr/>
          <p:nvPr/>
        </p:nvSpPr>
        <p:spPr>
          <a:xfrm>
            <a:off x="3931920" y="2963957"/>
            <a:ext cx="782320" cy="46504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21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219374-8F7F-557A-FD9C-43747B9A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212EB7-1CCC-C265-A12A-FF9A3E3E6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67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964E32-42BC-56CA-D514-C781FDA9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480326"/>
            <a:ext cx="11477522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Besøkssenter for villaks – del av </a:t>
            </a:r>
            <a:r>
              <a:rPr lang="nb-NO" dirty="0" err="1"/>
              <a:t>Gauldalsporten</a:t>
            </a:r>
            <a:br>
              <a:rPr lang="nb-NO" dirty="0"/>
            </a:br>
            <a:br>
              <a:rPr lang="nb-NO" dirty="0"/>
            </a:br>
            <a:r>
              <a:rPr lang="nb-NO" sz="2800" dirty="0"/>
              <a:t>Orientering til formannskapet, 13.05.2025</a:t>
            </a:r>
            <a:endParaRPr lang="nb-NO" dirty="0"/>
          </a:p>
        </p:txBody>
      </p:sp>
      <p:pic>
        <p:nvPicPr>
          <p:cNvPr id="1026" name="Picture 2" descr="Foto">
            <a:extLst>
              <a:ext uri="{FF2B5EF4-FFF2-40B4-BE49-F238E27FC236}">
                <a16:creationId xmlns:a16="http://schemas.microsoft.com/office/drawing/2014/main" id="{654BBC65-0F13-90B5-33BD-65355A7B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865364"/>
            <a:ext cx="6477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an være grafikk av tekst som sier 'FRIVILLIG IOTRE GAULDAL MIDTRE SENTRAL'">
            <a:extLst>
              <a:ext uri="{FF2B5EF4-FFF2-40B4-BE49-F238E27FC236}">
                <a16:creationId xmlns:a16="http://schemas.microsoft.com/office/drawing/2014/main" id="{C09891D7-C34B-32C6-333E-98520CC2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4215038"/>
            <a:ext cx="1001394" cy="10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D13581C-B190-9CB1-D6DC-377339CC0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351" y="3148249"/>
            <a:ext cx="665729" cy="56150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C0F1218-7D2F-88D1-6A37-239ABA6A4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631" y="3320969"/>
            <a:ext cx="665729" cy="5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047C5-E7FE-247E-D294-E9D00CB9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109980"/>
            <a:ext cx="11248103" cy="703282"/>
          </a:xfrm>
        </p:spPr>
        <p:txBody>
          <a:bodyPr>
            <a:normAutofit fontScale="90000"/>
          </a:bodyPr>
          <a:lstStyle/>
          <a:p>
            <a:r>
              <a:rPr lang="nb-NO" dirty="0"/>
              <a:t>«Porten» - en betydelig utviklingsreise fra 2021 til nå</a:t>
            </a:r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60646B21-0A10-2103-CBAB-8891433DE634}"/>
              </a:ext>
            </a:extLst>
          </p:cNvPr>
          <p:cNvSpPr/>
          <p:nvPr/>
        </p:nvSpPr>
        <p:spPr>
          <a:xfrm>
            <a:off x="44247" y="3096809"/>
            <a:ext cx="10969193" cy="698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D9AD2FF-D8F1-C731-2A68-3B242AE6DC04}"/>
              </a:ext>
            </a:extLst>
          </p:cNvPr>
          <p:cNvSpPr txBox="1"/>
          <p:nvPr/>
        </p:nvSpPr>
        <p:spPr>
          <a:xfrm>
            <a:off x="176981" y="2043028"/>
            <a:ext cx="12585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00" b="0" i="0" u="none" strike="noStrike" baseline="0" dirty="0">
                <a:latin typeface="+mn-lt"/>
              </a:rPr>
              <a:t>KS 30/21 den 17.06.2021: a) videre drift viktig, b) engangs driftstilskudd på 400’ – i tillegg til 250’</a:t>
            </a:r>
            <a:endParaRPr lang="nb-NO" sz="1000" dirty="0">
              <a:latin typeface="+mn-lt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C2F5A14-8564-AEFE-B310-9BDB8A8EC648}"/>
              </a:ext>
            </a:extLst>
          </p:cNvPr>
          <p:cNvSpPr txBox="1"/>
          <p:nvPr/>
        </p:nvSpPr>
        <p:spPr>
          <a:xfrm>
            <a:off x="615659" y="3620002"/>
            <a:ext cx="16321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00" b="0" i="0" u="none" strike="noStrike" baseline="0" dirty="0">
                <a:latin typeface="+mn-lt"/>
              </a:rPr>
              <a:t>ekstraordinær generalforsamling i </a:t>
            </a:r>
            <a:r>
              <a:rPr lang="nb-NO" sz="1000" b="0" i="0" u="none" strike="noStrike" baseline="0" dirty="0" err="1">
                <a:latin typeface="+mn-lt"/>
              </a:rPr>
              <a:t>ASet</a:t>
            </a:r>
            <a:r>
              <a:rPr lang="nb-NO" sz="1000" b="0" i="0" u="none" strike="noStrike" baseline="0" dirty="0">
                <a:latin typeface="+mn-lt"/>
              </a:rPr>
              <a:t>  01.12.2021: Holtålen og Melhus går ut. MG sender tilbud om å ta over aksjer</a:t>
            </a:r>
            <a:endParaRPr lang="nb-NO" sz="1000" dirty="0"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CAB0DB9-0D39-01AD-90CE-D59D15831C13}"/>
              </a:ext>
            </a:extLst>
          </p:cNvPr>
          <p:cNvSpPr txBox="1"/>
          <p:nvPr/>
        </p:nvSpPr>
        <p:spPr>
          <a:xfrm>
            <a:off x="1712884" y="2162790"/>
            <a:ext cx="1563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00" b="0" i="0" u="none" strike="noStrike" baseline="0" dirty="0">
                <a:latin typeface="+mn-lt"/>
              </a:rPr>
              <a:t>FS møte 09.12.2021 (PS 77/21); KDIR bes om å kjøpe aksjer for 2 og 1 kr. Det nedsettes </a:t>
            </a:r>
            <a:r>
              <a:rPr lang="nb-NO" sz="1000" b="0" i="0" u="none" strike="noStrike" baseline="0" dirty="0" err="1">
                <a:latin typeface="+mn-lt"/>
              </a:rPr>
              <a:t>interimstyre</a:t>
            </a:r>
            <a:r>
              <a:rPr lang="nb-NO" sz="1000" b="0" i="0" u="none" strike="noStrike" baseline="0" dirty="0">
                <a:latin typeface="+mn-lt"/>
              </a:rPr>
              <a:t> med Bjørn, Ann Karin og Ane. </a:t>
            </a:r>
            <a:endParaRPr lang="nb-NO" sz="1000" dirty="0">
              <a:latin typeface="+mn-lt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8A40A49-3993-F841-7B6B-4005D77BBE71}"/>
              </a:ext>
            </a:extLst>
          </p:cNvPr>
          <p:cNvSpPr txBox="1"/>
          <p:nvPr/>
        </p:nvSpPr>
        <p:spPr>
          <a:xfrm>
            <a:off x="2627918" y="3623056"/>
            <a:ext cx="11897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00" b="0" i="0" u="none" strike="noStrike" baseline="0" dirty="0">
                <a:latin typeface="+mn-lt"/>
              </a:rPr>
              <a:t>Kommunestyret 27.1.2022: mandat til interimsstyret. Tilskudd på 250’ kr til drift i 2022.</a:t>
            </a:r>
          </a:p>
          <a:p>
            <a:pPr algn="l"/>
            <a:endParaRPr lang="nb-NO" dirty="0"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2488448-854A-60BB-1729-D2D6132F5584}"/>
              </a:ext>
            </a:extLst>
          </p:cNvPr>
          <p:cNvSpPr txBox="1"/>
          <p:nvPr/>
        </p:nvSpPr>
        <p:spPr>
          <a:xfrm>
            <a:off x="3745927" y="1365841"/>
            <a:ext cx="14933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rgbClr val="000000"/>
                </a:solidFill>
                <a:latin typeface="+mn-lt"/>
              </a:rPr>
              <a:t>FS 04.04.2022- P</a:t>
            </a:r>
            <a:r>
              <a:rPr lang="nb-NO" sz="1000" i="0" u="none" strike="noStrike" baseline="0" dirty="0">
                <a:solidFill>
                  <a:srgbClr val="000000"/>
                </a:solidFill>
                <a:latin typeface="+mn-lt"/>
              </a:rPr>
              <a:t>S 19/22: styrt avvikling, sittende styre velges som avviklingsstyre. Utarbeide budsjett og behov for midler. mulighetene for ny virksomhet utredes. </a:t>
            </a:r>
            <a:r>
              <a:rPr lang="nb-NO" sz="1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nb-NO" sz="1000" i="0" u="none" strike="noStrike" baseline="0" dirty="0">
                <a:solidFill>
                  <a:srgbClr val="000000"/>
                </a:solidFill>
                <a:latin typeface="+mn-lt"/>
              </a:rPr>
              <a:t>pprettholde driften av turistinformasjon og butikken</a:t>
            </a:r>
          </a:p>
          <a:p>
            <a:r>
              <a:rPr lang="nb-NO" sz="1000" i="0" u="none" strike="noStrike" baseline="0" dirty="0">
                <a:solidFill>
                  <a:srgbClr val="000000"/>
                </a:solidFill>
                <a:latin typeface="+mn-lt"/>
              </a:rPr>
              <a:t>sommersesongen 2022.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AECB8E8-62AF-85E9-BFE4-9C0EAD15AE5B}"/>
              </a:ext>
            </a:extLst>
          </p:cNvPr>
          <p:cNvSpPr txBox="1"/>
          <p:nvPr/>
        </p:nvSpPr>
        <p:spPr>
          <a:xfrm>
            <a:off x="4424639" y="3728291"/>
            <a:ext cx="14060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00" b="0" i="0" u="none" strike="noStrike" baseline="0" dirty="0">
                <a:latin typeface="+mn-lt"/>
              </a:rPr>
              <a:t>Pressemelding 22.09.2022. Driftsselskapet blir avviklet og senteret stenger</a:t>
            </a:r>
            <a:endParaRPr lang="nb-NO" sz="1000" dirty="0"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704305A-5E0F-CEBD-F23B-D12CED0AF15F}"/>
              </a:ext>
            </a:extLst>
          </p:cNvPr>
          <p:cNvSpPr txBox="1"/>
          <p:nvPr/>
        </p:nvSpPr>
        <p:spPr>
          <a:xfrm>
            <a:off x="5687927" y="1877961"/>
            <a:ext cx="1225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00" b="0" i="0" u="none" strike="noStrike" baseline="0" dirty="0">
                <a:latin typeface="+mn-lt"/>
              </a:rPr>
              <a:t>FS 11.10.2022. To spor:</a:t>
            </a:r>
          </a:p>
          <a:p>
            <a:pPr algn="l"/>
            <a:r>
              <a:rPr lang="nb-NO" sz="1000" dirty="0">
                <a:latin typeface="+mn-lt"/>
              </a:rPr>
              <a:t>a) Avvikling med hjelp av </a:t>
            </a:r>
            <a:r>
              <a:rPr lang="nb-NO" sz="1000" dirty="0" err="1">
                <a:latin typeface="+mn-lt"/>
              </a:rPr>
              <a:t>adm</a:t>
            </a:r>
            <a:r>
              <a:rPr lang="nb-NO" sz="1000" dirty="0">
                <a:latin typeface="+mn-lt"/>
              </a:rPr>
              <a:t>, b) administrasjon utreder grunnlag for ny drift og mulig innhold. </a:t>
            </a:r>
            <a:endParaRPr lang="nb-NO" dirty="0"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A11F014-DF6F-621A-4FF4-9DF7EFAC5B87}"/>
              </a:ext>
            </a:extLst>
          </p:cNvPr>
          <p:cNvSpPr txBox="1"/>
          <p:nvPr/>
        </p:nvSpPr>
        <p:spPr>
          <a:xfrm>
            <a:off x="6839743" y="3745882"/>
            <a:ext cx="111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+mn-lt"/>
              </a:rPr>
              <a:t>Bylivsutvikling AS, prosess og rapport 20.2.2023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4337E64-995C-6067-CE31-F6927E78AADF}"/>
              </a:ext>
            </a:extLst>
          </p:cNvPr>
          <p:cNvSpPr txBox="1"/>
          <p:nvPr/>
        </p:nvSpPr>
        <p:spPr>
          <a:xfrm>
            <a:off x="7081665" y="2033956"/>
            <a:ext cx="19517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00" b="0" i="0" u="none" strike="noStrike" baseline="0" dirty="0">
                <a:latin typeface="Calibri" panose="020F0502020204030204" pitchFamily="34" charset="0"/>
              </a:rPr>
              <a:t>Formannskapet vedtok 30.3.2023 at </a:t>
            </a:r>
            <a:r>
              <a:rPr lang="nb-NO" sz="1000" b="0" i="0" u="none" strike="noStrike" baseline="0" dirty="0" err="1">
                <a:latin typeface="Calibri" panose="020F0502020204030204" pitchFamily="34" charset="0"/>
              </a:rPr>
              <a:t>Gauldalsporten</a:t>
            </a:r>
            <a:r>
              <a:rPr lang="nb-NO" sz="1000" b="0" i="0" u="none" strike="noStrike" baseline="0" dirty="0">
                <a:latin typeface="Calibri" panose="020F0502020204030204" pitchFamily="34" charset="0"/>
              </a:rPr>
              <a:t> skulle utvikles i to faser; første fase med</a:t>
            </a:r>
          </a:p>
          <a:p>
            <a:pPr algn="l"/>
            <a:r>
              <a:rPr lang="nb-NO" sz="1000" b="0" i="0" u="none" strike="noStrike" baseline="0" dirty="0">
                <a:latin typeface="Calibri" panose="020F0502020204030204" pitchFamily="34" charset="0"/>
              </a:rPr>
              <a:t>oppstart 1.6.2023 og fram til 31. august 2023. Bevilget 500’. Mer langsiktige planer skal fram høsten 2023</a:t>
            </a:r>
            <a:endParaRPr lang="nb-NO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12CE3C6C-5F3A-AD60-1181-065EE4EAD2F7}"/>
              </a:ext>
            </a:extLst>
          </p:cNvPr>
          <p:cNvSpPr txBox="1"/>
          <p:nvPr/>
        </p:nvSpPr>
        <p:spPr>
          <a:xfrm>
            <a:off x="8057516" y="3655177"/>
            <a:ext cx="2352368" cy="11695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nb-NO" sz="1000" dirty="0">
                <a:latin typeface="Calibri" panose="020F0502020204030204" pitchFamily="34" charset="0"/>
              </a:rPr>
              <a:t>FS 24.08.23. Ar</a:t>
            </a:r>
            <a:r>
              <a:rPr lang="nb-NO" sz="1000" b="0" i="0" u="none" strike="noStrike" baseline="0" dirty="0">
                <a:latin typeface="Calibri" panose="020F0502020204030204" pitchFamily="34" charset="0"/>
              </a:rPr>
              <a:t>beidet med </a:t>
            </a:r>
            <a:r>
              <a:rPr lang="nb-NO" sz="1000" b="0" i="0" u="none" strike="noStrike" baseline="0" dirty="0" err="1">
                <a:latin typeface="Calibri" panose="020F0502020204030204" pitchFamily="34" charset="0"/>
              </a:rPr>
              <a:t>Gauldalsporten</a:t>
            </a:r>
            <a:r>
              <a:rPr lang="nb-NO" sz="1000" b="0" i="0" u="none" strike="noStrike" baseline="0" dirty="0">
                <a:latin typeface="Calibri" panose="020F0502020204030204" pitchFamily="34" charset="0"/>
              </a:rPr>
              <a:t> fortsetter til juni 2024. Alternativ 3</a:t>
            </a:r>
          </a:p>
          <a:p>
            <a:pPr algn="l"/>
            <a:r>
              <a:rPr lang="nb-NO" sz="1000" b="0" i="0" u="none" strike="noStrike" baseline="0" dirty="0">
                <a:latin typeface="Calibri" panose="020F0502020204030204" pitchFamily="34" charset="0"/>
              </a:rPr>
              <a:t>«tilpasning av drift og kostnader» legges til grunn. Formannskap holdes orientert. Ny sak i januar. Kostnader  2023 vil påløpe med </a:t>
            </a:r>
            <a:r>
              <a:rPr lang="nb-NO" sz="1000" b="0" i="0" u="none" strike="noStrike" baseline="0" dirty="0" err="1">
                <a:latin typeface="Calibri" panose="020F0502020204030204" pitchFamily="34" charset="0"/>
              </a:rPr>
              <a:t>ca</a:t>
            </a:r>
            <a:r>
              <a:rPr lang="nb-NO" sz="1000" b="0" i="0" u="none" strike="noStrike" baseline="0" dirty="0">
                <a:latin typeface="Calibri" panose="020F0502020204030204" pitchFamily="34" charset="0"/>
              </a:rPr>
              <a:t> 300’</a:t>
            </a:r>
            <a:endParaRPr lang="nb-NO" sz="1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06C54C3A-66E4-34FE-CA8B-535406355168}"/>
              </a:ext>
            </a:extLst>
          </p:cNvPr>
          <p:cNvSpPr txBox="1"/>
          <p:nvPr/>
        </p:nvSpPr>
        <p:spPr>
          <a:xfrm>
            <a:off x="6530938" y="3261188"/>
            <a:ext cx="98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2023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45BF7D59-556D-AF24-CCB6-DBF6097E6322}"/>
              </a:ext>
            </a:extLst>
          </p:cNvPr>
          <p:cNvSpPr txBox="1"/>
          <p:nvPr/>
        </p:nvSpPr>
        <p:spPr>
          <a:xfrm>
            <a:off x="568932" y="3250670"/>
            <a:ext cx="98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2021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97FFCA-47B2-95E4-62BB-C91D3E27E37F}"/>
              </a:ext>
            </a:extLst>
          </p:cNvPr>
          <p:cNvSpPr txBox="1"/>
          <p:nvPr/>
        </p:nvSpPr>
        <p:spPr>
          <a:xfrm>
            <a:off x="2646679" y="3250670"/>
            <a:ext cx="98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CDBE70B-8D10-DCE0-7B7A-4A8A1C76C786}"/>
              </a:ext>
            </a:extLst>
          </p:cNvPr>
          <p:cNvSpPr txBox="1"/>
          <p:nvPr/>
        </p:nvSpPr>
        <p:spPr>
          <a:xfrm>
            <a:off x="9072716" y="1903663"/>
            <a:ext cx="2352368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FS vedtok 7.12.2023 at organiseringen endres på </a:t>
            </a:r>
            <a:r>
              <a:rPr lang="nb-NO" sz="1000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Gauldalsporten</a:t>
            </a:r>
            <a:r>
              <a:rPr lang="nb-NO" sz="1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 Drift baseres på bemanning fra ansatte i enhet for Samfunnsutvikling og kultur, i samarbeid med ansatte i Frivilligsentralen (egen avtale).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27F3A2D-A30F-3F8A-FA90-1C5CD1A87DCD}"/>
              </a:ext>
            </a:extLst>
          </p:cNvPr>
          <p:cNvSpPr txBox="1"/>
          <p:nvPr/>
        </p:nvSpPr>
        <p:spPr>
          <a:xfrm>
            <a:off x="6530938" y="4996143"/>
            <a:ext cx="11110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+mn-lt"/>
              </a:rPr>
              <a:t>MG Frivilligsentral</a:t>
            </a:r>
          </a:p>
          <a:p>
            <a:endParaRPr lang="nb-NO" sz="1000" dirty="0">
              <a:latin typeface="+mn-lt"/>
            </a:endParaRPr>
          </a:p>
          <a:p>
            <a:r>
              <a:rPr lang="nb-NO" sz="1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Dialog om å få flyttet </a:t>
            </a:r>
            <a:r>
              <a:rPr lang="nb-NO" sz="1000" kern="100" dirty="0" err="1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frivlligsentralen</a:t>
            </a:r>
            <a:r>
              <a:rPr lang="nb-NO" sz="10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inn med samarbeidsavtale og  utstrakt samhandling</a:t>
            </a:r>
            <a:endParaRPr lang="nb-NO" sz="1000" dirty="0">
              <a:latin typeface="+mn-lt"/>
            </a:endParaRPr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9D412C22-5EEB-D9E9-9F16-35132C54BCCE}"/>
              </a:ext>
            </a:extLst>
          </p:cNvPr>
          <p:cNvSpPr/>
          <p:nvPr/>
        </p:nvSpPr>
        <p:spPr>
          <a:xfrm>
            <a:off x="568933" y="5188099"/>
            <a:ext cx="4511068" cy="698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136DF3C-5C3D-94B4-E26F-B43928F4DB74}"/>
              </a:ext>
            </a:extLst>
          </p:cNvPr>
          <p:cNvSpPr txBox="1"/>
          <p:nvPr/>
        </p:nvSpPr>
        <p:spPr>
          <a:xfrm>
            <a:off x="2284515" y="5341202"/>
            <a:ext cx="214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2024 og 2025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5D78BA5-7998-F780-8960-2DB2190F2945}"/>
              </a:ext>
            </a:extLst>
          </p:cNvPr>
          <p:cNvSpPr txBox="1"/>
          <p:nvPr/>
        </p:nvSpPr>
        <p:spPr>
          <a:xfrm>
            <a:off x="5327348" y="5027824"/>
            <a:ext cx="1111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+mn-lt"/>
              </a:rPr>
              <a:t>Konsolidere drift</a:t>
            </a:r>
          </a:p>
          <a:p>
            <a:endParaRPr lang="nb-NO" sz="1000" dirty="0">
              <a:latin typeface="+mn-lt"/>
            </a:endParaRPr>
          </a:p>
          <a:p>
            <a:r>
              <a:rPr lang="nb-NO" sz="1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Det jobbes videre med aktivitet, kontorfellesskap, bygget som møteplass og besøkssenter.</a:t>
            </a:r>
            <a:endParaRPr lang="nb-NO" sz="1000" dirty="0"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39149F3-3BA0-8046-6C24-BCBC50095D24}"/>
              </a:ext>
            </a:extLst>
          </p:cNvPr>
          <p:cNvSpPr txBox="1"/>
          <p:nvPr/>
        </p:nvSpPr>
        <p:spPr>
          <a:xfrm>
            <a:off x="8837715" y="5258656"/>
            <a:ext cx="11110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+mn-lt"/>
              </a:rPr>
              <a:t>Søknadsprosess besøkssenter nasjonalpark og besøkssenter villaks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1288841-F609-2F93-15AE-EE0F53312A2A}"/>
              </a:ext>
            </a:extLst>
          </p:cNvPr>
          <p:cNvSpPr txBox="1"/>
          <p:nvPr/>
        </p:nvSpPr>
        <p:spPr>
          <a:xfrm>
            <a:off x="7693420" y="5325813"/>
            <a:ext cx="1111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>
                <a:latin typeface="+mn-lt"/>
              </a:rPr>
              <a:t>Reåpning</a:t>
            </a:r>
            <a:r>
              <a:rPr lang="nb-NO" sz="1000" dirty="0">
                <a:latin typeface="+mn-lt"/>
              </a:rPr>
              <a:t> mars 2024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BDCEC5B-6521-0F07-6562-B97EE5BEDEFE}"/>
              </a:ext>
            </a:extLst>
          </p:cNvPr>
          <p:cNvSpPr txBox="1"/>
          <p:nvPr/>
        </p:nvSpPr>
        <p:spPr>
          <a:xfrm>
            <a:off x="9948761" y="5258656"/>
            <a:ext cx="111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+mn-lt"/>
              </a:rPr>
              <a:t>Autorisasjon villakssenter og arbeid med etablering </a:t>
            </a:r>
          </a:p>
        </p:txBody>
      </p:sp>
    </p:spTree>
    <p:extLst>
      <p:ext uri="{BB962C8B-B14F-4D97-AF65-F5344CB8AC3E}">
        <p14:creationId xmlns:p14="http://schemas.microsoft.com/office/powerpoint/2010/main" val="144978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A52A7F-5C74-EA0B-8ABD-FC77C3B2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67" y="156192"/>
            <a:ext cx="10248933" cy="703282"/>
          </a:xfrm>
        </p:spPr>
        <p:txBody>
          <a:bodyPr/>
          <a:lstStyle/>
          <a:p>
            <a:r>
              <a:rPr lang="nb-NO" dirty="0"/>
              <a:t>Status</a:t>
            </a:r>
          </a:p>
        </p:txBody>
      </p:sp>
      <p:pic>
        <p:nvPicPr>
          <p:cNvPr id="4" name="Picture 2" descr="Foto">
            <a:extLst>
              <a:ext uri="{FF2B5EF4-FFF2-40B4-BE49-F238E27FC236}">
                <a16:creationId xmlns:a16="http://schemas.microsoft.com/office/drawing/2014/main" id="{68ECD91C-6356-BDB0-61B6-739DD3F0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0" y="879656"/>
            <a:ext cx="4019100" cy="30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n være grafikk av tekst som sier 'FRIVILLIG IOTRE GAULDAL MIDTRE SENTRAL'">
            <a:extLst>
              <a:ext uri="{FF2B5EF4-FFF2-40B4-BE49-F238E27FC236}">
                <a16:creationId xmlns:a16="http://schemas.microsoft.com/office/drawing/2014/main" id="{F294E9EC-0A67-CE97-7BD2-B89CE5F8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6" y="2344450"/>
            <a:ext cx="574040" cy="5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45406C8-1F2A-67E5-D627-E7897A32C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67" y="1518046"/>
            <a:ext cx="563211" cy="47503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A02E35E-D141-57A8-6569-EEFFDCD07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589" y="1606620"/>
            <a:ext cx="563211" cy="475034"/>
          </a:xfrm>
          <a:prstGeom prst="rect">
            <a:avLst/>
          </a:prstGeom>
        </p:spPr>
      </p:pic>
      <p:graphicFrame>
        <p:nvGraphicFramePr>
          <p:cNvPr id="14" name="Plassholder for innhold 2">
            <a:extLst>
              <a:ext uri="{FF2B5EF4-FFF2-40B4-BE49-F238E27FC236}">
                <a16:creationId xmlns:a16="http://schemas.microsoft.com/office/drawing/2014/main" id="{1C08610F-9B0D-776F-2780-28B62E695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223669"/>
              </p:ext>
            </p:extLst>
          </p:nvPr>
        </p:nvGraphicFramePr>
        <p:xfrm>
          <a:off x="4917440" y="764788"/>
          <a:ext cx="7193280" cy="674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Bilde 14">
            <a:extLst>
              <a:ext uri="{FF2B5EF4-FFF2-40B4-BE49-F238E27FC236}">
                <a16:creationId xmlns:a16="http://schemas.microsoft.com/office/drawing/2014/main" id="{E79CC415-0179-805B-4F6F-6E523E05EE5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9170" t="17555" r="21650" b="2751"/>
          <a:stretch/>
        </p:blipFill>
        <p:spPr>
          <a:xfrm>
            <a:off x="545504" y="4360548"/>
            <a:ext cx="2708432" cy="235902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9B2723E-C43D-6298-EE21-F826E404C0E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73528"/>
          <a:stretch/>
        </p:blipFill>
        <p:spPr>
          <a:xfrm>
            <a:off x="164280" y="3914163"/>
            <a:ext cx="4490720" cy="42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BC046C4-E5CD-BF52-A617-CDCCF6BACE77}"/>
              </a:ext>
            </a:extLst>
          </p:cNvPr>
          <p:cNvSpPr txBox="1"/>
          <p:nvPr/>
        </p:nvSpPr>
        <p:spPr>
          <a:xfrm>
            <a:off x="3253936" y="5251380"/>
            <a:ext cx="149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Møteplass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Kontorfellesskap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Villakssenter</a:t>
            </a:r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74251691"/>
      </p:ext>
    </p:extLst>
  </p:cSld>
  <p:clrMapOvr>
    <a:masterClrMapping/>
  </p:clrMapOvr>
</p:sld>
</file>

<file path=ppt/theme/theme1.xml><?xml version="1.0" encoding="utf-8"?>
<a:theme xmlns:a="http://schemas.openxmlformats.org/drawingml/2006/main" name="3_MGK_powerpointmal_m_vev">
  <a:themeElements>
    <a:clrScheme name="MGK">
      <a:dk1>
        <a:sysClr val="windowText" lastClr="000000"/>
      </a:dk1>
      <a:lt1>
        <a:sysClr val="window" lastClr="FFFFFF"/>
      </a:lt1>
      <a:dk2>
        <a:srgbClr val="325D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07d2cab-d7ce-44d5-8130-8f704f26f044">
      <UserInfo>
        <DisplayName>Håvard Ler</DisplayName>
        <AccountId>7</AccountId>
        <AccountType/>
      </UserInfo>
      <UserInfo>
        <DisplayName>Bodil Brå Alsvik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E8636C1960844AB9180BD804DFE140" ma:contentTypeVersion="8" ma:contentTypeDescription="Opprett et nytt dokument." ma:contentTypeScope="" ma:versionID="e202f127b1de58eaa177ff3e9ebff16f">
  <xsd:schema xmlns:xsd="http://www.w3.org/2001/XMLSchema" xmlns:xs="http://www.w3.org/2001/XMLSchema" xmlns:p="http://schemas.microsoft.com/office/2006/metadata/properties" xmlns:ns2="60827906-6023-453b-a497-3948b0f3dd30" xmlns:ns3="e07d2cab-d7ce-44d5-8130-8f704f26f044" targetNamespace="http://schemas.microsoft.com/office/2006/metadata/properties" ma:root="true" ma:fieldsID="92b1a2154a1b7a71ac5bfdb819113ad8" ns2:_="" ns3:_="">
    <xsd:import namespace="60827906-6023-453b-a497-3948b0f3dd30"/>
    <xsd:import namespace="e07d2cab-d7ce-44d5-8130-8f704f26f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27906-6023-453b-a497-3948b0f3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d2cab-d7ce-44d5-8130-8f704f26f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533EAC-8870-4276-824B-112512B30583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e07d2cab-d7ce-44d5-8130-8f704f26f044"/>
    <ds:schemaRef ds:uri="60827906-6023-453b-a497-3948b0f3dd3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BB5B61D-9292-4C28-B38E-68AC9FB0E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27906-6023-453b-a497-3948b0f3dd30"/>
    <ds:schemaRef ds:uri="e07d2cab-d7ce-44d5-8130-8f704f26f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B8A711-1524-4F4F-9093-F0F762968A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MGK presentasjon mal wide screen</Template>
  <TotalTime>9943</TotalTime>
  <Words>956</Words>
  <Application>Microsoft Office PowerPoint</Application>
  <PresentationFormat>Widescreen</PresentationFormat>
  <Paragraphs>133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Google Sans</vt:lpstr>
      <vt:lpstr>Helvetica</vt:lpstr>
      <vt:lpstr>Wingdings</vt:lpstr>
      <vt:lpstr>3_MGK_powerpointmal_m_vev</vt:lpstr>
      <vt:lpstr>Kommunedirektøren ber om å få tolket protokolltilførsel fra formannskapet 13.05.2025   Formannskapet 17.06.2025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Besøkssenter for villaks – del av Gauldalsporten  Orientering til formannskapet, 13.05.2025</vt:lpstr>
      <vt:lpstr>«Porten» - en betydelig utviklingsreise fra 2021 til nå</vt:lpstr>
      <vt:lpstr>Status</vt:lpstr>
      <vt:lpstr>Besøkssenter villaks</vt:lpstr>
      <vt:lpstr>Store ambisjoner over tid</vt:lpstr>
      <vt:lpstr>Etablering av villakssenteret</vt:lpstr>
      <vt:lpstr>Eksempler</vt:lpstr>
      <vt:lpstr>Styring av Gauldalsporten</vt:lpstr>
    </vt:vector>
  </TitlesOfParts>
  <Company>Midtre Gauldal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knd</dc:creator>
  <cp:lastModifiedBy>Alf-Petter Tenfjord</cp:lastModifiedBy>
  <cp:revision>496</cp:revision>
  <cp:lastPrinted>2020-02-19T08:00:37Z</cp:lastPrinted>
  <dcterms:created xsi:type="dcterms:W3CDTF">2010-05-19T11:58:00Z</dcterms:created>
  <dcterms:modified xsi:type="dcterms:W3CDTF">2025-06-17T12:01:10Z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0x010100D1E8636C1960844AB9180BD804DFE140</vt:lpwstr>
  </property>
</Properties>
</file>