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56" r:id="rId2"/>
    <p:sldId id="257" r:id="rId3"/>
    <p:sldId id="262" r:id="rId4"/>
    <p:sldId id="258" r:id="rId5"/>
    <p:sldId id="261" r:id="rId6"/>
    <p:sldId id="259" r:id="rId7"/>
    <p:sldId id="260" r:id="rId8"/>
    <p:sldId id="263" r:id="rId9"/>
    <p:sldId id="264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38922F-2E52-4815-8019-132264176151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7104DE9-C1B3-4C42-AEB7-FBA5B1486BD7}">
      <dgm:prSet/>
      <dgm:spPr/>
      <dgm:t>
        <a:bodyPr/>
        <a:lstStyle/>
        <a:p>
          <a:pPr>
            <a:defRPr b="1"/>
          </a:pPr>
          <a:r>
            <a:rPr lang="nb-NO"/>
            <a:t>Vi har ikke hukommelsesteam, kun 20% demenskoordinator</a:t>
          </a:r>
          <a:endParaRPr lang="en-US"/>
        </a:p>
      </dgm:t>
    </dgm:pt>
    <dgm:pt modelId="{44B7EC9A-3723-4BF9-AA50-923E3F5F74BA}" type="parTrans" cxnId="{F064EAF9-2850-4182-9E27-566AC5AD86C1}">
      <dgm:prSet/>
      <dgm:spPr/>
      <dgm:t>
        <a:bodyPr/>
        <a:lstStyle/>
        <a:p>
          <a:endParaRPr lang="en-US"/>
        </a:p>
      </dgm:t>
    </dgm:pt>
    <dgm:pt modelId="{6C86EA12-F3A9-4503-80A0-6AFF2457CCA0}" type="sibTrans" cxnId="{F064EAF9-2850-4182-9E27-566AC5AD86C1}">
      <dgm:prSet/>
      <dgm:spPr/>
      <dgm:t>
        <a:bodyPr/>
        <a:lstStyle/>
        <a:p>
          <a:endParaRPr lang="en-US"/>
        </a:p>
      </dgm:t>
    </dgm:pt>
    <dgm:pt modelId="{3F5E467C-E647-4ECC-ADB6-AFA8ED008372}">
      <dgm:prSet/>
      <dgm:spPr/>
      <dgm:t>
        <a:bodyPr/>
        <a:lstStyle/>
        <a:p>
          <a:pPr>
            <a:defRPr b="1"/>
          </a:pPr>
          <a:r>
            <a:rPr lang="nb-NO"/>
            <a:t>Delvis et bevisst valg, delvis ikke</a:t>
          </a:r>
          <a:endParaRPr lang="en-US"/>
        </a:p>
      </dgm:t>
    </dgm:pt>
    <dgm:pt modelId="{9F7ABCE0-C905-466F-A350-C32FE147352C}" type="parTrans" cxnId="{FFA89471-FDC2-4866-9601-DA6B25C8CBDD}">
      <dgm:prSet/>
      <dgm:spPr/>
      <dgm:t>
        <a:bodyPr/>
        <a:lstStyle/>
        <a:p>
          <a:endParaRPr lang="en-US"/>
        </a:p>
      </dgm:t>
    </dgm:pt>
    <dgm:pt modelId="{E64F1434-16AF-4FE5-B3EE-C35709CAE3B8}" type="sibTrans" cxnId="{FFA89471-FDC2-4866-9601-DA6B25C8CBDD}">
      <dgm:prSet/>
      <dgm:spPr/>
      <dgm:t>
        <a:bodyPr/>
        <a:lstStyle/>
        <a:p>
          <a:endParaRPr lang="en-US"/>
        </a:p>
      </dgm:t>
    </dgm:pt>
    <dgm:pt modelId="{1B5A3585-C0A8-4D7A-937D-CEF88B333B6F}">
      <dgm:prSet/>
      <dgm:spPr/>
      <dgm:t>
        <a:bodyPr/>
        <a:lstStyle/>
        <a:p>
          <a:pPr>
            <a:defRPr b="1"/>
          </a:pPr>
          <a:r>
            <a:rPr lang="nb-NO"/>
            <a:t>Skulle vi ønske at vi hadde mange flere ressurser?</a:t>
          </a:r>
          <a:endParaRPr lang="en-US"/>
        </a:p>
      </dgm:t>
    </dgm:pt>
    <dgm:pt modelId="{CF37331B-B28A-42E2-ADD3-3B44FC657C43}" type="parTrans" cxnId="{BD6F6CD2-4696-4B7D-9AEA-E629BED59395}">
      <dgm:prSet/>
      <dgm:spPr/>
      <dgm:t>
        <a:bodyPr/>
        <a:lstStyle/>
        <a:p>
          <a:endParaRPr lang="en-US"/>
        </a:p>
      </dgm:t>
    </dgm:pt>
    <dgm:pt modelId="{71B35B8F-35AA-4328-870F-C2A5BE4A6777}" type="sibTrans" cxnId="{BD6F6CD2-4696-4B7D-9AEA-E629BED59395}">
      <dgm:prSet/>
      <dgm:spPr/>
      <dgm:t>
        <a:bodyPr/>
        <a:lstStyle/>
        <a:p>
          <a:endParaRPr lang="en-US"/>
        </a:p>
      </dgm:t>
    </dgm:pt>
    <dgm:pt modelId="{E95BE735-09E6-427C-BC73-CFD50675ED21}">
      <dgm:prSet/>
      <dgm:spPr/>
      <dgm:t>
        <a:bodyPr/>
        <a:lstStyle/>
        <a:p>
          <a:r>
            <a:rPr lang="nb-NO"/>
            <a:t>JA!!</a:t>
          </a:r>
          <a:endParaRPr lang="en-US"/>
        </a:p>
      </dgm:t>
    </dgm:pt>
    <dgm:pt modelId="{1BFD064C-A3CF-48D7-9F72-CA6C26475D3D}" type="parTrans" cxnId="{7038ECA6-5AFD-4357-A527-B053C7F97462}">
      <dgm:prSet/>
      <dgm:spPr/>
      <dgm:t>
        <a:bodyPr/>
        <a:lstStyle/>
        <a:p>
          <a:endParaRPr lang="en-US"/>
        </a:p>
      </dgm:t>
    </dgm:pt>
    <dgm:pt modelId="{B90A0F44-4867-4C5F-8F18-4C5A43B8A26E}" type="sibTrans" cxnId="{7038ECA6-5AFD-4357-A527-B053C7F97462}">
      <dgm:prSet/>
      <dgm:spPr/>
      <dgm:t>
        <a:bodyPr/>
        <a:lstStyle/>
        <a:p>
          <a:endParaRPr lang="en-US"/>
        </a:p>
      </dgm:t>
    </dgm:pt>
    <dgm:pt modelId="{DBF4F833-82A3-4E3E-8C31-EA3C0BE97B1B}" type="pres">
      <dgm:prSet presAssocID="{2F38922F-2E52-4815-8019-132264176151}" presName="root" presStyleCnt="0">
        <dgm:presLayoutVars>
          <dgm:dir/>
          <dgm:resizeHandles val="exact"/>
        </dgm:presLayoutVars>
      </dgm:prSet>
      <dgm:spPr/>
    </dgm:pt>
    <dgm:pt modelId="{0807FDFE-B99B-472B-9062-AAB3C0CC2035}" type="pres">
      <dgm:prSet presAssocID="{57104DE9-C1B3-4C42-AEB7-FBA5B1486BD7}" presName="compNode" presStyleCnt="0"/>
      <dgm:spPr/>
    </dgm:pt>
    <dgm:pt modelId="{E39F2B73-DF95-431A-8CD1-99AC1681CC36}" type="pres">
      <dgm:prSet presAssocID="{57104DE9-C1B3-4C42-AEB7-FBA5B1486BD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ingerbread Cookie"/>
        </a:ext>
      </dgm:extLst>
    </dgm:pt>
    <dgm:pt modelId="{AC13C93D-D8C9-4F2B-84D0-2AE461CDB287}" type="pres">
      <dgm:prSet presAssocID="{57104DE9-C1B3-4C42-AEB7-FBA5B1486BD7}" presName="iconSpace" presStyleCnt="0"/>
      <dgm:spPr/>
    </dgm:pt>
    <dgm:pt modelId="{868CC3A8-08AA-44BB-A020-E97F2105BCC2}" type="pres">
      <dgm:prSet presAssocID="{57104DE9-C1B3-4C42-AEB7-FBA5B1486BD7}" presName="parTx" presStyleLbl="revTx" presStyleIdx="0" presStyleCnt="6">
        <dgm:presLayoutVars>
          <dgm:chMax val="0"/>
          <dgm:chPref val="0"/>
        </dgm:presLayoutVars>
      </dgm:prSet>
      <dgm:spPr/>
    </dgm:pt>
    <dgm:pt modelId="{68AC8084-C9F7-4F7B-A043-2C5E0749E9E9}" type="pres">
      <dgm:prSet presAssocID="{57104DE9-C1B3-4C42-AEB7-FBA5B1486BD7}" presName="txSpace" presStyleCnt="0"/>
      <dgm:spPr/>
    </dgm:pt>
    <dgm:pt modelId="{C35FA9ED-EE1C-4E17-929F-35AEB656E69D}" type="pres">
      <dgm:prSet presAssocID="{57104DE9-C1B3-4C42-AEB7-FBA5B1486BD7}" presName="desTx" presStyleLbl="revTx" presStyleIdx="1" presStyleCnt="6">
        <dgm:presLayoutVars/>
      </dgm:prSet>
      <dgm:spPr/>
    </dgm:pt>
    <dgm:pt modelId="{D90A994D-D823-4BD6-8E8C-1F338185DE2A}" type="pres">
      <dgm:prSet presAssocID="{6C86EA12-F3A9-4503-80A0-6AFF2457CCA0}" presName="sibTrans" presStyleCnt="0"/>
      <dgm:spPr/>
    </dgm:pt>
    <dgm:pt modelId="{99600F86-AE5D-484F-8FF3-7F5AFEE7B843}" type="pres">
      <dgm:prSet presAssocID="{3F5E467C-E647-4ECC-ADB6-AFA8ED008372}" presName="compNode" presStyleCnt="0"/>
      <dgm:spPr/>
    </dgm:pt>
    <dgm:pt modelId="{20338759-E92A-4150-81C6-752C47DA446A}" type="pres">
      <dgm:prSet presAssocID="{3F5E467C-E647-4ECC-ADB6-AFA8ED00837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erende"/>
        </a:ext>
      </dgm:extLst>
    </dgm:pt>
    <dgm:pt modelId="{F5D9A30D-4B23-428B-AB34-DCAC79DCA982}" type="pres">
      <dgm:prSet presAssocID="{3F5E467C-E647-4ECC-ADB6-AFA8ED008372}" presName="iconSpace" presStyleCnt="0"/>
      <dgm:spPr/>
    </dgm:pt>
    <dgm:pt modelId="{288FC9F0-9FE9-4FED-8D1C-E9BD827BF1DA}" type="pres">
      <dgm:prSet presAssocID="{3F5E467C-E647-4ECC-ADB6-AFA8ED008372}" presName="parTx" presStyleLbl="revTx" presStyleIdx="2" presStyleCnt="6">
        <dgm:presLayoutVars>
          <dgm:chMax val="0"/>
          <dgm:chPref val="0"/>
        </dgm:presLayoutVars>
      </dgm:prSet>
      <dgm:spPr/>
    </dgm:pt>
    <dgm:pt modelId="{3FF55B02-9433-4BD8-B90A-ADEE1C974FF9}" type="pres">
      <dgm:prSet presAssocID="{3F5E467C-E647-4ECC-ADB6-AFA8ED008372}" presName="txSpace" presStyleCnt="0"/>
      <dgm:spPr/>
    </dgm:pt>
    <dgm:pt modelId="{C766548F-35A9-41BA-850D-2303192FE45E}" type="pres">
      <dgm:prSet presAssocID="{3F5E467C-E647-4ECC-ADB6-AFA8ED008372}" presName="desTx" presStyleLbl="revTx" presStyleIdx="3" presStyleCnt="6">
        <dgm:presLayoutVars/>
      </dgm:prSet>
      <dgm:spPr/>
    </dgm:pt>
    <dgm:pt modelId="{A3E7FDB6-D79E-40D2-9065-FCDE920CA10E}" type="pres">
      <dgm:prSet presAssocID="{E64F1434-16AF-4FE5-B3EE-C35709CAE3B8}" presName="sibTrans" presStyleCnt="0"/>
      <dgm:spPr/>
    </dgm:pt>
    <dgm:pt modelId="{E65A764F-532A-48E9-ADD7-2153F98E4664}" type="pres">
      <dgm:prSet presAssocID="{1B5A3585-C0A8-4D7A-937D-CEF88B333B6F}" presName="compNode" presStyleCnt="0"/>
      <dgm:spPr/>
    </dgm:pt>
    <dgm:pt modelId="{31661AAF-7FC4-4982-98C8-B5247C32F9B2}" type="pres">
      <dgm:prSet presAssocID="{1B5A3585-C0A8-4D7A-937D-CEF88B333B6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ve"/>
        </a:ext>
      </dgm:extLst>
    </dgm:pt>
    <dgm:pt modelId="{D1D735BB-C499-452E-BEEE-5D18FE8CF19E}" type="pres">
      <dgm:prSet presAssocID="{1B5A3585-C0A8-4D7A-937D-CEF88B333B6F}" presName="iconSpace" presStyleCnt="0"/>
      <dgm:spPr/>
    </dgm:pt>
    <dgm:pt modelId="{111360CD-DD2D-4A26-9BEE-F29FB16DBE6D}" type="pres">
      <dgm:prSet presAssocID="{1B5A3585-C0A8-4D7A-937D-CEF88B333B6F}" presName="parTx" presStyleLbl="revTx" presStyleIdx="4" presStyleCnt="6">
        <dgm:presLayoutVars>
          <dgm:chMax val="0"/>
          <dgm:chPref val="0"/>
        </dgm:presLayoutVars>
      </dgm:prSet>
      <dgm:spPr/>
    </dgm:pt>
    <dgm:pt modelId="{A91B2609-3B1A-491C-965B-00DD318641BB}" type="pres">
      <dgm:prSet presAssocID="{1B5A3585-C0A8-4D7A-937D-CEF88B333B6F}" presName="txSpace" presStyleCnt="0"/>
      <dgm:spPr/>
    </dgm:pt>
    <dgm:pt modelId="{9288916F-44A3-441F-9679-1BD9A2C072D7}" type="pres">
      <dgm:prSet presAssocID="{1B5A3585-C0A8-4D7A-937D-CEF88B333B6F}" presName="desTx" presStyleLbl="revTx" presStyleIdx="5" presStyleCnt="6">
        <dgm:presLayoutVars/>
      </dgm:prSet>
      <dgm:spPr/>
    </dgm:pt>
  </dgm:ptLst>
  <dgm:cxnLst>
    <dgm:cxn modelId="{5ABAF32E-ED61-4CD6-9E70-BD51BEF30077}" type="presOf" srcId="{1B5A3585-C0A8-4D7A-937D-CEF88B333B6F}" destId="{111360CD-DD2D-4A26-9BEE-F29FB16DBE6D}" srcOrd="0" destOrd="0" presId="urn:microsoft.com/office/officeart/2018/5/layout/CenteredIconLabelDescriptionList"/>
    <dgm:cxn modelId="{FFA89471-FDC2-4866-9601-DA6B25C8CBDD}" srcId="{2F38922F-2E52-4815-8019-132264176151}" destId="{3F5E467C-E647-4ECC-ADB6-AFA8ED008372}" srcOrd="1" destOrd="0" parTransId="{9F7ABCE0-C905-466F-A350-C32FE147352C}" sibTransId="{E64F1434-16AF-4FE5-B3EE-C35709CAE3B8}"/>
    <dgm:cxn modelId="{C18CB190-A7B8-4193-A343-4B26FCA01434}" type="presOf" srcId="{3F5E467C-E647-4ECC-ADB6-AFA8ED008372}" destId="{288FC9F0-9FE9-4FED-8D1C-E9BD827BF1DA}" srcOrd="0" destOrd="0" presId="urn:microsoft.com/office/officeart/2018/5/layout/CenteredIconLabelDescriptionList"/>
    <dgm:cxn modelId="{7038ECA6-5AFD-4357-A527-B053C7F97462}" srcId="{1B5A3585-C0A8-4D7A-937D-CEF88B333B6F}" destId="{E95BE735-09E6-427C-BC73-CFD50675ED21}" srcOrd="0" destOrd="0" parTransId="{1BFD064C-A3CF-48D7-9F72-CA6C26475D3D}" sibTransId="{B90A0F44-4867-4C5F-8F18-4C5A43B8A26E}"/>
    <dgm:cxn modelId="{4EECA6BE-C633-468B-BC2E-25C955DDE1D3}" type="presOf" srcId="{2F38922F-2E52-4815-8019-132264176151}" destId="{DBF4F833-82A3-4E3E-8C31-EA3C0BE97B1B}" srcOrd="0" destOrd="0" presId="urn:microsoft.com/office/officeart/2018/5/layout/CenteredIconLabelDescriptionList"/>
    <dgm:cxn modelId="{BD6F6CD2-4696-4B7D-9AEA-E629BED59395}" srcId="{2F38922F-2E52-4815-8019-132264176151}" destId="{1B5A3585-C0A8-4D7A-937D-CEF88B333B6F}" srcOrd="2" destOrd="0" parTransId="{CF37331B-B28A-42E2-ADD3-3B44FC657C43}" sibTransId="{71B35B8F-35AA-4328-870F-C2A5BE4A6777}"/>
    <dgm:cxn modelId="{F064EAF9-2850-4182-9E27-566AC5AD86C1}" srcId="{2F38922F-2E52-4815-8019-132264176151}" destId="{57104DE9-C1B3-4C42-AEB7-FBA5B1486BD7}" srcOrd="0" destOrd="0" parTransId="{44B7EC9A-3723-4BF9-AA50-923E3F5F74BA}" sibTransId="{6C86EA12-F3A9-4503-80A0-6AFF2457CCA0}"/>
    <dgm:cxn modelId="{5AA7F7F9-1D12-4A33-B2D3-F7CFD9DF7B6D}" type="presOf" srcId="{57104DE9-C1B3-4C42-AEB7-FBA5B1486BD7}" destId="{868CC3A8-08AA-44BB-A020-E97F2105BCC2}" srcOrd="0" destOrd="0" presId="urn:microsoft.com/office/officeart/2018/5/layout/CenteredIconLabelDescriptionList"/>
    <dgm:cxn modelId="{495AA7FC-77A9-45A9-8FB5-633A0C5F29F5}" type="presOf" srcId="{E95BE735-09E6-427C-BC73-CFD50675ED21}" destId="{9288916F-44A3-441F-9679-1BD9A2C072D7}" srcOrd="0" destOrd="0" presId="urn:microsoft.com/office/officeart/2018/5/layout/CenteredIconLabelDescriptionList"/>
    <dgm:cxn modelId="{3744C82D-9316-4A32-9A83-CB08E6ABD945}" type="presParOf" srcId="{DBF4F833-82A3-4E3E-8C31-EA3C0BE97B1B}" destId="{0807FDFE-B99B-472B-9062-AAB3C0CC2035}" srcOrd="0" destOrd="0" presId="urn:microsoft.com/office/officeart/2018/5/layout/CenteredIconLabelDescriptionList"/>
    <dgm:cxn modelId="{57E333BE-DAF9-4075-B167-F55B9D851C3F}" type="presParOf" srcId="{0807FDFE-B99B-472B-9062-AAB3C0CC2035}" destId="{E39F2B73-DF95-431A-8CD1-99AC1681CC36}" srcOrd="0" destOrd="0" presId="urn:microsoft.com/office/officeart/2018/5/layout/CenteredIconLabelDescriptionList"/>
    <dgm:cxn modelId="{B7C7A51F-D69E-456C-B27B-9D525766DC0B}" type="presParOf" srcId="{0807FDFE-B99B-472B-9062-AAB3C0CC2035}" destId="{AC13C93D-D8C9-4F2B-84D0-2AE461CDB287}" srcOrd="1" destOrd="0" presId="urn:microsoft.com/office/officeart/2018/5/layout/CenteredIconLabelDescriptionList"/>
    <dgm:cxn modelId="{EB07D7F2-17FB-448C-A84B-98755AC68885}" type="presParOf" srcId="{0807FDFE-B99B-472B-9062-AAB3C0CC2035}" destId="{868CC3A8-08AA-44BB-A020-E97F2105BCC2}" srcOrd="2" destOrd="0" presId="urn:microsoft.com/office/officeart/2018/5/layout/CenteredIconLabelDescriptionList"/>
    <dgm:cxn modelId="{A00D399D-B5B8-4826-A323-A5B9DDDFFAEB}" type="presParOf" srcId="{0807FDFE-B99B-472B-9062-AAB3C0CC2035}" destId="{68AC8084-C9F7-4F7B-A043-2C5E0749E9E9}" srcOrd="3" destOrd="0" presId="urn:microsoft.com/office/officeart/2018/5/layout/CenteredIconLabelDescriptionList"/>
    <dgm:cxn modelId="{D9B9FC5B-72EC-42CC-8D74-FADE316146F9}" type="presParOf" srcId="{0807FDFE-B99B-472B-9062-AAB3C0CC2035}" destId="{C35FA9ED-EE1C-4E17-929F-35AEB656E69D}" srcOrd="4" destOrd="0" presId="urn:microsoft.com/office/officeart/2018/5/layout/CenteredIconLabelDescriptionList"/>
    <dgm:cxn modelId="{63EE9E2D-DBB8-4463-B31F-71CC914179E1}" type="presParOf" srcId="{DBF4F833-82A3-4E3E-8C31-EA3C0BE97B1B}" destId="{D90A994D-D823-4BD6-8E8C-1F338185DE2A}" srcOrd="1" destOrd="0" presId="urn:microsoft.com/office/officeart/2018/5/layout/CenteredIconLabelDescriptionList"/>
    <dgm:cxn modelId="{EF8356CC-9B78-427C-8F77-D2309F6CB96B}" type="presParOf" srcId="{DBF4F833-82A3-4E3E-8C31-EA3C0BE97B1B}" destId="{99600F86-AE5D-484F-8FF3-7F5AFEE7B843}" srcOrd="2" destOrd="0" presId="urn:microsoft.com/office/officeart/2018/5/layout/CenteredIconLabelDescriptionList"/>
    <dgm:cxn modelId="{4A3F4FA4-4D77-432E-A3EE-2D72D61726AD}" type="presParOf" srcId="{99600F86-AE5D-484F-8FF3-7F5AFEE7B843}" destId="{20338759-E92A-4150-81C6-752C47DA446A}" srcOrd="0" destOrd="0" presId="urn:microsoft.com/office/officeart/2018/5/layout/CenteredIconLabelDescriptionList"/>
    <dgm:cxn modelId="{7958B745-DF4C-44D4-B06E-B8D0C215C5C2}" type="presParOf" srcId="{99600F86-AE5D-484F-8FF3-7F5AFEE7B843}" destId="{F5D9A30D-4B23-428B-AB34-DCAC79DCA982}" srcOrd="1" destOrd="0" presId="urn:microsoft.com/office/officeart/2018/5/layout/CenteredIconLabelDescriptionList"/>
    <dgm:cxn modelId="{8A9E946B-DC8E-4BE6-A77C-67E4355EF90A}" type="presParOf" srcId="{99600F86-AE5D-484F-8FF3-7F5AFEE7B843}" destId="{288FC9F0-9FE9-4FED-8D1C-E9BD827BF1DA}" srcOrd="2" destOrd="0" presId="urn:microsoft.com/office/officeart/2018/5/layout/CenteredIconLabelDescriptionList"/>
    <dgm:cxn modelId="{C2375AFA-5053-493B-AA0B-3BD33148A3FD}" type="presParOf" srcId="{99600F86-AE5D-484F-8FF3-7F5AFEE7B843}" destId="{3FF55B02-9433-4BD8-B90A-ADEE1C974FF9}" srcOrd="3" destOrd="0" presId="urn:microsoft.com/office/officeart/2018/5/layout/CenteredIconLabelDescriptionList"/>
    <dgm:cxn modelId="{6F08B636-B20D-478B-B5CB-1B4C844A5083}" type="presParOf" srcId="{99600F86-AE5D-484F-8FF3-7F5AFEE7B843}" destId="{C766548F-35A9-41BA-850D-2303192FE45E}" srcOrd="4" destOrd="0" presId="urn:microsoft.com/office/officeart/2018/5/layout/CenteredIconLabelDescriptionList"/>
    <dgm:cxn modelId="{0863ADCF-7A14-4445-BDCF-6F5CFF1603A4}" type="presParOf" srcId="{DBF4F833-82A3-4E3E-8C31-EA3C0BE97B1B}" destId="{A3E7FDB6-D79E-40D2-9065-FCDE920CA10E}" srcOrd="3" destOrd="0" presId="urn:microsoft.com/office/officeart/2018/5/layout/CenteredIconLabelDescriptionList"/>
    <dgm:cxn modelId="{60E18426-74AF-4797-B43C-A81AD9917415}" type="presParOf" srcId="{DBF4F833-82A3-4E3E-8C31-EA3C0BE97B1B}" destId="{E65A764F-532A-48E9-ADD7-2153F98E4664}" srcOrd="4" destOrd="0" presId="urn:microsoft.com/office/officeart/2018/5/layout/CenteredIconLabelDescriptionList"/>
    <dgm:cxn modelId="{223F4FC4-302B-4314-9EF5-8AA13639F3AF}" type="presParOf" srcId="{E65A764F-532A-48E9-ADD7-2153F98E4664}" destId="{31661AAF-7FC4-4982-98C8-B5247C32F9B2}" srcOrd="0" destOrd="0" presId="urn:microsoft.com/office/officeart/2018/5/layout/CenteredIconLabelDescriptionList"/>
    <dgm:cxn modelId="{3E24D675-9064-4A08-B256-EB50B60E3EA7}" type="presParOf" srcId="{E65A764F-532A-48E9-ADD7-2153F98E4664}" destId="{D1D735BB-C499-452E-BEEE-5D18FE8CF19E}" srcOrd="1" destOrd="0" presId="urn:microsoft.com/office/officeart/2018/5/layout/CenteredIconLabelDescriptionList"/>
    <dgm:cxn modelId="{0D1C7D6C-A702-480B-AA32-F9D3B4E4179C}" type="presParOf" srcId="{E65A764F-532A-48E9-ADD7-2153F98E4664}" destId="{111360CD-DD2D-4A26-9BEE-F29FB16DBE6D}" srcOrd="2" destOrd="0" presId="urn:microsoft.com/office/officeart/2018/5/layout/CenteredIconLabelDescriptionList"/>
    <dgm:cxn modelId="{1CE27B44-2F20-4F05-9ECB-73AB61917657}" type="presParOf" srcId="{E65A764F-532A-48E9-ADD7-2153F98E4664}" destId="{A91B2609-3B1A-491C-965B-00DD318641BB}" srcOrd="3" destOrd="0" presId="urn:microsoft.com/office/officeart/2018/5/layout/CenteredIconLabelDescriptionList"/>
    <dgm:cxn modelId="{B0298050-E424-4900-8C70-2355E0816241}" type="presParOf" srcId="{E65A764F-532A-48E9-ADD7-2153F98E4664}" destId="{9288916F-44A3-441F-9679-1BD9A2C072D7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9F2B73-DF95-431A-8CD1-99AC1681CC36}">
      <dsp:nvSpPr>
        <dsp:cNvPr id="0" name=""/>
        <dsp:cNvSpPr/>
      </dsp:nvSpPr>
      <dsp:spPr>
        <a:xfrm>
          <a:off x="936253" y="1125707"/>
          <a:ext cx="1004062" cy="10040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CC3A8-08AA-44BB-A020-E97F2105BCC2}">
      <dsp:nvSpPr>
        <dsp:cNvPr id="0" name=""/>
        <dsp:cNvSpPr/>
      </dsp:nvSpPr>
      <dsp:spPr>
        <a:xfrm>
          <a:off x="3910" y="2208978"/>
          <a:ext cx="2868750" cy="43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b-NO" sz="1500" kern="1200"/>
            <a:t>Vi har ikke hukommelsesteam, kun 20% demenskoordinator</a:t>
          </a:r>
          <a:endParaRPr lang="en-US" sz="1500" kern="1200"/>
        </a:p>
      </dsp:txBody>
      <dsp:txXfrm>
        <a:off x="3910" y="2208978"/>
        <a:ext cx="2868750" cy="430312"/>
      </dsp:txXfrm>
    </dsp:sp>
    <dsp:sp modelId="{C35FA9ED-EE1C-4E17-929F-35AEB656E69D}">
      <dsp:nvSpPr>
        <dsp:cNvPr id="0" name=""/>
        <dsp:cNvSpPr/>
      </dsp:nvSpPr>
      <dsp:spPr>
        <a:xfrm>
          <a:off x="3910" y="2676132"/>
          <a:ext cx="2868750" cy="291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38759-E92A-4150-81C6-752C47DA446A}">
      <dsp:nvSpPr>
        <dsp:cNvPr id="0" name=""/>
        <dsp:cNvSpPr/>
      </dsp:nvSpPr>
      <dsp:spPr>
        <a:xfrm>
          <a:off x="4307035" y="1125707"/>
          <a:ext cx="1004062" cy="10040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8FC9F0-9FE9-4FED-8D1C-E9BD827BF1DA}">
      <dsp:nvSpPr>
        <dsp:cNvPr id="0" name=""/>
        <dsp:cNvSpPr/>
      </dsp:nvSpPr>
      <dsp:spPr>
        <a:xfrm>
          <a:off x="3374691" y="2208978"/>
          <a:ext cx="2868750" cy="43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b-NO" sz="1500" kern="1200"/>
            <a:t>Delvis et bevisst valg, delvis ikke</a:t>
          </a:r>
          <a:endParaRPr lang="en-US" sz="1500" kern="1200"/>
        </a:p>
      </dsp:txBody>
      <dsp:txXfrm>
        <a:off x="3374691" y="2208978"/>
        <a:ext cx="2868750" cy="430312"/>
      </dsp:txXfrm>
    </dsp:sp>
    <dsp:sp modelId="{C766548F-35A9-41BA-850D-2303192FE45E}">
      <dsp:nvSpPr>
        <dsp:cNvPr id="0" name=""/>
        <dsp:cNvSpPr/>
      </dsp:nvSpPr>
      <dsp:spPr>
        <a:xfrm>
          <a:off x="3374691" y="2676132"/>
          <a:ext cx="2868750" cy="291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661AAF-7FC4-4982-98C8-B5247C32F9B2}">
      <dsp:nvSpPr>
        <dsp:cNvPr id="0" name=""/>
        <dsp:cNvSpPr/>
      </dsp:nvSpPr>
      <dsp:spPr>
        <a:xfrm>
          <a:off x="7677816" y="1125707"/>
          <a:ext cx="1004062" cy="10040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360CD-DD2D-4A26-9BEE-F29FB16DBE6D}">
      <dsp:nvSpPr>
        <dsp:cNvPr id="0" name=""/>
        <dsp:cNvSpPr/>
      </dsp:nvSpPr>
      <dsp:spPr>
        <a:xfrm>
          <a:off x="6745472" y="2208978"/>
          <a:ext cx="2868750" cy="430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nb-NO" sz="1500" kern="1200"/>
            <a:t>Skulle vi ønske at vi hadde mange flere ressurser?</a:t>
          </a:r>
          <a:endParaRPr lang="en-US" sz="1500" kern="1200"/>
        </a:p>
      </dsp:txBody>
      <dsp:txXfrm>
        <a:off x="6745472" y="2208978"/>
        <a:ext cx="2868750" cy="430312"/>
      </dsp:txXfrm>
    </dsp:sp>
    <dsp:sp modelId="{9288916F-44A3-441F-9679-1BD9A2C072D7}">
      <dsp:nvSpPr>
        <dsp:cNvPr id="0" name=""/>
        <dsp:cNvSpPr/>
      </dsp:nvSpPr>
      <dsp:spPr>
        <a:xfrm>
          <a:off x="6745472" y="2676132"/>
          <a:ext cx="2868750" cy="2916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100" kern="1200"/>
            <a:t>JA!!</a:t>
          </a:r>
          <a:endParaRPr lang="en-US" sz="1100" kern="1200"/>
        </a:p>
      </dsp:txBody>
      <dsp:txXfrm>
        <a:off x="6745472" y="2676132"/>
        <a:ext cx="2868750" cy="291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BEB004-ADF2-CD68-BC00-B157FB68C3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CA04BF9-31D4-5654-613F-44512A690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49DE851-8168-48ED-23B9-F694F810D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D6F3600-11A1-2DE0-5288-567775DF8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28354E0-8877-2868-B5D9-0AF42941A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6643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72117D-5085-B15A-0CE1-EBE0EDE52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3FAAD45-53E3-4213-9E80-A01EF2A8E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49E9FD0-D199-00C3-9FF7-03FCD7F01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D5B447-0431-6437-4581-D21646CD8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4155B10-0CE0-5B4E-5D63-D896C6E41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27866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619A41B-D120-3ACD-1123-214F7A3A11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DFC8940-466F-BE91-5E6F-E03CF3A8D1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F86BAA2-0D29-683D-250E-494D275D8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555EEE4-2FBD-CD45-073E-A4C091F1A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796009D-A08A-382B-CE45-1EDA9B0D3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69311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A6A61D9-7761-C685-BF8A-1B7DACADD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F84A3FA-DD79-1E86-825B-B9143970F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99B06EE-B56B-E9DC-85E3-119F3CF0A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106B3EC-A82A-FF48-280E-8F7504F9E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6FFD14F-AF7E-A4A4-E474-683F5AD5D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061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C26DC9-AE62-7CBC-E5ED-BFA8CAEDD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D61427B-5B1B-F24C-0546-853DF5192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81AF0C7-0356-DB8C-BBAE-D93AFC274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1F84E1-04A3-C8C3-A234-7F29017B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BF8384-A593-CD5E-B1E2-648FEBEB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7410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FB5D7C-9100-D22C-EE63-845A36148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B3F047-65F5-8909-6EA4-0365BC7C4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85CB974-ACE3-6FB2-8562-94C5F19D9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86FF344-732A-6486-F6F4-69501A4BA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4857479-C378-B3C9-2569-81B38FFC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12CFE31-5613-3496-BBF5-A57ACC003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99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D12B1C-F6CA-C2E5-F7E9-BBE5AD87D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A81EB9B-5354-0B02-91A5-0E7CE34AB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9E903A6-5B47-07AD-FB46-E3BAC42456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7A96212-6B1E-9BC0-5E4C-32CC9FA394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25DD566E-F1EB-C702-A9CB-AFF2E1F35B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06F76118-522B-2AB8-144F-157A2CCDA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D0AFFCD-172D-3006-91D3-D4873B380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D53DEEE9-047C-DFA1-3069-A327C41E4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2291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1CE9686-F3C1-21FE-20CB-F85C2EEB5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B1125F4-FBF4-678B-FC46-68CE2D742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75AE724-F51A-7A80-0545-27BCBABF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BD5162C-1719-E732-74F4-DBCDC6322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0667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E089FAF4-2A4E-033C-B473-4B2691B43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55B8F49-8C9B-46D8-7629-31166DE35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72200C4-8F5A-5AF0-FAC8-B0C29841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695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536207-1B16-A02E-973C-C9DA573C7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EA5952E-D229-003D-CC2C-C21DE1FE4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D6D56FF-1641-0B7C-1F86-7CF1A0C16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F40BB48-E335-9FED-A341-5934F6E0D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F8C6472-F540-0E1F-485D-43081C004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656D0F5-9A62-7448-9614-89B7C6803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4520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B705D74-25CB-03CF-66CD-503A38A35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7CA687B4-CF04-FD14-1AB8-966A8F776A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3B96F42-3B2C-0DE3-A609-1218CEB0D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D5EC5E3-2E89-A9E5-A0CF-E8AD98D24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460893B-44B7-395B-47F0-34CB4F9F3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ACC6DCD-2512-1DBE-C8D1-D05BD5D65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01676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C55B44A-A606-5C3F-ADE3-D83694581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158AA34-D809-E385-2E02-578319337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B57AAB5-0ACA-342B-271B-406C44C320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A38F49-B3E2-4BF0-BEC7-C30D34ABBB8D}" type="datetime1">
              <a:rPr lang="en-US" smtClean="0"/>
              <a:t>3/11/2025</a:t>
            </a:fld>
            <a:endParaRPr lang="en-US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D4BD2A9-3EE4-4FCC-24F2-0D87797A18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056A962-087D-8445-6CF5-ACCA1A800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32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irsebærblomster">
            <a:extLst>
              <a:ext uri="{FF2B5EF4-FFF2-40B4-BE49-F238E27FC236}">
                <a16:creationId xmlns:a16="http://schemas.microsoft.com/office/drawing/2014/main" id="{91D3EBC1-43E8-BD68-07B2-B4290D2CAF2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bg1">
                <a:tint val="45000"/>
                <a:satMod val="400000"/>
              </a:schemeClr>
            </a:duotone>
            <a:alphaModFix amt="10000"/>
          </a:blip>
          <a:srcRect t="6755" b="8975"/>
          <a:stretch/>
        </p:blipFill>
        <p:spPr>
          <a:xfrm>
            <a:off x="20" y="-1"/>
            <a:ext cx="12191980" cy="685800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70C0FB37-491E-C9A0-B92F-9B9CF31C6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2568" y="1169982"/>
            <a:ext cx="10530318" cy="2736390"/>
          </a:xfrm>
        </p:spPr>
        <p:txBody>
          <a:bodyPr anchor="b">
            <a:normAutofit/>
          </a:bodyPr>
          <a:lstStyle/>
          <a:p>
            <a:pPr algn="l"/>
            <a:r>
              <a:rPr lang="nb-NO" sz="8000">
                <a:solidFill>
                  <a:schemeClr val="tx2"/>
                </a:solidFill>
              </a:rPr>
              <a:t>Demenskoordinator </a:t>
            </a:r>
            <a:br>
              <a:rPr lang="nb-NO" sz="8000">
                <a:solidFill>
                  <a:schemeClr val="tx2"/>
                </a:solidFill>
              </a:rPr>
            </a:br>
            <a:r>
              <a:rPr lang="nb-NO" sz="8000">
                <a:solidFill>
                  <a:schemeClr val="tx2"/>
                </a:solidFill>
              </a:rPr>
              <a:t>Midtre Gauldal 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77CAA2F-C3A6-6F29-F711-F09C63A0B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2567" y="4067745"/>
            <a:ext cx="10530318" cy="1949813"/>
          </a:xfrm>
        </p:spPr>
        <p:txBody>
          <a:bodyPr anchor="t">
            <a:normAutofit/>
          </a:bodyPr>
          <a:lstStyle/>
          <a:p>
            <a:pPr algn="l"/>
            <a:r>
              <a:rPr lang="nb-NO" sz="2200" dirty="0">
                <a:solidFill>
                  <a:schemeClr val="tx2"/>
                </a:solidFill>
              </a:rPr>
              <a:t>Trine Hekkelstrand</a:t>
            </a:r>
          </a:p>
          <a:p>
            <a:pPr algn="l"/>
            <a:r>
              <a:rPr lang="nb-NO" sz="2200" dirty="0">
                <a:solidFill>
                  <a:schemeClr val="tx2"/>
                </a:solidFill>
              </a:rPr>
              <a:t>Demenskoordinator </a:t>
            </a:r>
          </a:p>
          <a:p>
            <a:pPr algn="l"/>
            <a:r>
              <a:rPr lang="nb-NO" sz="2200" dirty="0">
                <a:solidFill>
                  <a:schemeClr val="tx2"/>
                </a:solidFill>
              </a:rPr>
              <a:t>Spesialfysioterapeut </a:t>
            </a:r>
          </a:p>
        </p:txBody>
      </p:sp>
    </p:spTree>
    <p:extLst>
      <p:ext uri="{BB962C8B-B14F-4D97-AF65-F5344CB8AC3E}">
        <p14:creationId xmlns:p14="http://schemas.microsoft.com/office/powerpoint/2010/main" val="421086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CE46410-9566-28DE-4CED-0095D15D8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nb-NO" sz="3600" dirty="0">
                <a:solidFill>
                  <a:schemeClr val="tx2"/>
                </a:solidFill>
              </a:rPr>
              <a:t>Hvem?</a:t>
            </a:r>
            <a:endParaRPr lang="nb-NO" sz="36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5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4DD1EA7-9E98-AF23-9277-C093EDB24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/>
          </a:bodyPr>
          <a:lstStyle/>
          <a:p>
            <a:r>
              <a:rPr lang="nb-NO" sz="1500" dirty="0">
                <a:solidFill>
                  <a:schemeClr val="tx2"/>
                </a:solidFill>
              </a:rPr>
              <a:t>Trine Hekkelstrand </a:t>
            </a:r>
          </a:p>
          <a:p>
            <a:r>
              <a:rPr lang="nb-NO" sz="1500" dirty="0">
                <a:solidFill>
                  <a:schemeClr val="tx2"/>
                </a:solidFill>
              </a:rPr>
              <a:t>Fysioterapeut i Midtre Gauldal siden 2010</a:t>
            </a:r>
          </a:p>
          <a:p>
            <a:r>
              <a:rPr lang="nb-NO" sz="1500" dirty="0">
                <a:solidFill>
                  <a:schemeClr val="tx2"/>
                </a:solidFill>
              </a:rPr>
              <a:t>Videreutdanning innen aldring og </a:t>
            </a:r>
            <a:r>
              <a:rPr lang="nb-NO" sz="1500" dirty="0" err="1">
                <a:solidFill>
                  <a:schemeClr val="tx2"/>
                </a:solidFill>
              </a:rPr>
              <a:t>eldres</a:t>
            </a:r>
            <a:r>
              <a:rPr lang="nb-NO" sz="1500" dirty="0">
                <a:solidFill>
                  <a:schemeClr val="tx2"/>
                </a:solidFill>
              </a:rPr>
              <a:t> helse, NTNU, 2023</a:t>
            </a:r>
          </a:p>
          <a:p>
            <a:r>
              <a:rPr lang="nb-NO" sz="1500" dirty="0">
                <a:solidFill>
                  <a:schemeClr val="tx2"/>
                </a:solidFill>
              </a:rPr>
              <a:t>Spesialfysioterapeut innen geriatri </a:t>
            </a:r>
          </a:p>
          <a:p>
            <a:r>
              <a:rPr lang="nb-NO" sz="1500" dirty="0">
                <a:solidFill>
                  <a:schemeClr val="tx2"/>
                </a:solidFill>
              </a:rPr>
              <a:t>20 % demenskoordinator siden 2024</a:t>
            </a:r>
          </a:p>
          <a:p>
            <a:r>
              <a:rPr lang="nb-NO" sz="1500" dirty="0">
                <a:solidFill>
                  <a:schemeClr val="tx2"/>
                </a:solidFill>
              </a:rPr>
              <a:t>Skriver en master i folkehelse, med temaet interkommunal demensomsorg</a:t>
            </a:r>
          </a:p>
          <a:p>
            <a:pPr marL="0" indent="0">
              <a:buNone/>
            </a:pPr>
            <a:endParaRPr lang="nb-NO" sz="1500" dirty="0">
              <a:solidFill>
                <a:schemeClr val="tx2"/>
              </a:solidFill>
            </a:endParaRPr>
          </a:p>
          <a:p>
            <a:endParaRPr lang="nb-NO" sz="15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2142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CD8FB8D-F0CA-5E0D-0840-11CAD7C3A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Demens i Midtre Gauldal </a:t>
            </a:r>
          </a:p>
        </p:txBody>
      </p:sp>
      <p:pic>
        <p:nvPicPr>
          <p:cNvPr id="5" name="Plassholder for innhold 4" descr="Et bilde som inneholder tekst, diagram, Font, skjermbilde&#10;&#10;Automatisk generert beskrivelse">
            <a:extLst>
              <a:ext uri="{FF2B5EF4-FFF2-40B4-BE49-F238E27FC236}">
                <a16:creationId xmlns:a16="http://schemas.microsoft.com/office/drawing/2014/main" id="{A4BE5DBD-B5A3-3AB1-249D-DB9B9F77A4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61" y="1477509"/>
            <a:ext cx="5162491" cy="2492051"/>
          </a:xfrm>
        </p:spPr>
      </p:pic>
      <p:pic>
        <p:nvPicPr>
          <p:cNvPr id="7" name="Bilde 6" descr="Et bilde som inneholder tekst, Font, diagram, skjermbilde&#10;&#10;Automatisk generert beskrivelse">
            <a:extLst>
              <a:ext uri="{FF2B5EF4-FFF2-40B4-BE49-F238E27FC236}">
                <a16:creationId xmlns:a16="http://schemas.microsoft.com/office/drawing/2014/main" id="{1E36D0C6-D393-504D-D228-0CE65F82A6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62" y="4281522"/>
            <a:ext cx="5162491" cy="2492051"/>
          </a:xfrm>
          <a:prstGeom prst="rect">
            <a:avLst/>
          </a:prstGeom>
        </p:spPr>
      </p:pic>
      <p:pic>
        <p:nvPicPr>
          <p:cNvPr id="9" name="Bilde 8" descr="Et bilde som inneholder tekst, diagram, Font, kart&#10;&#10;Automatisk generert beskrivelse">
            <a:extLst>
              <a:ext uri="{FF2B5EF4-FFF2-40B4-BE49-F238E27FC236}">
                <a16:creationId xmlns:a16="http://schemas.microsoft.com/office/drawing/2014/main" id="{09A74CDB-2A13-AF2F-6139-61F2E04B52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514" y="2723535"/>
            <a:ext cx="6108200" cy="2948566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C8B2C883-F1FA-595B-AB30-29C1D4E06963}"/>
              </a:ext>
            </a:extLst>
          </p:cNvPr>
          <p:cNvSpPr/>
          <p:nvPr/>
        </p:nvSpPr>
        <p:spPr>
          <a:xfrm>
            <a:off x="6096000" y="5997677"/>
            <a:ext cx="5958714" cy="6194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800" dirty="0">
                <a:solidFill>
                  <a:schemeClr val="bg1"/>
                </a:solidFill>
              </a:rPr>
              <a:t>Gjennomsnittlig årlig kostnad en person med demens: 362 800 kr </a:t>
            </a:r>
            <a:r>
              <a:rPr lang="nb-NO" sz="1400" dirty="0">
                <a:solidFill>
                  <a:schemeClr val="bg1"/>
                </a:solidFill>
              </a:rPr>
              <a:t>(helsedirektoratet.no)</a:t>
            </a:r>
          </a:p>
        </p:txBody>
      </p:sp>
    </p:spTree>
    <p:extLst>
      <p:ext uri="{BB962C8B-B14F-4D97-AF65-F5344CB8AC3E}">
        <p14:creationId xmlns:p14="http://schemas.microsoft.com/office/powerpoint/2010/main" val="392333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686886-B45C-D9B4-3FEE-FA27F53C4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nb-NO" dirty="0"/>
              <a:t>Organisering</a:t>
            </a:r>
            <a:endParaRPr lang="nb-NO"/>
          </a:p>
        </p:txBody>
      </p:sp>
      <p:graphicFrame>
        <p:nvGraphicFramePr>
          <p:cNvPr id="5" name="Plassholder for innhold 2">
            <a:extLst>
              <a:ext uri="{FF2B5EF4-FFF2-40B4-BE49-F238E27FC236}">
                <a16:creationId xmlns:a16="http://schemas.microsoft.com/office/drawing/2014/main" id="{7B87906A-715F-3BB2-6302-A133BE26F4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000328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0392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3E158084-4D61-8F29-5020-81F3FE871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755073"/>
            <a:ext cx="9833548" cy="1066802"/>
          </a:xfrm>
        </p:spPr>
        <p:txBody>
          <a:bodyPr anchor="b">
            <a:normAutofit/>
          </a:bodyPr>
          <a:lstStyle/>
          <a:p>
            <a:r>
              <a:rPr lang="nb-NO" sz="3600">
                <a:solidFill>
                  <a:schemeClr val="tx2"/>
                </a:solidFill>
              </a:rPr>
              <a:t>Hvorfor ikke hukommelsesteam?</a:t>
            </a:r>
          </a:p>
        </p:txBody>
      </p:sp>
      <p:grpSp>
        <p:nvGrpSpPr>
          <p:cNvPr id="28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9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22E3A32-E4B6-3F0F-511B-DCB61E79B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 fontScale="92500" lnSpcReduction="10000"/>
          </a:bodyPr>
          <a:lstStyle/>
          <a:p>
            <a:r>
              <a:rPr lang="nb-NO" sz="1800" dirty="0">
                <a:solidFill>
                  <a:schemeClr val="tx2"/>
                </a:solidFill>
              </a:rPr>
              <a:t>Først og fremst – ressurser</a:t>
            </a:r>
          </a:p>
          <a:p>
            <a:pPr lvl="1"/>
            <a:r>
              <a:rPr lang="nb-NO" sz="1800" dirty="0">
                <a:solidFill>
                  <a:schemeClr val="tx2"/>
                </a:solidFill>
              </a:rPr>
              <a:t>Det er ingen som har mulighet til å delta i et team uten frikjøp fra egen stilling</a:t>
            </a:r>
          </a:p>
          <a:p>
            <a:pPr lvl="1"/>
            <a:r>
              <a:rPr lang="nb-NO" sz="1800" dirty="0">
                <a:solidFill>
                  <a:schemeClr val="tx2"/>
                </a:solidFill>
              </a:rPr>
              <a:t>Krever formell kompetanse</a:t>
            </a:r>
          </a:p>
          <a:p>
            <a:r>
              <a:rPr lang="nb-NO" sz="1800" dirty="0">
                <a:solidFill>
                  <a:schemeClr val="tx2"/>
                </a:solidFill>
              </a:rPr>
              <a:t>En demenskoordinator sikrer en én tydelig kontaktperson inn til kommunen, noe som kan forenkle samhandlingen</a:t>
            </a:r>
          </a:p>
          <a:p>
            <a:r>
              <a:rPr lang="nb-NO" sz="1800" dirty="0">
                <a:solidFill>
                  <a:schemeClr val="tx2"/>
                </a:solidFill>
              </a:rPr>
              <a:t>Hjemmetjenesten, fastleger og andre gjør en kjempeinnsats som kan forsvinne litt og bli tatt for gitt</a:t>
            </a:r>
          </a:p>
          <a:p>
            <a:pPr lvl="1"/>
            <a:r>
              <a:rPr lang="nb-NO" sz="1400" dirty="0">
                <a:solidFill>
                  <a:schemeClr val="tx2"/>
                </a:solidFill>
              </a:rPr>
              <a:t>Samarbeider  godt med disse, tverrfaglighet er et pluss</a:t>
            </a:r>
          </a:p>
          <a:p>
            <a:r>
              <a:rPr lang="nb-NO" sz="1800" dirty="0">
                <a:solidFill>
                  <a:schemeClr val="tx2"/>
                </a:solidFill>
              </a:rPr>
              <a:t>Fleksibilitet – et meget stort pluss</a:t>
            </a:r>
          </a:p>
          <a:p>
            <a:r>
              <a:rPr lang="nb-NO" sz="1800" dirty="0">
                <a:solidFill>
                  <a:schemeClr val="tx2"/>
                </a:solidFill>
              </a:rPr>
              <a:t>Slett ikke sikkert at et team ville ha blitt fullt ut utnyttet </a:t>
            </a:r>
          </a:p>
          <a:p>
            <a:pPr lvl="1"/>
            <a:r>
              <a:rPr lang="nb-NO" sz="1400" dirty="0">
                <a:solidFill>
                  <a:schemeClr val="tx2"/>
                </a:solidFill>
              </a:rPr>
              <a:t>Ikke nok innbyggere, antall nye demenssyke ikke nok </a:t>
            </a:r>
          </a:p>
          <a:p>
            <a:pPr marL="0" indent="0">
              <a:buNone/>
            </a:pPr>
            <a:endParaRPr lang="nb-NO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23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7" name="Tittel 6">
            <a:extLst>
              <a:ext uri="{FF2B5EF4-FFF2-40B4-BE49-F238E27FC236}">
                <a16:creationId xmlns:a16="http://schemas.microsoft.com/office/drawing/2014/main" id="{58E50160-CD94-4388-C5AF-FDD74219B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nb-NO" sz="3600">
                <a:solidFill>
                  <a:schemeClr val="tx2"/>
                </a:solidFill>
              </a:rPr>
              <a:t>Hva gjør demenskoordinator?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0" name="Freeform: Shape 17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: Shape 18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: Shape 19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20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4690E76B-9B59-6128-49FB-D99AA8D65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 fontScale="85000" lnSpcReduction="20000"/>
          </a:bodyPr>
          <a:lstStyle/>
          <a:p>
            <a:r>
              <a:rPr lang="nb-NO" sz="1400" dirty="0">
                <a:solidFill>
                  <a:schemeClr val="tx2"/>
                </a:solidFill>
              </a:rPr>
              <a:t>Bistår fastleger og spesialisthelsetjenesten med demensutredning</a:t>
            </a:r>
          </a:p>
          <a:p>
            <a:pPr lvl="1"/>
            <a:r>
              <a:rPr lang="nb-NO" sz="1400" dirty="0">
                <a:solidFill>
                  <a:schemeClr val="tx2"/>
                </a:solidFill>
              </a:rPr>
              <a:t>Retningslinjene tilsier at utredning skal foregå i hjemmet </a:t>
            </a:r>
          </a:p>
          <a:p>
            <a:r>
              <a:rPr lang="nb-NO" sz="1400" dirty="0">
                <a:solidFill>
                  <a:schemeClr val="tx2"/>
                </a:solidFill>
              </a:rPr>
              <a:t>Støttesamtaler med pårørende</a:t>
            </a:r>
          </a:p>
          <a:p>
            <a:r>
              <a:rPr lang="nb-NO" sz="1400" dirty="0">
                <a:solidFill>
                  <a:schemeClr val="tx2"/>
                </a:solidFill>
              </a:rPr>
              <a:t>Trening for demenssyke</a:t>
            </a:r>
          </a:p>
          <a:p>
            <a:r>
              <a:rPr lang="nb-NO" sz="1400" dirty="0">
                <a:solidFill>
                  <a:schemeClr val="tx2"/>
                </a:solidFill>
              </a:rPr>
              <a:t>Bistår med veiledning i systemet – som oftest navigering i kommunen </a:t>
            </a:r>
          </a:p>
          <a:p>
            <a:r>
              <a:rPr lang="nb-NO" sz="1400" dirty="0">
                <a:solidFill>
                  <a:schemeClr val="tx2"/>
                </a:solidFill>
              </a:rPr>
              <a:t>Deltar i nettverk med andre kommuner i Trøndelag</a:t>
            </a:r>
          </a:p>
          <a:p>
            <a:r>
              <a:rPr lang="nb-NO" sz="1400" dirty="0">
                <a:solidFill>
                  <a:schemeClr val="tx2"/>
                </a:solidFill>
              </a:rPr>
              <a:t>Samarbeid med frivilligheten og organisasjoner</a:t>
            </a:r>
          </a:p>
          <a:p>
            <a:r>
              <a:rPr lang="nb-NO" sz="1400" dirty="0">
                <a:solidFill>
                  <a:schemeClr val="tx2"/>
                </a:solidFill>
              </a:rPr>
              <a:t>Pårørendeskole i samarbeid med lokale lag</a:t>
            </a:r>
          </a:p>
          <a:p>
            <a:endParaRPr lang="nb-NO" sz="1400" dirty="0">
              <a:solidFill>
                <a:schemeClr val="tx2"/>
              </a:solidFill>
            </a:endParaRPr>
          </a:p>
          <a:p>
            <a:r>
              <a:rPr lang="nb-NO" sz="1400" dirty="0">
                <a:solidFill>
                  <a:schemeClr val="tx2"/>
                </a:solidFill>
              </a:rPr>
              <a:t>++++</a:t>
            </a:r>
          </a:p>
          <a:p>
            <a:pPr lvl="1"/>
            <a:endParaRPr lang="nb-NO" sz="1400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nb-NO" sz="1400" dirty="0">
              <a:solidFill>
                <a:schemeClr val="tx2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6" name="Freeform: Shape 23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4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5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6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9718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4D94368-566C-6A82-FBAB-3A3524A9B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nb-NO" sz="3600" dirty="0">
                <a:solidFill>
                  <a:schemeClr val="tx2"/>
                </a:solidFill>
              </a:rPr>
              <a:t>Observasjoner gjort i løpet av tiden som demenskoordinator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5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412C71A-323F-ED7C-3549-7680D43FE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/>
          </a:bodyPr>
          <a:lstStyle/>
          <a:p>
            <a:r>
              <a:rPr lang="nb-NO" sz="1800" dirty="0">
                <a:solidFill>
                  <a:schemeClr val="tx2"/>
                </a:solidFill>
              </a:rPr>
              <a:t>Takknemlighet -  mange pårørende som er svært glade for å bli møtt av noen </a:t>
            </a:r>
          </a:p>
          <a:p>
            <a:r>
              <a:rPr lang="nb-NO" sz="1800" dirty="0">
                <a:solidFill>
                  <a:schemeClr val="tx2"/>
                </a:solidFill>
              </a:rPr>
              <a:t>Mye glede, mye sorg </a:t>
            </a:r>
          </a:p>
          <a:p>
            <a:r>
              <a:rPr lang="nb-NO" sz="1800" dirty="0">
                <a:solidFill>
                  <a:schemeClr val="tx2"/>
                </a:solidFill>
              </a:rPr>
              <a:t>Vi kommer inn for sent </a:t>
            </a:r>
          </a:p>
          <a:p>
            <a:r>
              <a:rPr lang="nb-NO" sz="1800" dirty="0">
                <a:solidFill>
                  <a:schemeClr val="tx2"/>
                </a:solidFill>
              </a:rPr>
              <a:t>Vi har et godt tilbud til mange eldre demenssyke</a:t>
            </a:r>
          </a:p>
          <a:p>
            <a:pPr lvl="1"/>
            <a:r>
              <a:rPr lang="nb-NO" sz="1800" dirty="0">
                <a:solidFill>
                  <a:schemeClr val="tx2"/>
                </a:solidFill>
              </a:rPr>
              <a:t>Men: vi mangler gode tilbud til yngre demente</a:t>
            </a:r>
          </a:p>
          <a:p>
            <a:r>
              <a:rPr lang="nb-NO" sz="1800" dirty="0">
                <a:solidFill>
                  <a:schemeClr val="tx2"/>
                </a:solidFill>
              </a:rPr>
              <a:t>Stor forskjell på de henvist av fastlege og der pårørende selv tar kontakt 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1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91198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665D4355-CC67-DE24-D576-50275321D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nb-NO" sz="3600" dirty="0">
                <a:solidFill>
                  <a:schemeClr val="tx2"/>
                </a:solidFill>
              </a:rPr>
              <a:t>Målsetning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269859-F323-BA78-78E0-5107C0AC83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/>
          </a:bodyPr>
          <a:lstStyle/>
          <a:p>
            <a:r>
              <a:rPr lang="nb-NO" sz="1800" dirty="0">
                <a:solidFill>
                  <a:schemeClr val="tx2"/>
                </a:solidFill>
              </a:rPr>
              <a:t>Det skal være trygt å være demenssyk i Midtre Gauldal </a:t>
            </a:r>
          </a:p>
          <a:p>
            <a:pPr lvl="1"/>
            <a:r>
              <a:rPr lang="nb-NO" sz="1400" dirty="0">
                <a:solidFill>
                  <a:schemeClr val="tx2"/>
                </a:solidFill>
              </a:rPr>
              <a:t>Fra man får sykdommen, til man blir avhengig av kontinuerlig pleie</a:t>
            </a:r>
          </a:p>
          <a:p>
            <a:r>
              <a:rPr lang="nb-NO" sz="1800" dirty="0">
                <a:solidFill>
                  <a:schemeClr val="tx2"/>
                </a:solidFill>
              </a:rPr>
              <a:t>Overordnet mål for kommunen: at demenssyke skal kunne bo hjemme i egen bolig så lenge som mulig </a:t>
            </a:r>
          </a:p>
          <a:p>
            <a:pPr lvl="1"/>
            <a:r>
              <a:rPr lang="nb-NO" sz="1400" dirty="0">
                <a:solidFill>
                  <a:schemeClr val="tx2"/>
                </a:solidFill>
              </a:rPr>
              <a:t>Det må understrekes at dette også er noe de aller fleste syke vil, og deres pårørende</a:t>
            </a:r>
          </a:p>
          <a:p>
            <a:r>
              <a:rPr lang="nb-NO" sz="1800" dirty="0">
                <a:solidFill>
                  <a:schemeClr val="tx2"/>
                </a:solidFill>
              </a:rPr>
              <a:t>Veien blir litt til som den går  </a:t>
            </a:r>
          </a:p>
          <a:p>
            <a:r>
              <a:rPr lang="nb-NO" sz="1800" dirty="0">
                <a:solidFill>
                  <a:schemeClr val="tx2"/>
                </a:solidFill>
              </a:rPr>
              <a:t>Innføring av velferdsteknologi (som faktisk fungerer)</a:t>
            </a:r>
          </a:p>
          <a:p>
            <a:endParaRPr lang="nb-NO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nb-NO" sz="1400" dirty="0">
              <a:solidFill>
                <a:schemeClr val="tx2"/>
              </a:solidFill>
            </a:endParaRPr>
          </a:p>
          <a:p>
            <a:endParaRPr lang="nb-NO" sz="1800" dirty="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6142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E1C629D-957F-E225-7AEB-7C4630CC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Oppsummering	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0C1243B-CB55-E2C1-1526-23B48AABA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r>
              <a:rPr lang="nb-NO" dirty="0"/>
              <a:t>Vi i Midtre Gauldal jobber godt innen demensomsorgen</a:t>
            </a:r>
          </a:p>
          <a:p>
            <a:pPr lvl="1"/>
            <a:r>
              <a:rPr lang="nb-NO" dirty="0"/>
              <a:t>Men vi kan alltid bli bedre!</a:t>
            </a:r>
          </a:p>
          <a:p>
            <a:pPr lvl="1"/>
            <a:r>
              <a:rPr lang="nb-NO" dirty="0"/>
              <a:t>Min jobb er å samle løse tråder, både for syke/pårørende, </a:t>
            </a:r>
            <a:r>
              <a:rPr lang="nb-NO"/>
              <a:t>og kommunen </a:t>
            </a:r>
          </a:p>
        </p:txBody>
      </p:sp>
    </p:spTree>
    <p:extLst>
      <p:ext uri="{BB962C8B-B14F-4D97-AF65-F5344CB8AC3E}">
        <p14:creationId xmlns:p14="http://schemas.microsoft.com/office/powerpoint/2010/main" val="1052670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417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Office-tema</vt:lpstr>
      <vt:lpstr>Demenskoordinator  Midtre Gauldal </vt:lpstr>
      <vt:lpstr>Hvem?</vt:lpstr>
      <vt:lpstr>Demens i Midtre Gauldal </vt:lpstr>
      <vt:lpstr>Organisering</vt:lpstr>
      <vt:lpstr>Hvorfor ikke hukommelsesteam?</vt:lpstr>
      <vt:lpstr>Hva gjør demenskoordinator?</vt:lpstr>
      <vt:lpstr>Observasjoner gjort i løpet av tiden som demenskoordinator</vt:lpstr>
      <vt:lpstr>Målsetning</vt:lpstr>
      <vt:lpstr>Oppsummering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Trine Kremmervik Hekkelstrand</dc:creator>
  <cp:lastModifiedBy>Grethe Ellerås</cp:lastModifiedBy>
  <cp:revision>12</cp:revision>
  <dcterms:created xsi:type="dcterms:W3CDTF">2025-02-02T18:39:15Z</dcterms:created>
  <dcterms:modified xsi:type="dcterms:W3CDTF">2025-03-11T12:59:41Z</dcterms:modified>
</cp:coreProperties>
</file>