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6" r:id="rId4"/>
    <p:sldId id="260" r:id="rId5"/>
    <p:sldId id="258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6" autoAdjust="0"/>
    <p:restoredTop sz="94660"/>
  </p:normalViewPr>
  <p:slideViewPr>
    <p:cSldViewPr snapToGrid="0">
      <p:cViewPr varScale="1">
        <p:scale>
          <a:sx n="64" d="100"/>
          <a:sy n="64" d="100"/>
        </p:scale>
        <p:origin x="7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25AB0C9-0093-497C-A723-ABA55353A0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F0BBDBC-1502-4EF5-9BF4-CC78F39B66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8844A45-EAD4-4885-9788-4CF284F65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D81D-2F77-47C7-9988-4CDB667ED7FF}" type="datetimeFigureOut">
              <a:rPr lang="nb-NO" smtClean="0"/>
              <a:t>24.03.2022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FA0A0CF-0E6A-4693-8B25-1EC93182D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E0E29F2-6207-40EE-B400-365485506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BC74-C912-4549-BD2D-9526EF8D75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6305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67D3DF4-0963-4164-9FD1-124216D2D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902CAFFD-89CF-4724-90EB-A97BD5E16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C4EBB6D-0C97-46AD-8DEB-F35CAAD35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D81D-2F77-47C7-9988-4CDB667ED7FF}" type="datetimeFigureOut">
              <a:rPr lang="nb-NO" smtClean="0"/>
              <a:t>24.03.2022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ED00C6E-BD62-4617-87AD-03330760E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50C288B-90C3-4075-8EF2-CD1CAF55C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BC74-C912-4549-BD2D-9526EF8D75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37217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CFF4105F-FF54-4C6C-91BE-D549BF587C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4B3DE59-9F15-4B6C-A8E3-56E1F41BE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384EC38-B673-444B-BF40-7678366D1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D81D-2F77-47C7-9988-4CDB667ED7FF}" type="datetimeFigureOut">
              <a:rPr lang="nb-NO" smtClean="0"/>
              <a:t>24.03.2022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06F87A-CDD8-4DA8-8C95-7210A8F74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82A9EE8-8CCD-4C02-ABD6-FD8864625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BC74-C912-4549-BD2D-9526EF8D75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40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FA0B761-E0DB-4892-AF40-2D402AE7C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C7E21DB-6BCB-4FBC-8F0C-440C14507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D568423-F079-4BB8-B0BE-EAB978C26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D81D-2F77-47C7-9988-4CDB667ED7FF}" type="datetimeFigureOut">
              <a:rPr lang="nb-NO" smtClean="0"/>
              <a:t>24.03.2022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F7565D8-AA1B-49A8-9B95-A2400B5CE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6CB4197-ED4A-44A6-9A1E-7585C45B1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BC74-C912-4549-BD2D-9526EF8D75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85745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E68A8F8-0E31-43D2-ABA1-C4327DC7A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956B6F0-5722-4FE4-8EF5-F4329420D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081C61F-3EFE-4A30-A638-2F88B5302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D81D-2F77-47C7-9988-4CDB667ED7FF}" type="datetimeFigureOut">
              <a:rPr lang="nb-NO" smtClean="0"/>
              <a:t>24.03.2022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D362955-709E-417D-8F8D-4C26EDF56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04BAA1C-D320-424A-B93E-810487F5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BC74-C912-4549-BD2D-9526EF8D75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6067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1F65EE-A093-49C8-8A3D-9B20C32B7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F2CC3C3-B52D-40FB-B4DE-AA41585227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ABEB8B1-ADAC-40EC-8157-343B1D990A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CF34F06-98FF-4545-987A-42E47E07C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D81D-2F77-47C7-9988-4CDB667ED7FF}" type="datetimeFigureOut">
              <a:rPr lang="nb-NO" smtClean="0"/>
              <a:t>24.03.2022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9347A3D-B817-48F3-979F-DB0077BF4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1F8AB7B-E916-47DB-AD8E-6D4024CEA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BC74-C912-4549-BD2D-9526EF8D75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9471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5665797-A676-468D-8F07-787536362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54F1760-6ACB-4ED5-B0E9-CB28C8B48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1FDC99-11E9-434F-B1D4-C093883C06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5A7AFDE-6F3F-474F-8F28-0B8F2FEC31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0BB039D3-BDF4-46D6-8BCA-9738FA8214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50C253FA-5E66-4407-9C03-F97E02EE0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D81D-2F77-47C7-9988-4CDB667ED7FF}" type="datetimeFigureOut">
              <a:rPr lang="nb-NO" smtClean="0"/>
              <a:t>24.03.2022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EDD26E33-3918-4414-89C1-B714354BD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7AD17F6-35EF-41E6-96D0-98E8B8E2B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BC74-C912-4549-BD2D-9526EF8D75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11605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F83919F-5239-47AF-AD23-C8C006092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7CC74958-B312-42B7-A2A6-2DD39E6AE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D81D-2F77-47C7-9988-4CDB667ED7FF}" type="datetimeFigureOut">
              <a:rPr lang="nb-NO" smtClean="0"/>
              <a:t>24.03.2022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850CF9D-AA3E-428E-8AA8-6A80D47EF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6CE70DA5-065F-47A7-8A7D-CDF2691AA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BC74-C912-4549-BD2D-9526EF8D75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58610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F039D057-F8F7-46B3-A06E-A06065293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D81D-2F77-47C7-9988-4CDB667ED7FF}" type="datetimeFigureOut">
              <a:rPr lang="nb-NO" smtClean="0"/>
              <a:t>24.03.2022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00964BE2-7342-452E-B17C-06B0AF1D4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286517E-E6F9-4215-BFAD-2C3328A6A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BC74-C912-4549-BD2D-9526EF8D75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1046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643F518-FB5F-4B55-A1DD-727783521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769F65C-3DC4-4A25-95B8-56373C804D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CA3329B-53ED-4D90-9DBC-46B282A1F3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23B1AB2-EF0C-436E-BC41-5A5827018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D81D-2F77-47C7-9988-4CDB667ED7FF}" type="datetimeFigureOut">
              <a:rPr lang="nb-NO" smtClean="0"/>
              <a:t>24.03.2022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578413C-78BB-4B2F-87F4-603E60F7D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B254535-31CE-4B4F-AB22-6FDD7DB9F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BC74-C912-4549-BD2D-9526EF8D75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8778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4B2EAD0-F490-4F4B-BFFE-397EB75A0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4DF23EDF-20F2-40CA-9801-907452F69E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8E2C841-2A91-4340-B09D-A211A20D4C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D898E9D-C3E5-4629-8670-52CB02066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D81D-2F77-47C7-9988-4CDB667ED7FF}" type="datetimeFigureOut">
              <a:rPr lang="nb-NO" smtClean="0"/>
              <a:t>24.03.2022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1289A09-623A-4534-8BC0-A842372BD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121E300-74D4-4F52-B8C2-0CEB055CF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BC74-C912-4549-BD2D-9526EF8D75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0561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0C9B8AB9-4CD4-4541-998D-895E5A7C3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69A35A2-B35E-4975-B0E3-04DF2AA8A8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A606EF6-EA8E-466B-BEB5-AAABC17A19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8D81D-2F77-47C7-9988-4CDB667ED7FF}" type="datetimeFigureOut">
              <a:rPr lang="nb-NO" smtClean="0"/>
              <a:t>24.03.2022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886889D-F243-4D22-AA3E-FCB5644D0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CAD5555-DF0E-4228-8A94-655F537D9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7BC74-C912-4549-BD2D-9526EF8D75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011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12D28E7-049C-4214-883F-A69BD4BE1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0" i="0" dirty="0">
                <a:solidFill>
                  <a:srgbClr val="333333"/>
                </a:solidFill>
                <a:effectLst/>
                <a:latin typeface="IBM Plex Sans" panose="020B0503050203000203" pitchFamily="34" charset="0"/>
              </a:rPr>
              <a:t>Tiltak for skjerpet digital beredskap</a:t>
            </a:r>
            <a:br>
              <a:rPr lang="nb-NO" b="0" i="0" dirty="0">
                <a:solidFill>
                  <a:srgbClr val="333333"/>
                </a:solidFill>
                <a:effectLst/>
                <a:latin typeface="IBM Plex Sans" panose="020B0503050203000203" pitchFamily="34" charset="0"/>
              </a:rPr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BC2D891-970E-4B9C-8AC9-4AE28BA76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i="0" dirty="0">
                <a:solidFill>
                  <a:srgbClr val="333333"/>
                </a:solidFill>
                <a:effectLst/>
                <a:latin typeface="IBM Plex Sans" panose="020B0604020202020204" pitchFamily="34" charset="0"/>
              </a:rPr>
              <a:t>NSM har utarbeidet en sjekkliste over prioriterte tiltak virksomheter bør iverksette i en skjerpet sikkerhetssituasjon.</a:t>
            </a:r>
          </a:p>
          <a:p>
            <a:r>
              <a:rPr lang="nb-NO" b="0" i="0" dirty="0">
                <a:solidFill>
                  <a:srgbClr val="333333"/>
                </a:solidFill>
                <a:effectLst/>
                <a:latin typeface="IBM Plex Sans" panose="020B0503050203000203" pitchFamily="34" charset="0"/>
              </a:rPr>
              <a:t>For å kunne møte en skjerpet situasjon må virksomheten på forhånd ha etablert gode og gjennomøvde beredskapsplaner, i tillegg til årvåkenhet. </a:t>
            </a:r>
            <a:endParaRPr lang="nb-NO" b="1" dirty="0">
              <a:solidFill>
                <a:srgbClr val="333333"/>
              </a:solidFill>
              <a:latin typeface="IBM Plex Sans" panose="020B0604020202020204" pitchFamily="34" charset="0"/>
            </a:endParaRPr>
          </a:p>
          <a:p>
            <a:r>
              <a:rPr lang="nb-NO" b="0" i="0" dirty="0">
                <a:solidFill>
                  <a:srgbClr val="333333"/>
                </a:solidFill>
                <a:effectLst/>
                <a:latin typeface="IBM Plex Sans" panose="020B0503050203000203" pitchFamily="34" charset="0"/>
              </a:rPr>
              <a:t>NSMs grunnprinsipper for IKT-sikkerhet er en viktig ressurs i arbeidet med å styrke virksomhetens robusthet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583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89E4652-C421-453A-858D-DD32360CC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5060"/>
          </a:xfrm>
        </p:spPr>
        <p:txBody>
          <a:bodyPr>
            <a:normAutofit fontScale="90000"/>
          </a:bodyPr>
          <a:lstStyle/>
          <a:p>
            <a:r>
              <a:rPr lang="nb-NO" dirty="0">
                <a:solidFill>
                  <a:srgbClr val="333333"/>
                </a:solidFill>
                <a:latin typeface="IBM Plex Sans" panose="020B0503050203000203" pitchFamily="34" charset="0"/>
              </a:rPr>
              <a:t>T</a:t>
            </a:r>
            <a:r>
              <a:rPr lang="nb-NO" b="0" i="0" dirty="0">
                <a:solidFill>
                  <a:srgbClr val="333333"/>
                </a:solidFill>
                <a:effectLst/>
                <a:latin typeface="IBM Plex Sans" panose="020B0503050203000203" pitchFamily="34" charset="0"/>
              </a:rPr>
              <a:t>iltak virksomheten bør prioritere i en skjerpet situasjon: 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D118EF9-C2EF-4109-A93E-82D5D2E5F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11"/>
            <a:ext cx="10515600" cy="4116151"/>
          </a:xfrm>
        </p:spPr>
        <p:txBody>
          <a:bodyPr/>
          <a:lstStyle/>
          <a:p>
            <a:r>
              <a:rPr lang="nb-NO" dirty="0"/>
              <a:t>Kartlegging av systemer</a:t>
            </a:r>
          </a:p>
          <a:p>
            <a:r>
              <a:rPr lang="nb-NO" dirty="0"/>
              <a:t>Sikkerhetskopier</a:t>
            </a:r>
          </a:p>
          <a:p>
            <a:r>
              <a:rPr lang="nb-NO" dirty="0"/>
              <a:t>Sårbarhetsflater</a:t>
            </a:r>
          </a:p>
          <a:p>
            <a:r>
              <a:rPr lang="nb-NO" dirty="0"/>
              <a:t>Identiteter og tilganger</a:t>
            </a:r>
          </a:p>
          <a:p>
            <a:r>
              <a:rPr lang="nb-NO" dirty="0"/>
              <a:t>Sikkerhetsovervåking</a:t>
            </a:r>
          </a:p>
          <a:p>
            <a:r>
              <a:rPr lang="nb-NO" dirty="0"/>
              <a:t>Årvåkenhet blant ansatte</a:t>
            </a:r>
          </a:p>
          <a:p>
            <a:r>
              <a:rPr lang="nb-NO" dirty="0"/>
              <a:t>Håndtering av hendelser</a:t>
            </a:r>
          </a:p>
          <a:p>
            <a:r>
              <a:rPr lang="nb-NO" dirty="0"/>
              <a:t>Forsterk beskyttelsen av skytjenester</a:t>
            </a:r>
          </a:p>
        </p:txBody>
      </p:sp>
    </p:spTree>
    <p:extLst>
      <p:ext uri="{BB962C8B-B14F-4D97-AF65-F5344CB8AC3E}">
        <p14:creationId xmlns:p14="http://schemas.microsoft.com/office/powerpoint/2010/main" val="3441861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1EF3EF3-E57C-4A44-B628-37BE923465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3182" y="306724"/>
            <a:ext cx="9144000" cy="952097"/>
          </a:xfrm>
        </p:spPr>
        <p:txBody>
          <a:bodyPr/>
          <a:lstStyle/>
          <a:p>
            <a:r>
              <a:rPr lang="nb-NO" dirty="0"/>
              <a:t>NSM Grunnprinsipper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73C917B-A14C-47E0-BC6E-CBE2D6DCCC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1026" name="Picture 2" descr="Grunnprinsipper for IKT-sikkerhet">
            <a:extLst>
              <a:ext uri="{FF2B5EF4-FFF2-40B4-BE49-F238E27FC236}">
                <a16:creationId xmlns:a16="http://schemas.microsoft.com/office/drawing/2014/main" id="{2F88819C-ACDD-434B-902D-0A0F0EE98A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582" y="1258821"/>
            <a:ext cx="10099343" cy="5399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7506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C1A077-1661-4CB6-8BFA-6D6CB98E7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Sikkerhetstiltak i norske kommuner i forbindelse med Russlands invasjon av Ukraina(KS og KDD)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CAB38ED-3A33-4E77-8B06-108E2F155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b="1" dirty="0"/>
              <a:t>Nasjonale anbefalinger: </a:t>
            </a:r>
            <a:r>
              <a:rPr lang="nb-NO" dirty="0"/>
              <a:t>Per i dag vurderer ikke norske myndigheter at trusselnivået mot virksomheter er økt på bakgrunn av denne konflikten. Samtidig må det presiseres at situasjonsbildet kan endre seg raskt. I tiden fremover forventer norske sikkerhetsmyndigheter økt aktivitet med svindel, nettfisking og sosial manipulering. </a:t>
            </a:r>
          </a:p>
          <a:p>
            <a:r>
              <a:rPr lang="nb-NO" b="1" dirty="0"/>
              <a:t>Kommunal- og </a:t>
            </a:r>
            <a:r>
              <a:rPr lang="nb-NO" b="1" dirty="0" err="1"/>
              <a:t>distriktsdepartementet</a:t>
            </a:r>
            <a:r>
              <a:rPr lang="nb-NO" b="1" dirty="0"/>
              <a:t> og KS:</a:t>
            </a:r>
          </a:p>
          <a:p>
            <a:r>
              <a:rPr lang="nb-NO" dirty="0"/>
              <a:t>Sikkerhetsovervåking</a:t>
            </a:r>
          </a:p>
          <a:p>
            <a:r>
              <a:rPr lang="nb-NO" dirty="0"/>
              <a:t>Sikring av kritiske funksjoner og tjenester</a:t>
            </a:r>
          </a:p>
          <a:p>
            <a:r>
              <a:rPr lang="nb-NO" dirty="0"/>
              <a:t>Beskytte tjenester som er tilgjengelig på Internett</a:t>
            </a:r>
          </a:p>
          <a:p>
            <a:r>
              <a:rPr lang="nb-NO" dirty="0"/>
              <a:t>Årvåkenhet og teknologi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65488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23EDB1-B0AE-4237-BD35-7EC7A2388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Tiltak i Midtre Gauldal kommune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8C545CF-618B-4B14-A420-34B242D3C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Tidligere har kommunen gjennomført flere tiltak fra KS skriv. (etter Østre Toten)</a:t>
            </a:r>
          </a:p>
          <a:p>
            <a:r>
              <a:rPr lang="nb-NO" dirty="0"/>
              <a:t>Kommunen bruker grunnprinsipper fra NSM, og har nå god evne for å </a:t>
            </a:r>
            <a:r>
              <a:rPr lang="nb-NO" u="sng" dirty="0"/>
              <a:t>beskytte og opprettholde</a:t>
            </a:r>
            <a:r>
              <a:rPr lang="nb-NO" dirty="0"/>
              <a:t> informasjonssikkerhet.</a:t>
            </a:r>
          </a:p>
          <a:p>
            <a:r>
              <a:rPr lang="nb-NO" dirty="0"/>
              <a:t>Vi ser nå på en løsning for å </a:t>
            </a:r>
            <a:r>
              <a:rPr lang="nb-NO" u="sng" dirty="0"/>
              <a:t>oppdage og håndtere</a:t>
            </a:r>
            <a:r>
              <a:rPr lang="nb-NO" dirty="0"/>
              <a:t> et datainnbrudd.</a:t>
            </a:r>
          </a:p>
          <a:p>
            <a:r>
              <a:rPr lang="nb-NO" dirty="0"/>
              <a:t>I anledning av Ukraina-krisen så har kommunen blokkert trafikk fra IP-adresser i Russland, </a:t>
            </a:r>
            <a:r>
              <a:rPr lang="nb-NO" dirty="0" err="1"/>
              <a:t>Hvitrussland</a:t>
            </a:r>
            <a:r>
              <a:rPr lang="nb-NO" dirty="0"/>
              <a:t> og Ukraina.</a:t>
            </a:r>
          </a:p>
        </p:txBody>
      </p:sp>
    </p:spTree>
    <p:extLst>
      <p:ext uri="{BB962C8B-B14F-4D97-AF65-F5344CB8AC3E}">
        <p14:creationId xmlns:p14="http://schemas.microsoft.com/office/powerpoint/2010/main" val="4159775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1272</TotalTime>
  <Words>248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IBM Plex Sans</vt:lpstr>
      <vt:lpstr>Office-tema</vt:lpstr>
      <vt:lpstr>Tiltak for skjerpet digital beredskap </vt:lpstr>
      <vt:lpstr>Tiltak virksomheten bør prioritere i en skjerpet situasjon: </vt:lpstr>
      <vt:lpstr>NSM Grunnprinsipper</vt:lpstr>
      <vt:lpstr>Sikkerhetstiltak i norske kommuner i forbindelse med Russlands invasjon av Ukraina(KS og KDD)</vt:lpstr>
      <vt:lpstr>Tiltak i Midtre Gauldal kommune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Göran Johansson</dc:creator>
  <cp:lastModifiedBy>Göran Johansson</cp:lastModifiedBy>
  <cp:revision>4</cp:revision>
  <dcterms:created xsi:type="dcterms:W3CDTF">2022-03-24T10:33:29Z</dcterms:created>
  <dcterms:modified xsi:type="dcterms:W3CDTF">2022-03-25T07:45:30Z</dcterms:modified>
</cp:coreProperties>
</file>