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4" r:id="rId3"/>
    <p:sldId id="265" r:id="rId4"/>
    <p:sldId id="266" r:id="rId5"/>
    <p:sldId id="269" r:id="rId6"/>
    <p:sldId id="271" r:id="rId7"/>
    <p:sldId id="270" r:id="rId8"/>
    <p:sldId id="267" r:id="rId9"/>
    <p:sldId id="272" r:id="rId10"/>
    <p:sldId id="268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6D494-BE29-403E-A9E9-2E0F62EF11EA}" type="datetimeFigureOut">
              <a:rPr lang="nb-NO" smtClean="0"/>
              <a:t>09.03.2022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0AA6F-627A-4D29-BF51-7060D47183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46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91E99-4585-4576-AB20-A8350D21B52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71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jpe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e 6" descr="MGK_powerpoint_skrivesid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3468" y="928670"/>
            <a:ext cx="10248933" cy="63184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3468" y="1600201"/>
            <a:ext cx="4762533" cy="4043378"/>
          </a:xfrm>
        </p:spPr>
        <p:txBody>
          <a:bodyPr/>
          <a:lstStyle>
            <a:lvl1pPr>
              <a:defRPr sz="21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500">
                <a:latin typeface="Helvetica" pitchFamily="34" charset="0"/>
              </a:defRPr>
            </a:lvl3pPr>
            <a:lvl4pPr>
              <a:defRPr sz="1350">
                <a:latin typeface="Helvetica" pitchFamily="34" charset="0"/>
              </a:defRPr>
            </a:lvl4pPr>
            <a:lvl5pPr>
              <a:defRPr sz="135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1"/>
          </p:nvPr>
        </p:nvSpPr>
        <p:spPr>
          <a:xfrm>
            <a:off x="6477002" y="1571625"/>
            <a:ext cx="5143500" cy="4071938"/>
          </a:xfrm>
          <a:ln>
            <a:solidFill>
              <a:srgbClr val="325D27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2"/>
          </p:nvPr>
        </p:nvSpPr>
        <p:spPr>
          <a:xfrm>
            <a:off x="8763000" y="6356353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B4B7482-886A-4783-8556-B2B1AD2D1F86}" type="datetimeFigureOut">
              <a:rPr lang="nb-NO"/>
              <a:pPr>
                <a:defRPr/>
              </a:pPr>
              <a:t>09.03.2022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64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5A0E540A-1167-4D5F-AC54-1EDAC59A3A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5" imgW="408" imgH="408" progId="TCLayout.ActiveDocument.1">
                  <p:embed/>
                </p:oleObj>
              </mc:Choice>
              <mc:Fallback>
                <p:oleObj name="think-cell Slide" r:id="rId5" imgW="408" imgH="408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5A0E540A-1167-4D5F-AC54-1EDAC59A3A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 hidden="1">
            <a:extLst>
              <a:ext uri="{FF2B5EF4-FFF2-40B4-BE49-F238E27FC236}">
                <a16:creationId xmlns:a16="http://schemas.microsoft.com/office/drawing/2014/main" id="{310FF045-C9C8-422D-8A53-F8580D330A2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nb-NO" sz="4400"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89154CE4-E01E-4EB9-9F72-1D2761D1E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3467" y="857232"/>
            <a:ext cx="10248933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102489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FE5D7A21-B4C2-4B0B-9103-EE478AF1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30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9341DCB-6BDF-40FD-952E-D35526936421}" type="datetime1">
              <a:rPr lang="nb-NO"/>
              <a:pPr>
                <a:defRPr/>
              </a:pPr>
              <a:t>09.03.2022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923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emside - d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223B8069-FD5C-4419-AF99-134F961F87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think-cell Slide" r:id="rId5" imgW="408" imgH="408" progId="TCLayout.ActiveDocument.1">
                  <p:embed/>
                </p:oleObj>
              </mc:Choice>
              <mc:Fallback>
                <p:oleObj name="think-cell Slide" r:id="rId5" imgW="408" imgH="408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223B8069-FD5C-4419-AF99-134F961F87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 hidden="1">
            <a:extLst>
              <a:ext uri="{FF2B5EF4-FFF2-40B4-BE49-F238E27FC236}">
                <a16:creationId xmlns:a16="http://schemas.microsoft.com/office/drawing/2014/main" id="{20D7C97D-8BA4-415E-A9D1-A4030698A9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nb-NO" sz="4400">
              <a:ea typeface="+mj-ea"/>
              <a:cs typeface="+mj-cs"/>
              <a:sym typeface="Calibri" panose="020F0502020204030204" pitchFamily="34" charset="0"/>
            </a:endParaRPr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83138B9F-59FD-4725-A6EB-E60BB5F3A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DA249FF2-F637-485C-8D05-BEC06A9A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6B75E83-1C89-452D-B7A7-F3B7F416CE3E}" type="datetime1">
              <a:rPr lang="nb-NO"/>
              <a:pPr>
                <a:defRPr/>
              </a:pPr>
              <a:t>09.03.2022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021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 hidden="1">
            <a:extLst>
              <a:ext uri="{FF2B5EF4-FFF2-40B4-BE49-F238E27FC236}">
                <a16:creationId xmlns:a16="http://schemas.microsoft.com/office/drawing/2014/main" id="{5B22BF2A-3818-4801-91D2-B58FA0D04F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8" imgW="408" imgH="408" progId="TCLayout.ActiveDocument.1">
                  <p:embed/>
                </p:oleObj>
              </mc:Choice>
              <mc:Fallback>
                <p:oleObj name="think-cell Slide" r:id="rId8" imgW="408" imgH="408" progId="TCLayout.ActiveDocument.1">
                  <p:embed/>
                  <p:pic>
                    <p:nvPicPr>
                      <p:cNvPr id="1026" name="Object 2" hidden="1">
                        <a:extLst>
                          <a:ext uri="{FF2B5EF4-FFF2-40B4-BE49-F238E27FC236}">
                            <a16:creationId xmlns:a16="http://schemas.microsoft.com/office/drawing/2014/main" id="{5B22BF2A-3818-4801-91D2-B58FA0D04F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B1E5A40-5F70-4188-8C91-A45FFAB49969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nb-NO" sz="4400"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028" name="Plassholder for tittel 1">
            <a:extLst>
              <a:ext uri="{FF2B5EF4-FFF2-40B4-BE49-F238E27FC236}">
                <a16:creationId xmlns:a16="http://schemas.microsoft.com/office/drawing/2014/main" id="{4DE3E288-8F22-4AA6-9376-3962FA0EF7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9" name="Plassholder for tekst 2">
            <a:extLst>
              <a:ext uri="{FF2B5EF4-FFF2-40B4-BE49-F238E27FC236}">
                <a16:creationId xmlns:a16="http://schemas.microsoft.com/office/drawing/2014/main" id="{81801BD0-5849-4C46-8EC7-4A5DCEF5E2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CA5C36-3B4E-4B82-A6C2-A0AFDE695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435669-BB1D-4399-AC20-E9D2EC81AFC4}" type="datetime1">
              <a:rPr lang="nb-NO"/>
              <a:pPr>
                <a:defRPr/>
              </a:pPr>
              <a:t>09.03.2022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AA7176-9B12-4228-A2C5-582B70005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34EEBD-9C55-4225-807E-495B84F6C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206041E-4E0A-4F6F-8553-FB1A18BCE41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3413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520F4E2-B624-4D7E-9E8A-8E5850E0CA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Helhetlig ROS-analyse for Midtre Gauldal kommune 2021</a:t>
            </a:r>
            <a:endParaRPr lang="nb-NO" dirty="0">
              <a:cs typeface="Helvetica"/>
            </a:endParaRP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2C78BDAF-A85C-44FC-A959-743AC3EF5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674010"/>
          </a:xfrm>
        </p:spPr>
        <p:txBody>
          <a:bodyPr>
            <a:normAutofit/>
          </a:bodyPr>
          <a:lstStyle/>
          <a:p>
            <a:endParaRPr lang="nb-NO" dirty="0">
              <a:latin typeface="Helvetica"/>
              <a:cs typeface="Helvetica"/>
            </a:endParaRPr>
          </a:p>
          <a:p>
            <a:pPr marL="342900" indent="-342900">
              <a:buFontTx/>
              <a:buChar char="-"/>
            </a:pPr>
            <a:r>
              <a:rPr lang="nb-NO" dirty="0">
                <a:solidFill>
                  <a:schemeClr val="tx1"/>
                </a:solidFill>
                <a:latin typeface="Helvetica"/>
                <a:cs typeface="Helvetica"/>
              </a:rPr>
              <a:t>Innstilling fra arbeidsgruppe</a:t>
            </a:r>
          </a:p>
          <a:p>
            <a:pPr marL="342900" indent="-342900">
              <a:buFontTx/>
              <a:buChar char="-"/>
            </a:pPr>
            <a:r>
              <a:rPr lang="nb-NO" dirty="0">
                <a:solidFill>
                  <a:schemeClr val="tx1"/>
                </a:solidFill>
                <a:latin typeface="Helvetica"/>
                <a:cs typeface="Helvetica"/>
              </a:rPr>
              <a:t>Veien videre</a:t>
            </a:r>
          </a:p>
          <a:p>
            <a:endParaRPr lang="nb-NO" dirty="0">
              <a:latin typeface="Helvetica"/>
              <a:cs typeface="Helvetica"/>
            </a:endParaRPr>
          </a:p>
          <a:p>
            <a:endParaRPr lang="nb-NO" dirty="0">
              <a:latin typeface="Helvetica"/>
              <a:cs typeface="Helvetica"/>
            </a:endParaRPr>
          </a:p>
          <a:p>
            <a:endParaRPr lang="nb-NO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5919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388FAE-DE98-4A3C-B3DD-D200D6D8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67" y="896919"/>
            <a:ext cx="10248933" cy="703282"/>
          </a:xfrm>
        </p:spPr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4D6DAE-9175-4D03-9A6E-017AB2271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Tema i møte i kommunens beredskapsråd 17.03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/>
              <a:t>Egen sak for kommunestyret den 07.04 med forslag til </a:t>
            </a:r>
            <a:r>
              <a:rPr lang="nb-NO"/>
              <a:t>handlingsplan for 2022 – 2025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Oppfølging </a:t>
            </a:r>
            <a:r>
              <a:rPr lang="nb-NO" dirty="0"/>
              <a:t>enhetsledermøtet 26.04</a:t>
            </a:r>
          </a:p>
        </p:txBody>
      </p:sp>
    </p:spTree>
    <p:extLst>
      <p:ext uri="{BB962C8B-B14F-4D97-AF65-F5344CB8AC3E}">
        <p14:creationId xmlns:p14="http://schemas.microsoft.com/office/powerpoint/2010/main" val="97142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0C34DD-4856-478F-BC6F-D8697D32F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Helhetlig ROS – hva og hvordan?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85BD-2F4E-449F-B130-B545F9528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000" dirty="0">
              <a:latin typeface="Helvetica"/>
              <a:cs typeface="Helvetic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sz="2000" dirty="0">
              <a:latin typeface="Helvetica"/>
              <a:cs typeface="Helvetica"/>
            </a:endParaRPr>
          </a:p>
        </p:txBody>
      </p:sp>
      <p:pic>
        <p:nvPicPr>
          <p:cNvPr id="8" name="Plassholder for bilde 7" descr="Et bilde som inneholder utendørs, tre, vann, natur&#10;&#10;Automatisk generert beskrivelse">
            <a:extLst>
              <a:ext uri="{FF2B5EF4-FFF2-40B4-BE49-F238E27FC236}">
                <a16:creationId xmlns:a16="http://schemas.microsoft.com/office/drawing/2014/main" id="{B44AE129-D487-4BDF-A8C8-4665B6DC43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b="12157"/>
          <a:stretch>
            <a:fillRect/>
          </a:stretch>
        </p:blipFill>
        <p:spPr>
          <a:xfrm>
            <a:off x="1260475" y="1571625"/>
            <a:ext cx="10360025" cy="4071938"/>
          </a:xfrm>
        </p:spPr>
      </p:pic>
    </p:spTree>
    <p:extLst>
      <p:ext uri="{BB962C8B-B14F-4D97-AF65-F5344CB8AC3E}">
        <p14:creationId xmlns:p14="http://schemas.microsoft.com/office/powerpoint/2010/main" val="364862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60F2C9-01A1-4E92-8293-407D2ABD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 dokumenter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019C56-8ECA-42B0-9748-7AE40878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742950" indent="-742950">
              <a:buFont typeface="+mj-lt"/>
              <a:buAutoNum type="arabicPeriod"/>
            </a:pPr>
            <a:r>
              <a:rPr lang="nb-NO" sz="3600" dirty="0"/>
              <a:t>Helhetlig ROS-analyse = innstilling fra  arbeidsgruppe</a:t>
            </a:r>
          </a:p>
          <a:p>
            <a:pPr marL="742950" indent="-742950">
              <a:buFont typeface="+mj-lt"/>
              <a:buAutoNum type="arabicPeriod"/>
            </a:pPr>
            <a:r>
              <a:rPr lang="nb-NO" sz="3600" dirty="0"/>
              <a:t>Forslag til plan for oppfølging av samfunnssikkerhets- og beredskapsarbeidet </a:t>
            </a:r>
          </a:p>
        </p:txBody>
      </p:sp>
    </p:spTree>
    <p:extLst>
      <p:ext uri="{BB962C8B-B14F-4D97-AF65-F5344CB8AC3E}">
        <p14:creationId xmlns:p14="http://schemas.microsoft.com/office/powerpoint/2010/main" val="189171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3CB90C-9197-480F-9E10-C5DA68E3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ROS-analysen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DEBCB7-D6E1-4F3D-9317-4F56C9290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b="1" dirty="0"/>
              <a:t>Viktigste innhold: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/>
              <a:t>Definisjon av 15 scenario – naturhendelser, store ulykker og tilsiktede uønskede hendelser.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/>
              <a:t>Definisjon av konsekvensområder (10)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/>
              <a:t>Risiko etter eksisterende tiltak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/>
              <a:t>Risiko etter nye tiltak (mange anbefalinger om nye tiltak)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/>
              <a:t>Kommunebeskrivelse (svært nyttig!)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dirty="0"/>
              <a:t>Matrise som viser de ulike hendelsenes påvirkning på de kritiske samfunnsfunksjonene</a:t>
            </a:r>
          </a:p>
          <a:p>
            <a:pPr marL="0" indent="0">
              <a:buNone/>
            </a:pPr>
            <a:r>
              <a:rPr lang="nb-NO" sz="2000" dirty="0"/>
              <a:t>Vedlegg: Hvert scenario nøye beskrevet med en oversikt til slutt med forslag til nye tiltak , status, eier av tiltaket, kostnad.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3796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234CDB-7EA8-41CF-A8A8-5DF9A625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Risiko- og sårbarhetsanalyse?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6070B8-BA33-462D-8E0F-D11F8C317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Handler om å vurdere</a:t>
            </a:r>
          </a:p>
          <a:p>
            <a:pPr marL="0" indent="0">
              <a:buNone/>
            </a:pPr>
            <a:endParaRPr lang="nb-NO" dirty="0"/>
          </a:p>
          <a:p>
            <a:pPr>
              <a:buFontTx/>
              <a:buChar char="-"/>
            </a:pPr>
            <a:r>
              <a:rPr lang="nb-NO" dirty="0"/>
              <a:t>Konsekvenser</a:t>
            </a:r>
          </a:p>
          <a:p>
            <a:pPr>
              <a:buFontTx/>
              <a:buChar char="-"/>
            </a:pPr>
            <a:r>
              <a:rPr lang="nb-NO" dirty="0"/>
              <a:t>Sannsynlighet</a:t>
            </a:r>
          </a:p>
          <a:p>
            <a:pPr>
              <a:buFontTx/>
              <a:buChar char="-"/>
            </a:pPr>
            <a:r>
              <a:rPr lang="nb-NO" dirty="0"/>
              <a:t>Risiko</a:t>
            </a:r>
          </a:p>
          <a:p>
            <a:pPr>
              <a:buFontTx/>
              <a:buChar char="-"/>
            </a:pPr>
            <a:endParaRPr lang="nb-NO" dirty="0"/>
          </a:p>
          <a:p>
            <a:pPr marL="0" indent="0">
              <a:buNone/>
            </a:pPr>
            <a:r>
              <a:rPr lang="nb-NO" dirty="0"/>
              <a:t>ved et utvalg av hendelser</a:t>
            </a:r>
          </a:p>
          <a:p>
            <a:pPr>
              <a:buFontTx/>
              <a:buChar char="-"/>
            </a:pPr>
            <a:endParaRPr lang="nb-NO" dirty="0"/>
          </a:p>
          <a:p>
            <a:pPr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657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98C74D-0803-41D3-A40A-8BD3C502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utvalgte hendelsene/scenarioene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1B30D4-B94A-4FF0-89C2-1A423B11D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sz="1400" dirty="0"/>
              <a:t>Langvarig bortfall av elektrisitet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Flom i Gaula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Ras fjell/steinmasser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Løsmasseskred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Pandemi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Skog-/lyngbrann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Forurenset drikkevann/langvarig vannrasjonering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Kollisjon i Soknedalstunnelen mellom buss og trailer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Togavsporing med avrenning av giftige kjemikalier til Sokna/Gaula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Brann ved Midtre Gauldal helsesenter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Atomhendelse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Gisselsituasjon ved GSK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Digitalt angrep på vannverkets styringssystemer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Digitalt angrep mot sentral EKOM-infrastruktur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1400" dirty="0"/>
              <a:t>Løsepengevirus rammer kommunens systemer</a:t>
            </a:r>
          </a:p>
        </p:txBody>
      </p:sp>
    </p:spTree>
    <p:extLst>
      <p:ext uri="{BB962C8B-B14F-4D97-AF65-F5344CB8AC3E}">
        <p14:creationId xmlns:p14="http://schemas.microsoft.com/office/powerpoint/2010/main" val="32586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AF0B6B-312F-43A2-BC29-07023C69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Konsekvensområdene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D15C28-BA79-4AAF-9703-B0D7C6B8B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Dødsfall (liv og helse)</a:t>
            </a:r>
          </a:p>
          <a:p>
            <a:r>
              <a:rPr lang="nb-NO" sz="2400" dirty="0"/>
              <a:t>Skader og sykdom (liv og helse)</a:t>
            </a:r>
          </a:p>
          <a:p>
            <a:r>
              <a:rPr lang="nb-NO" sz="2400" dirty="0"/>
              <a:t>Manglende dekning av grunnleggende behov (stabilitet)</a:t>
            </a:r>
          </a:p>
          <a:p>
            <a:r>
              <a:rPr lang="nb-NO" sz="2400" dirty="0"/>
              <a:t>Forstyrrelser i dagliglivet</a:t>
            </a:r>
          </a:p>
          <a:p>
            <a:r>
              <a:rPr lang="nb-NO" sz="2400" dirty="0"/>
              <a:t>Kommunens tjenesteproduksjon</a:t>
            </a:r>
          </a:p>
          <a:p>
            <a:r>
              <a:rPr lang="nb-NO" sz="2400" dirty="0"/>
              <a:t>Naturmiljø</a:t>
            </a:r>
          </a:p>
          <a:p>
            <a:r>
              <a:rPr lang="nb-NO" sz="2400" dirty="0"/>
              <a:t>Kulturmiljø</a:t>
            </a:r>
          </a:p>
          <a:p>
            <a:r>
              <a:rPr lang="nb-NO" sz="2400" dirty="0"/>
              <a:t>Økonomiske tap</a:t>
            </a:r>
          </a:p>
          <a:p>
            <a:r>
              <a:rPr lang="nb-NO" sz="2400" dirty="0"/>
              <a:t>Omdømme</a:t>
            </a:r>
          </a:p>
        </p:txBody>
      </p:sp>
    </p:spTree>
    <p:extLst>
      <p:ext uri="{BB962C8B-B14F-4D97-AF65-F5344CB8AC3E}">
        <p14:creationId xmlns:p14="http://schemas.microsoft.com/office/powerpoint/2010/main" val="399858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16E9BC-30BF-40AA-B486-855CEA45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oppfølging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00BE38-1B7C-47A6-BC3F-6CAE06685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/>
              <a:t>Et konkret forslag til handlingsplan for perioden 2022-2025.</a:t>
            </a:r>
          </a:p>
          <a:p>
            <a:pPr marL="0" indent="0">
              <a:buNone/>
            </a:pPr>
            <a:endParaRPr lang="nb-NO" sz="1800" dirty="0"/>
          </a:p>
          <a:p>
            <a:pPr>
              <a:buFont typeface="+mj-lt"/>
              <a:buAutoNum type="arabicPeriod"/>
            </a:pPr>
            <a:r>
              <a:rPr lang="nb-NO" sz="1800" dirty="0"/>
              <a:t>Oppfølgingsplan</a:t>
            </a:r>
          </a:p>
          <a:p>
            <a:pPr>
              <a:buFont typeface="+mj-lt"/>
              <a:buAutoNum type="arabicPeriod"/>
            </a:pPr>
            <a:r>
              <a:rPr lang="nb-NO" sz="1800" dirty="0"/>
              <a:t>Øvingsplan</a:t>
            </a:r>
          </a:p>
          <a:p>
            <a:pPr>
              <a:buFont typeface="+mj-lt"/>
              <a:buAutoNum type="arabicPeriod"/>
            </a:pPr>
            <a:r>
              <a:rPr lang="nb-NO" sz="1800" dirty="0"/>
              <a:t>Samlet oversikt/liste – alle nye tiltak</a:t>
            </a:r>
          </a:p>
          <a:p>
            <a:pPr>
              <a:buFont typeface="+mj-lt"/>
              <a:buAutoNum type="arabicPeriod"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Definerer avvik og anbefalinger om tiltak/ansvarliggjøring.</a:t>
            </a:r>
          </a:p>
          <a:p>
            <a:pPr marL="0" indent="0">
              <a:buNone/>
            </a:pPr>
            <a:r>
              <a:rPr lang="nb-NO" sz="1800" dirty="0"/>
              <a:t>Samlet liste over alle forslag til nye tiltak med foreslått prioritet. Totalt 77 tiltak med prioritet 1!</a:t>
            </a:r>
          </a:p>
          <a:p>
            <a:pPr marL="0" indent="0">
              <a:buNone/>
            </a:pPr>
            <a:endParaRPr lang="nb-NO" sz="1800" dirty="0">
              <a:highlight>
                <a:srgbClr val="FFFF00"/>
              </a:highlight>
            </a:endParaRP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73493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36289B-69DF-4AA9-AAE3-70BCCD47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Forbedringspotensialet/handlingsplan 2022-2025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21CEB1-B90E-43C1-B2C4-8E7D8D5F7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Vedlikeholde/oppdatere eksisterende beredskapsplaner</a:t>
            </a:r>
          </a:p>
          <a:p>
            <a:r>
              <a:rPr lang="nb-NO" sz="1800" dirty="0"/>
              <a:t>Utarbeide beredskapsplaner på områder ROS-analysen har avdekt at slike finnes</a:t>
            </a:r>
          </a:p>
          <a:p>
            <a:r>
              <a:rPr lang="nb-NO" sz="1800" dirty="0"/>
              <a:t>Lage et mer oversiktlig system for planverket – som tydeligere viser sammenhengen mellom overordnet planverk og enhetenes planer</a:t>
            </a:r>
          </a:p>
          <a:p>
            <a:r>
              <a:rPr lang="nb-NO" sz="1800" dirty="0"/>
              <a:t>Revisjon av beredskapsplanverket bør inngå som en del av internkontrollsystemet (</a:t>
            </a:r>
            <a:r>
              <a:rPr lang="nb-NO" sz="1800" dirty="0" err="1"/>
              <a:t>årshjul</a:t>
            </a:r>
            <a:r>
              <a:rPr lang="nb-NO" sz="1800" dirty="0"/>
              <a:t>)</a:t>
            </a:r>
          </a:p>
          <a:p>
            <a:r>
              <a:rPr lang="nb-NO" sz="1800" dirty="0"/>
              <a:t>Mer systematisk opplæring av medarbeidere med en rolle i beredskapsarbeidet</a:t>
            </a:r>
          </a:p>
          <a:p>
            <a:r>
              <a:rPr lang="nb-NO" sz="1800" dirty="0"/>
              <a:t>Gjennomføre konkrete prioriterte tiltak som </a:t>
            </a:r>
          </a:p>
          <a:p>
            <a:pPr marL="0" indent="0">
              <a:buNone/>
            </a:pPr>
            <a:r>
              <a:rPr lang="nb-NO" sz="1800" dirty="0"/>
              <a:t>	- gjelder flere ansvarsområder/enheter</a:t>
            </a:r>
          </a:p>
          <a:p>
            <a:pPr marL="0" indent="0">
              <a:buNone/>
            </a:pPr>
            <a:r>
              <a:rPr lang="nb-NO" sz="1800" dirty="0"/>
              <a:t>	- følge av økt avhengighet av elektrisk strøm og el. Kommunikasjon</a:t>
            </a:r>
          </a:p>
          <a:p>
            <a:pPr marL="0" indent="0">
              <a:buNone/>
            </a:pPr>
            <a:r>
              <a:rPr lang="nb-NO" sz="1800" dirty="0"/>
              <a:t>	- følge av topografiske forhold</a:t>
            </a:r>
          </a:p>
          <a:p>
            <a:pPr marL="0" indent="0">
              <a:buNone/>
            </a:pPr>
            <a:r>
              <a:rPr lang="nb-NO" sz="1800" dirty="0"/>
              <a:t>	- følge av kommunikasjonsakser gjennom kommunen</a:t>
            </a:r>
          </a:p>
          <a:p>
            <a:pPr marL="0" indent="0">
              <a:buNone/>
            </a:pPr>
            <a:r>
              <a:rPr lang="nb-NO" sz="1800" dirty="0"/>
              <a:t>	- følge av klimaendring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6578669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3MeI8yL0uNRmiY4rWCv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3MeI8yL0uNRmiY4rWC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3MeI8yL0uNRmiY4rWCvQ"/>
</p:tagLst>
</file>

<file path=ppt/theme/theme1.xml><?xml version="1.0" encoding="utf-8"?>
<a:theme xmlns:a="http://schemas.openxmlformats.org/drawingml/2006/main" name="MGK_powerpointmal_m_vev">
  <a:themeElements>
    <a:clrScheme name="MGK">
      <a:dk1>
        <a:sysClr val="windowText" lastClr="000000"/>
      </a:dk1>
      <a:lt1>
        <a:sysClr val="window" lastClr="FFFFFF"/>
      </a:lt1>
      <a:dk2>
        <a:srgbClr val="325D2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411</Words>
  <Application>Microsoft Office PowerPoint</Application>
  <PresentationFormat>Widescreen</PresentationFormat>
  <Paragraphs>82</Paragraphs>
  <Slides>10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Wingdings</vt:lpstr>
      <vt:lpstr>MGK_powerpointmal_m_vev</vt:lpstr>
      <vt:lpstr>think-cell Slide</vt:lpstr>
      <vt:lpstr>Helhetlig ROS-analyse for Midtre Gauldal kommune 2021</vt:lpstr>
      <vt:lpstr>Helhetlig ROS – hva og hvordan?</vt:lpstr>
      <vt:lpstr>To dokumenter</vt:lpstr>
      <vt:lpstr>ROS-analysen</vt:lpstr>
      <vt:lpstr>Risiko- og sårbarhetsanalyse?</vt:lpstr>
      <vt:lpstr>De utvalgte hendelsene/scenarioene</vt:lpstr>
      <vt:lpstr>Konsekvensområdene</vt:lpstr>
      <vt:lpstr>Plan for oppfølging </vt:lpstr>
      <vt:lpstr>Forbedringspotensialet/handlingsplan 2022-2025</vt:lpstr>
      <vt:lpstr>Veien videre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Helhetlig risiko- og sårbarhetsanalyse 2021</dc:title>
  <dc:creator>Bodil Brå Alsvik</dc:creator>
  <cp:lastModifiedBy>Bodil Brå Alsvik</cp:lastModifiedBy>
  <cp:revision>14</cp:revision>
  <dcterms:created xsi:type="dcterms:W3CDTF">2022-02-14T07:16:39Z</dcterms:created>
  <dcterms:modified xsi:type="dcterms:W3CDTF">2022-03-09T21:06:53Z</dcterms:modified>
</cp:coreProperties>
</file>